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4"/>
  </p:notesMasterIdLst>
  <p:handoutMasterIdLst>
    <p:handoutMasterId r:id="rId435"/>
  </p:handoutMasterIdLst>
  <p:sldIdLst>
    <p:sldId id="325" r:id="rId2"/>
    <p:sldId id="478" r:id="rId3"/>
    <p:sldId id="479" r:id="rId4"/>
    <p:sldId id="1049" r:id="rId5"/>
    <p:sldId id="942" r:id="rId6"/>
    <p:sldId id="487" r:id="rId7"/>
    <p:sldId id="489" r:id="rId8"/>
    <p:sldId id="326" r:id="rId9"/>
    <p:sldId id="327" r:id="rId10"/>
    <p:sldId id="328" r:id="rId11"/>
    <p:sldId id="329" r:id="rId12"/>
    <p:sldId id="477" r:id="rId13"/>
    <p:sldId id="1024" r:id="rId14"/>
    <p:sldId id="336" r:id="rId15"/>
    <p:sldId id="527" r:id="rId16"/>
    <p:sldId id="952" r:id="rId17"/>
    <p:sldId id="337" r:id="rId18"/>
    <p:sldId id="977" r:id="rId19"/>
    <p:sldId id="1031" r:id="rId20"/>
    <p:sldId id="490" r:id="rId21"/>
    <p:sldId id="1030" r:id="rId22"/>
    <p:sldId id="951" r:id="rId23"/>
    <p:sldId id="978" r:id="rId24"/>
    <p:sldId id="1028" r:id="rId25"/>
    <p:sldId id="497" r:id="rId26"/>
    <p:sldId id="1029" r:id="rId27"/>
    <p:sldId id="947" r:id="rId28"/>
    <p:sldId id="979" r:id="rId29"/>
    <p:sldId id="1023" r:id="rId30"/>
    <p:sldId id="339" r:id="rId31"/>
    <p:sldId id="1057" r:id="rId32"/>
    <p:sldId id="340" r:id="rId33"/>
    <p:sldId id="980" r:id="rId34"/>
    <p:sldId id="1032" r:id="rId35"/>
    <p:sldId id="998" r:id="rId36"/>
    <p:sldId id="999" r:id="rId37"/>
    <p:sldId id="1000" r:id="rId38"/>
    <p:sldId id="1001" r:id="rId39"/>
    <p:sldId id="360" r:id="rId40"/>
    <p:sldId id="480" r:id="rId41"/>
    <p:sldId id="341" r:id="rId42"/>
    <p:sldId id="1021" r:id="rId43"/>
    <p:sldId id="1002" r:id="rId44"/>
    <p:sldId id="1004" r:id="rId45"/>
    <p:sldId id="1005" r:id="rId46"/>
    <p:sldId id="1022" r:id="rId47"/>
    <p:sldId id="528" r:id="rId48"/>
    <p:sldId id="529" r:id="rId49"/>
    <p:sldId id="530" r:id="rId50"/>
    <p:sldId id="342" r:id="rId51"/>
    <p:sldId id="871" r:id="rId52"/>
    <p:sldId id="870" r:id="rId53"/>
    <p:sldId id="1058" r:id="rId54"/>
    <p:sldId id="1178" r:id="rId55"/>
    <p:sldId id="969" r:id="rId56"/>
    <p:sldId id="953" r:id="rId57"/>
    <p:sldId id="1163" r:id="rId58"/>
    <p:sldId id="1164" r:id="rId59"/>
    <p:sldId id="877" r:id="rId60"/>
    <p:sldId id="1165" r:id="rId61"/>
    <p:sldId id="1169" r:id="rId62"/>
    <p:sldId id="1170" r:id="rId63"/>
    <p:sldId id="1171" r:id="rId64"/>
    <p:sldId id="1172" r:id="rId65"/>
    <p:sldId id="1173" r:id="rId66"/>
    <p:sldId id="1174" r:id="rId67"/>
    <p:sldId id="1175" r:id="rId68"/>
    <p:sldId id="1166" r:id="rId69"/>
    <p:sldId id="1167" r:id="rId70"/>
    <p:sldId id="1176" r:id="rId71"/>
    <p:sldId id="1168" r:id="rId72"/>
    <p:sldId id="1177" r:id="rId73"/>
    <p:sldId id="930" r:id="rId74"/>
    <p:sldId id="754" r:id="rId75"/>
    <p:sldId id="491" r:id="rId76"/>
    <p:sldId id="1033" r:id="rId77"/>
    <p:sldId id="972" r:id="rId78"/>
    <p:sldId id="1051" r:id="rId79"/>
    <p:sldId id="1052" r:id="rId80"/>
    <p:sldId id="1053" r:id="rId81"/>
    <p:sldId id="1054" r:id="rId82"/>
    <p:sldId id="970" r:id="rId83"/>
    <p:sldId id="973" r:id="rId84"/>
    <p:sldId id="974" r:id="rId85"/>
    <p:sldId id="975" r:id="rId86"/>
    <p:sldId id="976" r:id="rId87"/>
    <p:sldId id="971" r:id="rId88"/>
    <p:sldId id="1056" r:id="rId89"/>
    <p:sldId id="573" r:id="rId90"/>
    <p:sldId id="575" r:id="rId91"/>
    <p:sldId id="576" r:id="rId92"/>
    <p:sldId id="574" r:id="rId93"/>
    <p:sldId id="577" r:id="rId94"/>
    <p:sldId id="578" r:id="rId95"/>
    <p:sldId id="580" r:id="rId96"/>
    <p:sldId id="581" r:id="rId97"/>
    <p:sldId id="583" r:id="rId98"/>
    <p:sldId id="594" r:id="rId99"/>
    <p:sldId id="582" r:id="rId100"/>
    <p:sldId id="595" r:id="rId101"/>
    <p:sldId id="591" r:id="rId102"/>
    <p:sldId id="592" r:id="rId103"/>
    <p:sldId id="596" r:id="rId104"/>
    <p:sldId id="593" r:id="rId105"/>
    <p:sldId id="586" r:id="rId106"/>
    <p:sldId id="587" r:id="rId107"/>
    <p:sldId id="598" r:id="rId108"/>
    <p:sldId id="597" r:id="rId109"/>
    <p:sldId id="600" r:id="rId110"/>
    <p:sldId id="601" r:id="rId111"/>
    <p:sldId id="584" r:id="rId112"/>
    <p:sldId id="585" r:id="rId113"/>
    <p:sldId id="599" r:id="rId114"/>
    <p:sldId id="588" r:id="rId115"/>
    <p:sldId id="589" r:id="rId116"/>
    <p:sldId id="590" r:id="rId117"/>
    <p:sldId id="602" r:id="rId118"/>
    <p:sldId id="603" r:id="rId119"/>
    <p:sldId id="604" r:id="rId120"/>
    <p:sldId id="605" r:id="rId121"/>
    <p:sldId id="606" r:id="rId122"/>
    <p:sldId id="607" r:id="rId123"/>
    <p:sldId id="608" r:id="rId124"/>
    <p:sldId id="609" r:id="rId125"/>
    <p:sldId id="610" r:id="rId126"/>
    <p:sldId id="611" r:id="rId127"/>
    <p:sldId id="612" r:id="rId128"/>
    <p:sldId id="613" r:id="rId129"/>
    <p:sldId id="614" r:id="rId130"/>
    <p:sldId id="615" r:id="rId131"/>
    <p:sldId id="616" r:id="rId132"/>
    <p:sldId id="617" r:id="rId133"/>
    <p:sldId id="618" r:id="rId134"/>
    <p:sldId id="619" r:id="rId135"/>
    <p:sldId id="620" r:id="rId136"/>
    <p:sldId id="621" r:id="rId137"/>
    <p:sldId id="622" r:id="rId138"/>
    <p:sldId id="623" r:id="rId139"/>
    <p:sldId id="624" r:id="rId140"/>
    <p:sldId id="625" r:id="rId141"/>
    <p:sldId id="626" r:id="rId142"/>
    <p:sldId id="627" r:id="rId143"/>
    <p:sldId id="628" r:id="rId144"/>
    <p:sldId id="629" r:id="rId145"/>
    <p:sldId id="630" r:id="rId146"/>
    <p:sldId id="631" r:id="rId147"/>
    <p:sldId id="632" r:id="rId148"/>
    <p:sldId id="633" r:id="rId149"/>
    <p:sldId id="634" r:id="rId150"/>
    <p:sldId id="635" r:id="rId151"/>
    <p:sldId id="636" r:id="rId152"/>
    <p:sldId id="637" r:id="rId153"/>
    <p:sldId id="638" r:id="rId154"/>
    <p:sldId id="639" r:id="rId155"/>
    <p:sldId id="640" r:id="rId156"/>
    <p:sldId id="641" r:id="rId157"/>
    <p:sldId id="642" r:id="rId158"/>
    <p:sldId id="643" r:id="rId159"/>
    <p:sldId id="644" r:id="rId160"/>
    <p:sldId id="645" r:id="rId161"/>
    <p:sldId id="646" r:id="rId162"/>
    <p:sldId id="647" r:id="rId163"/>
    <p:sldId id="648" r:id="rId164"/>
    <p:sldId id="649" r:id="rId165"/>
    <p:sldId id="651" r:id="rId166"/>
    <p:sldId id="652" r:id="rId167"/>
    <p:sldId id="653" r:id="rId168"/>
    <p:sldId id="654" r:id="rId169"/>
    <p:sldId id="655" r:id="rId170"/>
    <p:sldId id="330" r:id="rId171"/>
    <p:sldId id="526" r:id="rId172"/>
    <p:sldId id="1038" r:id="rId173"/>
    <p:sldId id="1040" r:id="rId174"/>
    <p:sldId id="1041" r:id="rId175"/>
    <p:sldId id="1042" r:id="rId176"/>
    <p:sldId id="494" r:id="rId177"/>
    <p:sldId id="1034" r:id="rId178"/>
    <p:sldId id="1043" r:id="rId179"/>
    <p:sldId id="1044" r:id="rId180"/>
    <p:sldId id="943" r:id="rId181"/>
    <p:sldId id="982" r:id="rId182"/>
    <p:sldId id="944" r:id="rId183"/>
    <p:sldId id="983" r:id="rId184"/>
    <p:sldId id="535" r:id="rId185"/>
    <p:sldId id="536" r:id="rId186"/>
    <p:sldId id="331" r:id="rId187"/>
    <p:sldId id="332" r:id="rId188"/>
    <p:sldId id="493" r:id="rId189"/>
    <p:sldId id="333" r:id="rId190"/>
    <p:sldId id="955" r:id="rId191"/>
    <p:sldId id="335" r:id="rId192"/>
    <p:sldId id="495" r:id="rId193"/>
    <p:sldId id="997" r:id="rId194"/>
    <p:sldId id="525" r:id="rId195"/>
    <p:sldId id="358" r:id="rId196"/>
    <p:sldId id="345" r:id="rId197"/>
    <p:sldId id="344" r:id="rId198"/>
    <p:sldId id="361" r:id="rId199"/>
    <p:sldId id="351" r:id="rId200"/>
    <p:sldId id="956" r:id="rId201"/>
    <p:sldId id="346" r:id="rId202"/>
    <p:sldId id="347" r:id="rId203"/>
    <p:sldId id="498" r:id="rId204"/>
    <p:sldId id="349" r:id="rId205"/>
    <p:sldId id="380" r:id="rId206"/>
    <p:sldId id="348" r:id="rId207"/>
    <p:sldId id="353" r:id="rId208"/>
    <p:sldId id="499" r:id="rId209"/>
    <p:sldId id="485" r:id="rId210"/>
    <p:sldId id="965" r:id="rId211"/>
    <p:sldId id="991" r:id="rId212"/>
    <p:sldId id="1035" r:id="rId213"/>
    <p:sldId id="1036" r:id="rId214"/>
    <p:sldId id="992" r:id="rId215"/>
    <p:sldId id="993" r:id="rId216"/>
    <p:sldId id="994" r:id="rId217"/>
    <p:sldId id="1180" r:id="rId218"/>
    <p:sldId id="995" r:id="rId219"/>
    <p:sldId id="996" r:id="rId220"/>
    <p:sldId id="1179" r:id="rId221"/>
    <p:sldId id="1037" r:id="rId222"/>
    <p:sldId id="1045" r:id="rId223"/>
    <p:sldId id="966" r:id="rId224"/>
    <p:sldId id="967" r:id="rId225"/>
    <p:sldId id="957" r:id="rId226"/>
    <p:sldId id="968" r:id="rId227"/>
    <p:sldId id="958" r:id="rId228"/>
    <p:sldId id="959" r:id="rId229"/>
    <p:sldId id="960" r:id="rId230"/>
    <p:sldId id="962" r:id="rId231"/>
    <p:sldId id="963" r:id="rId232"/>
    <p:sldId id="964" r:id="rId233"/>
    <p:sldId id="984" r:id="rId234"/>
    <p:sldId id="985" r:id="rId235"/>
    <p:sldId id="987" r:id="rId236"/>
    <p:sldId id="988" r:id="rId237"/>
    <p:sldId id="989" r:id="rId238"/>
    <p:sldId id="1006" r:id="rId239"/>
    <p:sldId id="354" r:id="rId240"/>
    <p:sldId id="359" r:id="rId241"/>
    <p:sldId id="355" r:id="rId242"/>
    <p:sldId id="366" r:id="rId243"/>
    <p:sldId id="365" r:id="rId244"/>
    <p:sldId id="935" r:id="rId245"/>
    <p:sldId id="364" r:id="rId246"/>
    <p:sldId id="363" r:id="rId247"/>
    <p:sldId id="356" r:id="rId248"/>
    <p:sldId id="501" r:id="rId249"/>
    <p:sldId id="422" r:id="rId250"/>
    <p:sldId id="400" r:id="rId251"/>
    <p:sldId id="408" r:id="rId252"/>
    <p:sldId id="405" r:id="rId253"/>
    <p:sldId id="406" r:id="rId254"/>
    <p:sldId id="402" r:id="rId255"/>
    <p:sldId id="407" r:id="rId256"/>
    <p:sldId id="945" r:id="rId257"/>
    <p:sldId id="403" r:id="rId258"/>
    <p:sldId id="404" r:id="rId259"/>
    <p:sldId id="401" r:id="rId260"/>
    <p:sldId id="936" r:id="rId261"/>
    <p:sldId id="937" r:id="rId262"/>
    <p:sldId id="938" r:id="rId263"/>
    <p:sldId id="939" r:id="rId264"/>
    <p:sldId id="940" r:id="rId265"/>
    <p:sldId id="1159" r:id="rId266"/>
    <p:sldId id="1148" r:id="rId267"/>
    <p:sldId id="1155" r:id="rId268"/>
    <p:sldId id="1145" r:id="rId269"/>
    <p:sldId id="1146" r:id="rId270"/>
    <p:sldId id="1158" r:id="rId271"/>
    <p:sldId id="1147" r:id="rId272"/>
    <p:sldId id="1156" r:id="rId273"/>
    <p:sldId id="1149" r:id="rId274"/>
    <p:sldId id="1152" r:id="rId275"/>
    <p:sldId id="1153" r:id="rId276"/>
    <p:sldId id="1154" r:id="rId277"/>
    <p:sldId id="1157" r:id="rId278"/>
    <p:sldId id="1151" r:id="rId279"/>
    <p:sldId id="1047" r:id="rId280"/>
    <p:sldId id="424" r:id="rId281"/>
    <p:sldId id="906" r:id="rId282"/>
    <p:sldId id="425" r:id="rId283"/>
    <p:sldId id="427" r:id="rId284"/>
    <p:sldId id="428" r:id="rId285"/>
    <p:sldId id="429" r:id="rId286"/>
    <p:sldId id="301" r:id="rId287"/>
    <p:sldId id="302" r:id="rId288"/>
    <p:sldId id="304" r:id="rId289"/>
    <p:sldId id="306" r:id="rId290"/>
    <p:sldId id="389" r:id="rId291"/>
    <p:sldId id="390" r:id="rId292"/>
    <p:sldId id="311" r:id="rId293"/>
    <p:sldId id="431" r:id="rId294"/>
    <p:sldId id="432" r:id="rId295"/>
    <p:sldId id="503" r:id="rId296"/>
    <p:sldId id="305" r:id="rId297"/>
    <p:sldId id="310" r:id="rId298"/>
    <p:sldId id="518" r:id="rId299"/>
    <p:sldId id="312" r:id="rId300"/>
    <p:sldId id="313" r:id="rId301"/>
    <p:sldId id="309" r:id="rId302"/>
    <p:sldId id="324" r:id="rId303"/>
    <p:sldId id="308" r:id="rId304"/>
    <p:sldId id="307" r:id="rId305"/>
    <p:sldId id="430" r:id="rId306"/>
    <p:sldId id="314" r:id="rId307"/>
    <p:sldId id="323" r:id="rId308"/>
    <p:sldId id="315" r:id="rId309"/>
    <p:sldId id="316" r:id="rId310"/>
    <p:sldId id="319" r:id="rId311"/>
    <p:sldId id="396" r:id="rId312"/>
    <p:sldId id="321" r:id="rId313"/>
    <p:sldId id="322" r:id="rId314"/>
    <p:sldId id="394" r:id="rId315"/>
    <p:sldId id="395" r:id="rId316"/>
    <p:sldId id="393" r:id="rId317"/>
    <p:sldId id="954" r:id="rId318"/>
    <p:sldId id="274" r:id="rId319"/>
    <p:sldId id="372" r:id="rId320"/>
    <p:sldId id="1007" r:id="rId321"/>
    <p:sldId id="888" r:id="rId322"/>
    <p:sldId id="373" r:id="rId323"/>
    <p:sldId id="374" r:id="rId324"/>
    <p:sldId id="397" r:id="rId325"/>
    <p:sldId id="376" r:id="rId326"/>
    <p:sldId id="375" r:id="rId327"/>
    <p:sldId id="398" r:id="rId328"/>
    <p:sldId id="377" r:id="rId329"/>
    <p:sldId id="378" r:id="rId330"/>
    <p:sldId id="379" r:id="rId331"/>
    <p:sldId id="399" r:id="rId332"/>
    <p:sldId id="505" r:id="rId333"/>
    <p:sldId id="381" r:id="rId334"/>
    <p:sldId id="384" r:id="rId335"/>
    <p:sldId id="383" r:id="rId336"/>
    <p:sldId id="902" r:id="rId337"/>
    <p:sldId id="504" r:id="rId338"/>
    <p:sldId id="509" r:id="rId339"/>
    <p:sldId id="507" r:id="rId340"/>
    <p:sldId id="904" r:id="rId341"/>
    <p:sldId id="481" r:id="rId342"/>
    <p:sldId id="387" r:id="rId343"/>
    <p:sldId id="391" r:id="rId344"/>
    <p:sldId id="934" r:id="rId345"/>
    <p:sldId id="392" r:id="rId346"/>
    <p:sldId id="1008" r:id="rId347"/>
    <p:sldId id="1011" r:id="rId348"/>
    <p:sldId id="1012" r:id="rId349"/>
    <p:sldId id="1009" r:id="rId350"/>
    <p:sldId id="1018" r:id="rId351"/>
    <p:sldId id="1015" r:id="rId352"/>
    <p:sldId id="1019" r:id="rId353"/>
    <p:sldId id="1016" r:id="rId354"/>
    <p:sldId id="1014" r:id="rId355"/>
    <p:sldId id="1017" r:id="rId356"/>
    <p:sldId id="1048" r:id="rId357"/>
    <p:sldId id="423" r:id="rId358"/>
    <p:sldId id="949" r:id="rId359"/>
    <p:sldId id="522" r:id="rId360"/>
    <p:sldId id="523" r:id="rId361"/>
    <p:sldId id="981" r:id="rId362"/>
    <p:sldId id="409" r:id="rId363"/>
    <p:sldId id="410" r:id="rId364"/>
    <p:sldId id="411" r:id="rId365"/>
    <p:sldId id="1046" r:id="rId366"/>
    <p:sldId id="520" r:id="rId367"/>
    <p:sldId id="413" r:id="rId368"/>
    <p:sldId id="521" r:id="rId369"/>
    <p:sldId id="414" r:id="rId370"/>
    <p:sldId id="415" r:id="rId371"/>
    <p:sldId id="416" r:id="rId372"/>
    <p:sldId id="417" r:id="rId373"/>
    <p:sldId id="418" r:id="rId374"/>
    <p:sldId id="524" r:id="rId375"/>
    <p:sldId id="419" r:id="rId376"/>
    <p:sldId id="420" r:id="rId377"/>
    <p:sldId id="421" r:id="rId378"/>
    <p:sldId id="433" r:id="rId379"/>
    <p:sldId id="434" r:id="rId380"/>
    <p:sldId id="440" r:id="rId381"/>
    <p:sldId id="352" r:id="rId382"/>
    <p:sldId id="441" r:id="rId383"/>
    <p:sldId id="442" r:id="rId384"/>
    <p:sldId id="445" r:id="rId385"/>
    <p:sldId id="443" r:id="rId386"/>
    <p:sldId id="444" r:id="rId387"/>
    <p:sldId id="1181" r:id="rId388"/>
    <p:sldId id="1182" r:id="rId389"/>
    <p:sldId id="1183" r:id="rId390"/>
    <p:sldId id="511" r:id="rId391"/>
    <p:sldId id="519" r:id="rId392"/>
    <p:sldId id="436" r:id="rId393"/>
    <p:sldId id="438" r:id="rId394"/>
    <p:sldId id="486" r:id="rId395"/>
    <p:sldId id="448" r:id="rId396"/>
    <p:sldId id="452" r:id="rId397"/>
    <p:sldId id="453" r:id="rId398"/>
    <p:sldId id="450" r:id="rId399"/>
    <p:sldId id="454" r:id="rId400"/>
    <p:sldId id="455" r:id="rId401"/>
    <p:sldId id="451" r:id="rId402"/>
    <p:sldId id="456" r:id="rId403"/>
    <p:sldId id="502" r:id="rId404"/>
    <p:sldId id="467" r:id="rId405"/>
    <p:sldId id="457" r:id="rId406"/>
    <p:sldId id="459" r:id="rId407"/>
    <p:sldId id="461" r:id="rId408"/>
    <p:sldId id="460" r:id="rId409"/>
    <p:sldId id="513" r:id="rId410"/>
    <p:sldId id="458" r:id="rId411"/>
    <p:sldId id="469" r:id="rId412"/>
    <p:sldId id="470" r:id="rId413"/>
    <p:sldId id="471" r:id="rId414"/>
    <p:sldId id="512" r:id="rId415"/>
    <p:sldId id="472" r:id="rId416"/>
    <p:sldId id="473" r:id="rId417"/>
    <p:sldId id="474" r:id="rId418"/>
    <p:sldId id="475" r:id="rId419"/>
    <p:sldId id="476" r:id="rId420"/>
    <p:sldId id="462" r:id="rId421"/>
    <p:sldId id="514" r:id="rId422"/>
    <p:sldId id="515" r:id="rId423"/>
    <p:sldId id="516" r:id="rId424"/>
    <p:sldId id="517" r:id="rId425"/>
    <p:sldId id="463" r:id="rId426"/>
    <p:sldId id="482" r:id="rId427"/>
    <p:sldId id="464" r:id="rId428"/>
    <p:sldId id="465" r:id="rId429"/>
    <p:sldId id="466" r:id="rId430"/>
    <p:sldId id="483" r:id="rId431"/>
    <p:sldId id="484" r:id="rId432"/>
    <p:sldId id="500" r:id="rId433"/>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FB4F69F-060B-4719-89B2-B648F61BDE33}">
          <p14:sldIdLst>
            <p14:sldId id="325"/>
            <p14:sldId id="478"/>
            <p14:sldId id="479"/>
            <p14:sldId id="1049"/>
            <p14:sldId id="942"/>
            <p14:sldId id="487"/>
            <p14:sldId id="489"/>
            <p14:sldId id="326"/>
            <p14:sldId id="327"/>
            <p14:sldId id="328"/>
            <p14:sldId id="329"/>
            <p14:sldId id="477"/>
            <p14:sldId id="1024"/>
          </p14:sldIdLst>
        </p14:section>
        <p14:section name="Data Platform" id="{16427602-A52C-46CC-964C-B7E50DA8D230}">
          <p14:sldIdLst>
            <p14:sldId id="336"/>
            <p14:sldId id="527"/>
            <p14:sldId id="952"/>
            <p14:sldId id="337"/>
            <p14:sldId id="977"/>
            <p14:sldId id="1031"/>
            <p14:sldId id="490"/>
            <p14:sldId id="1030"/>
            <p14:sldId id="951"/>
            <p14:sldId id="978"/>
            <p14:sldId id="1028"/>
            <p14:sldId id="497"/>
            <p14:sldId id="1029"/>
            <p14:sldId id="947"/>
            <p14:sldId id="979"/>
            <p14:sldId id="1023"/>
            <p14:sldId id="339"/>
            <p14:sldId id="1057"/>
            <p14:sldId id="340"/>
            <p14:sldId id="980"/>
            <p14:sldId id="1032"/>
            <p14:sldId id="998"/>
            <p14:sldId id="999"/>
            <p14:sldId id="1000"/>
            <p14:sldId id="1001"/>
            <p14:sldId id="360"/>
            <p14:sldId id="480"/>
            <p14:sldId id="341"/>
            <p14:sldId id="1021"/>
            <p14:sldId id="1002"/>
            <p14:sldId id="1004"/>
            <p14:sldId id="1005"/>
            <p14:sldId id="1022"/>
            <p14:sldId id="528"/>
            <p14:sldId id="529"/>
            <p14:sldId id="530"/>
            <p14:sldId id="342"/>
            <p14:sldId id="871"/>
            <p14:sldId id="870"/>
            <p14:sldId id="1058"/>
            <p14:sldId id="1178"/>
            <p14:sldId id="969"/>
            <p14:sldId id="953"/>
            <p14:sldId id="1163"/>
            <p14:sldId id="1164"/>
            <p14:sldId id="877"/>
            <p14:sldId id="1165"/>
            <p14:sldId id="1169"/>
            <p14:sldId id="1170"/>
            <p14:sldId id="1171"/>
            <p14:sldId id="1172"/>
            <p14:sldId id="1173"/>
            <p14:sldId id="1174"/>
            <p14:sldId id="1175"/>
            <p14:sldId id="1166"/>
            <p14:sldId id="1167"/>
            <p14:sldId id="1176"/>
            <p14:sldId id="1168"/>
            <p14:sldId id="1177"/>
            <p14:sldId id="930"/>
            <p14:sldId id="754"/>
            <p14:sldId id="491"/>
            <p14:sldId id="1033"/>
          </p14:sldIdLst>
        </p14:section>
        <p14:section name="Lab: Data pipeline" id="{7333EDBD-3162-4060-9964-B92DC59FC4C2}">
          <p14:sldIdLst>
            <p14:sldId id="972"/>
            <p14:sldId id="1051"/>
            <p14:sldId id="1052"/>
            <p14:sldId id="1053"/>
            <p14:sldId id="1054"/>
            <p14:sldId id="970"/>
            <p14:sldId id="973"/>
            <p14:sldId id="974"/>
            <p14:sldId id="975"/>
            <p14:sldId id="976"/>
            <p14:sldId id="971"/>
          </p14:sldIdLst>
        </p14:section>
        <p14:section name="NoSQL" id="{F3A9DCB1-7D2C-4FFE-BE43-29109E34E708}">
          <p14:sldIdLst>
            <p14:sldId id="1056"/>
            <p14:sldId id="573"/>
            <p14:sldId id="575"/>
            <p14:sldId id="576"/>
            <p14:sldId id="574"/>
            <p14:sldId id="577"/>
            <p14:sldId id="578"/>
            <p14:sldId id="580"/>
            <p14:sldId id="581"/>
            <p14:sldId id="583"/>
            <p14:sldId id="594"/>
            <p14:sldId id="582"/>
            <p14:sldId id="595"/>
            <p14:sldId id="591"/>
            <p14:sldId id="592"/>
            <p14:sldId id="596"/>
            <p14:sldId id="593"/>
            <p14:sldId id="586"/>
            <p14:sldId id="587"/>
            <p14:sldId id="598"/>
            <p14:sldId id="597"/>
            <p14:sldId id="600"/>
            <p14:sldId id="601"/>
            <p14:sldId id="584"/>
            <p14:sldId id="585"/>
            <p14:sldId id="599"/>
            <p14:sldId id="588"/>
            <p14:sldId id="589"/>
            <p14:sldId id="590"/>
            <p14:sldId id="602"/>
            <p14:sldId id="603"/>
            <p14:sldId id="604"/>
            <p14:sldId id="605"/>
            <p14:sldId id="606"/>
            <p14:sldId id="607"/>
            <p14:sldId id="608"/>
            <p14:sldId id="609"/>
            <p14:sldId id="610"/>
            <p14:sldId id="611"/>
            <p14:sldId id="612"/>
            <p14:sldId id="613"/>
            <p14:sldId id="614"/>
            <p14:sldId id="615"/>
            <p14:sldId id="616"/>
            <p14:sldId id="617"/>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 id="642"/>
            <p14:sldId id="643"/>
            <p14:sldId id="644"/>
            <p14:sldId id="645"/>
            <p14:sldId id="646"/>
            <p14:sldId id="647"/>
            <p14:sldId id="648"/>
            <p14:sldId id="649"/>
            <p14:sldId id="651"/>
            <p14:sldId id="652"/>
            <p14:sldId id="653"/>
            <p14:sldId id="654"/>
            <p14:sldId id="655"/>
          </p14:sldIdLst>
        </p14:section>
        <p14:section name="Cloud and XaaS" id="{FEF8096F-0349-45AD-A2D4-ECE122711221}">
          <p14:sldIdLst>
            <p14:sldId id="330"/>
            <p14:sldId id="526"/>
            <p14:sldId id="1038"/>
            <p14:sldId id="1040"/>
            <p14:sldId id="1041"/>
            <p14:sldId id="1042"/>
            <p14:sldId id="494"/>
            <p14:sldId id="1034"/>
            <p14:sldId id="1043"/>
            <p14:sldId id="1044"/>
            <p14:sldId id="943"/>
            <p14:sldId id="982"/>
            <p14:sldId id="944"/>
            <p14:sldId id="983"/>
            <p14:sldId id="535"/>
            <p14:sldId id="536"/>
            <p14:sldId id="331"/>
            <p14:sldId id="332"/>
            <p14:sldId id="493"/>
            <p14:sldId id="333"/>
            <p14:sldId id="955"/>
            <p14:sldId id="335"/>
            <p14:sldId id="495"/>
            <p14:sldId id="997"/>
            <p14:sldId id="525"/>
            <p14:sldId id="358"/>
            <p14:sldId id="345"/>
            <p14:sldId id="344"/>
            <p14:sldId id="361"/>
            <p14:sldId id="351"/>
            <p14:sldId id="956"/>
            <p14:sldId id="346"/>
            <p14:sldId id="347"/>
            <p14:sldId id="498"/>
            <p14:sldId id="349"/>
            <p14:sldId id="380"/>
            <p14:sldId id="348"/>
            <p14:sldId id="353"/>
            <p14:sldId id="499"/>
            <p14:sldId id="485"/>
          </p14:sldIdLst>
        </p14:section>
        <p14:section name="Lab: From data lake to data warehouse" id="{97B3AD77-7715-4411-BCA3-AA3A84D42A9F}">
          <p14:sldIdLst>
            <p14:sldId id="965"/>
            <p14:sldId id="991"/>
            <p14:sldId id="1035"/>
            <p14:sldId id="1036"/>
            <p14:sldId id="992"/>
            <p14:sldId id="993"/>
            <p14:sldId id="994"/>
            <p14:sldId id="1180"/>
            <p14:sldId id="995"/>
            <p14:sldId id="996"/>
            <p14:sldId id="1179"/>
            <p14:sldId id="1037"/>
            <p14:sldId id="1045"/>
            <p14:sldId id="966"/>
            <p14:sldId id="967"/>
            <p14:sldId id="957"/>
            <p14:sldId id="968"/>
            <p14:sldId id="958"/>
            <p14:sldId id="959"/>
            <p14:sldId id="960"/>
            <p14:sldId id="962"/>
            <p14:sldId id="963"/>
            <p14:sldId id="964"/>
            <p14:sldId id="984"/>
            <p14:sldId id="985"/>
            <p14:sldId id="987"/>
            <p14:sldId id="988"/>
            <p14:sldId id="989"/>
            <p14:sldId id="1006"/>
          </p14:sldIdLst>
        </p14:section>
        <p14:section name="Data pipelines on cloud (Storage)" id="{F03A7E75-B21B-4B16-8BB6-085C23B6E013}">
          <p14:sldIdLst>
            <p14:sldId id="354"/>
            <p14:sldId id="359"/>
            <p14:sldId id="355"/>
            <p14:sldId id="366"/>
            <p14:sldId id="365"/>
            <p14:sldId id="935"/>
            <p14:sldId id="364"/>
            <p14:sldId id="363"/>
            <p14:sldId id="356"/>
            <p14:sldId id="501"/>
            <p14:sldId id="422"/>
            <p14:sldId id="400"/>
            <p14:sldId id="408"/>
            <p14:sldId id="405"/>
            <p14:sldId id="406"/>
            <p14:sldId id="402"/>
            <p14:sldId id="407"/>
            <p14:sldId id="945"/>
            <p14:sldId id="403"/>
            <p14:sldId id="404"/>
            <p14:sldId id="401"/>
            <p14:sldId id="936"/>
            <p14:sldId id="937"/>
            <p14:sldId id="938"/>
            <p14:sldId id="939"/>
            <p14:sldId id="940"/>
            <p14:sldId id="1159"/>
            <p14:sldId id="1148"/>
            <p14:sldId id="1155"/>
            <p14:sldId id="1145"/>
            <p14:sldId id="1146"/>
            <p14:sldId id="1158"/>
            <p14:sldId id="1147"/>
            <p14:sldId id="1156"/>
            <p14:sldId id="1149"/>
            <p14:sldId id="1152"/>
            <p14:sldId id="1153"/>
            <p14:sldId id="1154"/>
            <p14:sldId id="1157"/>
            <p14:sldId id="1151"/>
          </p14:sldIdLst>
        </p14:section>
        <p14:section name="Data pipelines on cloud (Computing)" id="{E37AD375-55CC-4CBC-900C-E5EF78605AF4}">
          <p14:sldIdLst>
            <p14:sldId id="1047"/>
            <p14:sldId id="424"/>
            <p14:sldId id="906"/>
            <p14:sldId id="425"/>
            <p14:sldId id="427"/>
            <p14:sldId id="428"/>
            <p14:sldId id="429"/>
            <p14:sldId id="301"/>
            <p14:sldId id="302"/>
            <p14:sldId id="304"/>
            <p14:sldId id="306"/>
            <p14:sldId id="389"/>
            <p14:sldId id="390"/>
            <p14:sldId id="311"/>
            <p14:sldId id="431"/>
            <p14:sldId id="432"/>
            <p14:sldId id="503"/>
            <p14:sldId id="305"/>
            <p14:sldId id="310"/>
            <p14:sldId id="518"/>
            <p14:sldId id="312"/>
            <p14:sldId id="313"/>
            <p14:sldId id="309"/>
            <p14:sldId id="324"/>
            <p14:sldId id="308"/>
            <p14:sldId id="307"/>
            <p14:sldId id="430"/>
            <p14:sldId id="314"/>
            <p14:sldId id="323"/>
            <p14:sldId id="315"/>
            <p14:sldId id="316"/>
            <p14:sldId id="319"/>
            <p14:sldId id="396"/>
            <p14:sldId id="321"/>
            <p14:sldId id="322"/>
            <p14:sldId id="394"/>
            <p14:sldId id="395"/>
            <p14:sldId id="393"/>
            <p14:sldId id="954"/>
          </p14:sldIdLst>
        </p14:section>
        <p14:section name="Migration - Costs" id="{741B96CF-1C7B-48A6-BF56-4C62B7616E26}">
          <p14:sldIdLst>
            <p14:sldId id="274"/>
            <p14:sldId id="372"/>
            <p14:sldId id="1007"/>
            <p14:sldId id="888"/>
            <p14:sldId id="373"/>
            <p14:sldId id="374"/>
            <p14:sldId id="397"/>
            <p14:sldId id="376"/>
            <p14:sldId id="375"/>
            <p14:sldId id="398"/>
            <p14:sldId id="377"/>
            <p14:sldId id="378"/>
            <p14:sldId id="379"/>
            <p14:sldId id="399"/>
            <p14:sldId id="505"/>
            <p14:sldId id="381"/>
            <p14:sldId id="384"/>
            <p14:sldId id="383"/>
            <p14:sldId id="902"/>
            <p14:sldId id="504"/>
            <p14:sldId id="509"/>
            <p14:sldId id="507"/>
            <p14:sldId id="904"/>
            <p14:sldId id="481"/>
            <p14:sldId id="387"/>
            <p14:sldId id="391"/>
            <p14:sldId id="934"/>
            <p14:sldId id="392"/>
            <p14:sldId id="1008"/>
            <p14:sldId id="1011"/>
            <p14:sldId id="1012"/>
            <p14:sldId id="1009"/>
            <p14:sldId id="1018"/>
            <p14:sldId id="1015"/>
            <p14:sldId id="1019"/>
            <p14:sldId id="1016"/>
            <p14:sldId id="1014"/>
            <p14:sldId id="1017"/>
          </p14:sldIdLst>
        </p14:section>
        <p14:section name="Data pipelines on cloud (Streaming)" id="{E58C8DB2-0D6A-4217-901D-CC2AFE29434A}">
          <p14:sldIdLst>
            <p14:sldId id="1048"/>
            <p14:sldId id="423"/>
            <p14:sldId id="949"/>
            <p14:sldId id="522"/>
            <p14:sldId id="523"/>
            <p14:sldId id="981"/>
            <p14:sldId id="409"/>
            <p14:sldId id="410"/>
            <p14:sldId id="411"/>
            <p14:sldId id="1046"/>
            <p14:sldId id="520"/>
            <p14:sldId id="413"/>
            <p14:sldId id="521"/>
            <p14:sldId id="414"/>
            <p14:sldId id="415"/>
            <p14:sldId id="416"/>
            <p14:sldId id="417"/>
            <p14:sldId id="418"/>
            <p14:sldId id="524"/>
            <p14:sldId id="419"/>
            <p14:sldId id="420"/>
            <p14:sldId id="421"/>
            <p14:sldId id="433"/>
            <p14:sldId id="434"/>
            <p14:sldId id="440"/>
            <p14:sldId id="352"/>
            <p14:sldId id="441"/>
            <p14:sldId id="442"/>
            <p14:sldId id="445"/>
            <p14:sldId id="443"/>
            <p14:sldId id="444"/>
          </p14:sldIdLst>
        </p14:section>
        <p14:section name="End" id="{5756728C-800B-49C1-8AD8-1FCEBD546C74}">
          <p14:sldIdLst>
            <p14:sldId id="1181"/>
            <p14:sldId id="1182"/>
            <p14:sldId id="1183"/>
          </p14:sldIdLst>
        </p14:section>
        <p14:section name="[Hidden] AWS Services" id="{B8A58FD2-1D05-4687-A404-A01EA4ACEE86}">
          <p14:sldIdLst>
            <p14:sldId id="511"/>
            <p14:sldId id="519"/>
            <p14:sldId id="436"/>
            <p14:sldId id="438"/>
            <p14:sldId id="486"/>
            <p14:sldId id="448"/>
            <p14:sldId id="452"/>
            <p14:sldId id="453"/>
            <p14:sldId id="450"/>
            <p14:sldId id="454"/>
            <p14:sldId id="455"/>
            <p14:sldId id="451"/>
          </p14:sldIdLst>
        </p14:section>
        <p14:section name="[Hidden] Data pipeline" id="{8311AF37-E999-4887-A396-BE8625FCC0BE}">
          <p14:sldIdLst>
            <p14:sldId id="456"/>
            <p14:sldId id="502"/>
            <p14:sldId id="467"/>
            <p14:sldId id="457"/>
            <p14:sldId id="459"/>
            <p14:sldId id="461"/>
            <p14:sldId id="460"/>
            <p14:sldId id="513"/>
            <p14:sldId id="458"/>
            <p14:sldId id="469"/>
            <p14:sldId id="470"/>
            <p14:sldId id="471"/>
            <p14:sldId id="512"/>
            <p14:sldId id="472"/>
            <p14:sldId id="473"/>
            <p14:sldId id="474"/>
            <p14:sldId id="475"/>
            <p14:sldId id="476"/>
            <p14:sldId id="462"/>
            <p14:sldId id="514"/>
            <p14:sldId id="515"/>
            <p14:sldId id="516"/>
            <p14:sldId id="517"/>
            <p14:sldId id="463"/>
            <p14:sldId id="482"/>
            <p14:sldId id="464"/>
            <p14:sldId id="465"/>
            <p14:sldId id="466"/>
            <p14:sldId id="483"/>
            <p14:sldId id="484"/>
            <p14:sldId id="5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C000"/>
    <a:srgbClr val="4472C4"/>
    <a:srgbClr val="000000"/>
    <a:srgbClr val="F5F5F5"/>
    <a:srgbClr val="BC8C00"/>
    <a:srgbClr val="FFFF00"/>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396" y="108"/>
      </p:cViewPr>
      <p:guideLst/>
    </p:cSldViewPr>
  </p:slideViewPr>
  <p:notesTextViewPr>
    <p:cViewPr>
      <p:scale>
        <a:sx n="3" d="2"/>
        <a:sy n="3" d="2"/>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handoutMaster" Target="handoutMasters/handoutMaster1.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viewProps" Target="viewProps.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tableStyles" Target="tableStyles.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notesMaster" Target="notesMasters/notesMaster1.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presProps" Target="presProps.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theme" Target="theme/theme1.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microsoft.com/office/2016/11/relationships/changesInfo" Target="changesInfos/changesInfo1.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eo Francia" userId="fbe833e6-b551-4418-a2a7-4d1023d25bd4" providerId="ADAL" clId="{2503F9F7-9BED-445E-8ECC-044A1A1DE9D3}"/>
    <pc:docChg chg="undo custSel addSld modSld">
      <pc:chgData name="Matteo Francia" userId="fbe833e6-b551-4418-a2a7-4d1023d25bd4" providerId="ADAL" clId="{2503F9F7-9BED-445E-8ECC-044A1A1DE9D3}" dt="2023-11-21T18:02:18.419" v="406" actId="1076"/>
      <pc:docMkLst>
        <pc:docMk/>
      </pc:docMkLst>
      <pc:sldChg chg="addSp delSp modSp mod">
        <pc:chgData name="Matteo Francia" userId="fbe833e6-b551-4418-a2a7-4d1023d25bd4" providerId="ADAL" clId="{2503F9F7-9BED-445E-8ECC-044A1A1DE9D3}" dt="2023-11-21T18:01:56.564" v="404"/>
        <pc:sldMkLst>
          <pc:docMk/>
          <pc:sldMk cId="4076887691" sldId="994"/>
        </pc:sldMkLst>
        <pc:spChg chg="add del mod">
          <ac:chgData name="Matteo Francia" userId="fbe833e6-b551-4418-a2a7-4d1023d25bd4" providerId="ADAL" clId="{2503F9F7-9BED-445E-8ECC-044A1A1DE9D3}" dt="2023-11-21T18:01:56.564" v="404"/>
          <ac:spMkLst>
            <pc:docMk/>
            <pc:sldMk cId="4076887691" sldId="994"/>
            <ac:spMk id="6" creationId="{9A59E221-9C35-0D3B-ECD5-939F171C20F3}"/>
          </ac:spMkLst>
        </pc:spChg>
        <pc:picChg chg="del">
          <ac:chgData name="Matteo Francia" userId="fbe833e6-b551-4418-a2a7-4d1023d25bd4" providerId="ADAL" clId="{2503F9F7-9BED-445E-8ECC-044A1A1DE9D3}" dt="2023-11-21T18:01:55.239" v="403" actId="478"/>
          <ac:picMkLst>
            <pc:docMk/>
            <pc:sldMk cId="4076887691" sldId="994"/>
            <ac:picMk id="7" creationId="{556068C4-30E4-9836-78A9-377F428913C5}"/>
          </ac:picMkLst>
        </pc:picChg>
        <pc:picChg chg="add mod">
          <ac:chgData name="Matteo Francia" userId="fbe833e6-b551-4418-a2a7-4d1023d25bd4" providerId="ADAL" clId="{2503F9F7-9BED-445E-8ECC-044A1A1DE9D3}" dt="2023-11-21T18:01:56.564" v="404"/>
          <ac:picMkLst>
            <pc:docMk/>
            <pc:sldMk cId="4076887691" sldId="994"/>
            <ac:picMk id="11" creationId="{739798E7-16C5-CB26-7B89-AA215C768F2F}"/>
          </ac:picMkLst>
        </pc:picChg>
      </pc:sldChg>
      <pc:sldChg chg="modSp mod">
        <pc:chgData name="Matteo Francia" userId="fbe833e6-b551-4418-a2a7-4d1023d25bd4" providerId="ADAL" clId="{2503F9F7-9BED-445E-8ECC-044A1A1DE9D3}" dt="2023-11-21T17:56:53.760" v="295" actId="20577"/>
        <pc:sldMkLst>
          <pc:docMk/>
          <pc:sldMk cId="2413397402" sldId="996"/>
        </pc:sldMkLst>
        <pc:spChg chg="mod">
          <ac:chgData name="Matteo Francia" userId="fbe833e6-b551-4418-a2a7-4d1023d25bd4" providerId="ADAL" clId="{2503F9F7-9BED-445E-8ECC-044A1A1DE9D3}" dt="2023-11-21T17:56:53.760" v="295" actId="20577"/>
          <ac:spMkLst>
            <pc:docMk/>
            <pc:sldMk cId="2413397402" sldId="996"/>
            <ac:spMk id="7" creationId="{15734219-A243-D241-EAA9-95CF911EC7AE}"/>
          </ac:spMkLst>
        </pc:spChg>
        <pc:spChg chg="mod">
          <ac:chgData name="Matteo Francia" userId="fbe833e6-b551-4418-a2a7-4d1023d25bd4" providerId="ADAL" clId="{2503F9F7-9BED-445E-8ECC-044A1A1DE9D3}" dt="2023-11-21T17:56:51.758" v="293" actId="21"/>
          <ac:spMkLst>
            <pc:docMk/>
            <pc:sldMk cId="2413397402" sldId="996"/>
            <ac:spMk id="101" creationId="{A7C0D9C8-E123-F552-3B5D-0A0B22A722E5}"/>
          </ac:spMkLst>
        </pc:spChg>
      </pc:sldChg>
      <pc:sldChg chg="modSp mod">
        <pc:chgData name="Matteo Francia" userId="fbe833e6-b551-4418-a2a7-4d1023d25bd4" providerId="ADAL" clId="{2503F9F7-9BED-445E-8ECC-044A1A1DE9D3}" dt="2023-11-20T08:08:55.520" v="279" actId="20577"/>
        <pc:sldMkLst>
          <pc:docMk/>
          <pc:sldMk cId="3958372501" sldId="1045"/>
        </pc:sldMkLst>
        <pc:spChg chg="mod">
          <ac:chgData name="Matteo Francia" userId="fbe833e6-b551-4418-a2a7-4d1023d25bd4" providerId="ADAL" clId="{2503F9F7-9BED-445E-8ECC-044A1A1DE9D3}" dt="2023-11-20T08:02:20.280" v="33" actId="20577"/>
          <ac:spMkLst>
            <pc:docMk/>
            <pc:sldMk cId="3958372501" sldId="1045"/>
            <ac:spMk id="2" creationId="{2E832627-F20E-A20B-A2FA-AB6BC917E2EF}"/>
          </ac:spMkLst>
        </pc:spChg>
        <pc:spChg chg="mod">
          <ac:chgData name="Matteo Francia" userId="fbe833e6-b551-4418-a2a7-4d1023d25bd4" providerId="ADAL" clId="{2503F9F7-9BED-445E-8ECC-044A1A1DE9D3}" dt="2023-11-20T08:08:55.520" v="279" actId="20577"/>
          <ac:spMkLst>
            <pc:docMk/>
            <pc:sldMk cId="3958372501" sldId="1045"/>
            <ac:spMk id="12" creationId="{BF5F2975-DD4C-112E-C627-8E7FC789BCD1}"/>
          </ac:spMkLst>
        </pc:spChg>
      </pc:sldChg>
      <pc:sldChg chg="addSp delSp modSp add mod modAnim">
        <pc:chgData name="Matteo Francia" userId="fbe833e6-b551-4418-a2a7-4d1023d25bd4" providerId="ADAL" clId="{2503F9F7-9BED-445E-8ECC-044A1A1DE9D3}" dt="2023-11-21T18:02:18.419" v="406" actId="1076"/>
        <pc:sldMkLst>
          <pc:docMk/>
          <pc:sldMk cId="529648611" sldId="1179"/>
        </pc:sldMkLst>
        <pc:spChg chg="del">
          <ac:chgData name="Matteo Francia" userId="fbe833e6-b551-4418-a2a7-4d1023d25bd4" providerId="ADAL" clId="{2503F9F7-9BED-445E-8ECC-044A1A1DE9D3}" dt="2023-11-21T18:00:01.025" v="370"/>
          <ac:spMkLst>
            <pc:docMk/>
            <pc:sldMk cId="529648611" sldId="1179"/>
            <ac:spMk id="6" creationId="{7A8F3128-145C-2514-EBD8-A831144D4955}"/>
          </ac:spMkLst>
        </pc:spChg>
        <pc:spChg chg="del mod">
          <ac:chgData name="Matteo Francia" userId="fbe833e6-b551-4418-a2a7-4d1023d25bd4" providerId="ADAL" clId="{2503F9F7-9BED-445E-8ECC-044A1A1DE9D3}" dt="2023-11-21T17:56:32.120" v="288"/>
          <ac:spMkLst>
            <pc:docMk/>
            <pc:sldMk cId="529648611" sldId="1179"/>
            <ac:spMk id="21" creationId="{A7CA5742-2335-7256-E57A-D2E8195F15A1}"/>
          </ac:spMkLst>
        </pc:spChg>
        <pc:spChg chg="add mod ord">
          <ac:chgData name="Matteo Francia" userId="fbe833e6-b551-4418-a2a7-4d1023d25bd4" providerId="ADAL" clId="{2503F9F7-9BED-445E-8ECC-044A1A1DE9D3}" dt="2023-11-21T18:02:18.419" v="406" actId="1076"/>
          <ac:spMkLst>
            <pc:docMk/>
            <pc:sldMk cId="529648611" sldId="1179"/>
            <ac:spMk id="28" creationId="{A7D2CDF8-0E5D-0A4D-E6C5-0691115C3A58}"/>
          </ac:spMkLst>
        </pc:spChg>
        <pc:spChg chg="add mod">
          <ac:chgData name="Matteo Francia" userId="fbe833e6-b551-4418-a2a7-4d1023d25bd4" providerId="ADAL" clId="{2503F9F7-9BED-445E-8ECC-044A1A1DE9D3}" dt="2023-11-21T18:02:18.419" v="406" actId="1076"/>
          <ac:spMkLst>
            <pc:docMk/>
            <pc:sldMk cId="529648611" sldId="1179"/>
            <ac:spMk id="29" creationId="{A58F81E7-26C4-EB0E-94A5-7788AA61A6AB}"/>
          </ac:spMkLst>
        </pc:spChg>
        <pc:spChg chg="add mod">
          <ac:chgData name="Matteo Francia" userId="fbe833e6-b551-4418-a2a7-4d1023d25bd4" providerId="ADAL" clId="{2503F9F7-9BED-445E-8ECC-044A1A1DE9D3}" dt="2023-11-21T18:02:04.598" v="405" actId="478"/>
          <ac:spMkLst>
            <pc:docMk/>
            <pc:sldMk cId="529648611" sldId="1179"/>
            <ac:spMk id="31" creationId="{7B4EFE5B-15A6-FFAC-3198-6BD091415C85}"/>
          </ac:spMkLst>
        </pc:spChg>
        <pc:spChg chg="mod">
          <ac:chgData name="Matteo Francia" userId="fbe833e6-b551-4418-a2a7-4d1023d25bd4" providerId="ADAL" clId="{2503F9F7-9BED-445E-8ECC-044A1A1DE9D3}" dt="2023-11-21T17:56:46.587" v="292" actId="6549"/>
          <ac:spMkLst>
            <pc:docMk/>
            <pc:sldMk cId="529648611" sldId="1179"/>
            <ac:spMk id="101" creationId="{A7C0D9C8-E123-F552-3B5D-0A0B22A722E5}"/>
          </ac:spMkLst>
        </pc:spChg>
        <pc:picChg chg="del">
          <ac:chgData name="Matteo Francia" userId="fbe833e6-b551-4418-a2a7-4d1023d25bd4" providerId="ADAL" clId="{2503F9F7-9BED-445E-8ECC-044A1A1DE9D3}" dt="2023-11-21T17:55:36.346" v="282" actId="478"/>
          <ac:picMkLst>
            <pc:docMk/>
            <pc:sldMk cId="529648611" sldId="1179"/>
            <ac:picMk id="3" creationId="{DFB10507-7101-A40B-5D51-55C15A604A9F}"/>
          </ac:picMkLst>
        </pc:picChg>
        <pc:picChg chg="mod ord">
          <ac:chgData name="Matteo Francia" userId="fbe833e6-b551-4418-a2a7-4d1023d25bd4" providerId="ADAL" clId="{2503F9F7-9BED-445E-8ECC-044A1A1DE9D3}" dt="2023-11-21T18:02:18.419" v="406" actId="1076"/>
          <ac:picMkLst>
            <pc:docMk/>
            <pc:sldMk cId="529648611" sldId="1179"/>
            <ac:picMk id="8" creationId="{17F921C6-FF2C-57D1-3B15-3470A0A1E92E}"/>
          </ac:picMkLst>
        </pc:picChg>
        <pc:picChg chg="add mod">
          <ac:chgData name="Matteo Francia" userId="fbe833e6-b551-4418-a2a7-4d1023d25bd4" providerId="ADAL" clId="{2503F9F7-9BED-445E-8ECC-044A1A1DE9D3}" dt="2023-11-21T18:02:18.419" v="406" actId="1076"/>
          <ac:picMkLst>
            <pc:docMk/>
            <pc:sldMk cId="529648611" sldId="1179"/>
            <ac:picMk id="9" creationId="{104F0A66-4679-962E-8F8D-69695118040F}"/>
          </ac:picMkLst>
        </pc:picChg>
        <pc:picChg chg="add mod">
          <ac:chgData name="Matteo Francia" userId="fbe833e6-b551-4418-a2a7-4d1023d25bd4" providerId="ADAL" clId="{2503F9F7-9BED-445E-8ECC-044A1A1DE9D3}" dt="2023-11-21T18:02:18.419" v="406" actId="1076"/>
          <ac:picMkLst>
            <pc:docMk/>
            <pc:sldMk cId="529648611" sldId="1179"/>
            <ac:picMk id="10" creationId="{29ACA607-6219-9026-EE8D-53F3E7FC4C3E}"/>
          </ac:picMkLst>
        </pc:picChg>
        <pc:picChg chg="add del mod">
          <ac:chgData name="Matteo Francia" userId="fbe833e6-b551-4418-a2a7-4d1023d25bd4" providerId="ADAL" clId="{2503F9F7-9BED-445E-8ECC-044A1A1DE9D3}" dt="2023-11-21T17:56:28.346" v="287"/>
          <ac:picMkLst>
            <pc:docMk/>
            <pc:sldMk cId="529648611" sldId="1179"/>
            <ac:picMk id="11" creationId="{6123D7F0-256A-E3AD-79A3-B62E62327C68}"/>
          </ac:picMkLst>
        </pc:picChg>
        <pc:picChg chg="add del mod">
          <ac:chgData name="Matteo Francia" userId="fbe833e6-b551-4418-a2a7-4d1023d25bd4" providerId="ADAL" clId="{2503F9F7-9BED-445E-8ECC-044A1A1DE9D3}" dt="2023-11-21T17:56:28.346" v="287"/>
          <ac:picMkLst>
            <pc:docMk/>
            <pc:sldMk cId="529648611" sldId="1179"/>
            <ac:picMk id="12" creationId="{4AD8EBF7-BFF6-402F-EA06-605E35B87B81}"/>
          </ac:picMkLst>
        </pc:picChg>
        <pc:picChg chg="add del mod">
          <ac:chgData name="Matteo Francia" userId="fbe833e6-b551-4418-a2a7-4d1023d25bd4" providerId="ADAL" clId="{2503F9F7-9BED-445E-8ECC-044A1A1DE9D3}" dt="2023-11-21T18:02:04.598" v="405" actId="478"/>
          <ac:picMkLst>
            <pc:docMk/>
            <pc:sldMk cId="529648611" sldId="1179"/>
            <ac:picMk id="14" creationId="{9A15A12D-5EE3-45C1-D478-10D66641023D}"/>
          </ac:picMkLst>
        </pc:picChg>
        <pc:picChg chg="del">
          <ac:chgData name="Matteo Francia" userId="fbe833e6-b551-4418-a2a7-4d1023d25bd4" providerId="ADAL" clId="{2503F9F7-9BED-445E-8ECC-044A1A1DE9D3}" dt="2023-11-21T17:55:35.899" v="281" actId="478"/>
          <ac:picMkLst>
            <pc:docMk/>
            <pc:sldMk cId="529648611" sldId="1179"/>
            <ac:picMk id="25" creationId="{D36C2268-D0C9-5B31-F102-F12862F61380}"/>
          </ac:picMkLst>
        </pc:picChg>
        <pc:picChg chg="mod">
          <ac:chgData name="Matteo Francia" userId="fbe833e6-b551-4418-a2a7-4d1023d25bd4" providerId="ADAL" clId="{2503F9F7-9BED-445E-8ECC-044A1A1DE9D3}" dt="2023-11-21T18:02:18.419" v="406" actId="1076"/>
          <ac:picMkLst>
            <pc:docMk/>
            <pc:sldMk cId="529648611" sldId="1179"/>
            <ac:picMk id="26" creationId="{8249B097-21B8-E8F8-E2FE-2FCAC5184586}"/>
          </ac:picMkLst>
        </pc:picChg>
        <pc:picChg chg="add mod ord">
          <ac:chgData name="Matteo Francia" userId="fbe833e6-b551-4418-a2a7-4d1023d25bd4" providerId="ADAL" clId="{2503F9F7-9BED-445E-8ECC-044A1A1DE9D3}" dt="2023-11-21T18:02:18.419" v="406" actId="1076"/>
          <ac:picMkLst>
            <pc:docMk/>
            <pc:sldMk cId="529648611" sldId="1179"/>
            <ac:picMk id="27" creationId="{E7414495-86F4-FFCE-5DDD-149E704D9AB5}"/>
          </ac:picMkLst>
        </pc:picChg>
        <pc:cxnChg chg="add mod">
          <ac:chgData name="Matteo Francia" userId="fbe833e6-b551-4418-a2a7-4d1023d25bd4" providerId="ADAL" clId="{2503F9F7-9BED-445E-8ECC-044A1A1DE9D3}" dt="2023-11-21T18:02:18.419" v="406" actId="1076"/>
          <ac:cxnSpMkLst>
            <pc:docMk/>
            <pc:sldMk cId="529648611" sldId="1179"/>
            <ac:cxnSpMk id="16" creationId="{15F656F1-0551-9D96-A0B7-D3367BC89BB8}"/>
          </ac:cxnSpMkLst>
        </pc:cxnChg>
        <pc:cxnChg chg="add mod">
          <ac:chgData name="Matteo Francia" userId="fbe833e6-b551-4418-a2a7-4d1023d25bd4" providerId="ADAL" clId="{2503F9F7-9BED-445E-8ECC-044A1A1DE9D3}" dt="2023-11-21T18:02:18.419" v="406" actId="1076"/>
          <ac:cxnSpMkLst>
            <pc:docMk/>
            <pc:sldMk cId="529648611" sldId="1179"/>
            <ac:cxnSpMk id="19" creationId="{7E2FCC45-7AED-2543-95BF-C7499FCC06DC}"/>
          </ac:cxnSpMkLst>
        </pc:cxnChg>
        <pc:cxnChg chg="add mod">
          <ac:chgData name="Matteo Francia" userId="fbe833e6-b551-4418-a2a7-4d1023d25bd4" providerId="ADAL" clId="{2503F9F7-9BED-445E-8ECC-044A1A1DE9D3}" dt="2023-11-21T18:02:18.419" v="406" actId="1076"/>
          <ac:cxnSpMkLst>
            <pc:docMk/>
            <pc:sldMk cId="529648611" sldId="1179"/>
            <ac:cxnSpMk id="23" creationId="{2C4B2C28-F05D-6E19-3CC2-CEF86BDCC004}"/>
          </ac:cxnSpMkLst>
        </pc:cxnChg>
      </pc:sldChg>
      <pc:sldChg chg="add">
        <pc:chgData name="Matteo Francia" userId="fbe833e6-b551-4418-a2a7-4d1023d25bd4" providerId="ADAL" clId="{2503F9F7-9BED-445E-8ECC-044A1A1DE9D3}" dt="2023-11-21T18:01:49.870" v="402"/>
        <pc:sldMkLst>
          <pc:docMk/>
          <pc:sldMk cId="134372760" sldId="1180"/>
        </pc:sldMkLst>
      </pc:sldChg>
    </pc:docChg>
  </pc:docChgLst>
  <pc:docChgLst>
    <pc:chgData name="Matteo Francia" userId="fbe833e6-b551-4418-a2a7-4d1023d25bd4" providerId="ADAL" clId="{2003E0E2-173B-4A76-8EDD-72EBA622826D}"/>
    <pc:docChg chg="undo custSel addSld delSld modSld sldOrd addSection delSection modSection">
      <pc:chgData name="Matteo Francia" userId="fbe833e6-b551-4418-a2a7-4d1023d25bd4" providerId="ADAL" clId="{2003E0E2-173B-4A76-8EDD-72EBA622826D}" dt="2023-12-06T11:24:38.200" v="1222" actId="20577"/>
      <pc:docMkLst>
        <pc:docMk/>
      </pc:docMkLst>
      <pc:sldChg chg="del">
        <pc:chgData name="Matteo Francia" userId="fbe833e6-b551-4418-a2a7-4d1023d25bd4" providerId="ADAL" clId="{2003E0E2-173B-4A76-8EDD-72EBA622826D}" dt="2023-11-28T16:40:54.519" v="1153" actId="47"/>
        <pc:sldMkLst>
          <pc:docMk/>
          <pc:sldMk cId="1427760672" sldId="386"/>
        </pc:sldMkLst>
      </pc:sldChg>
      <pc:sldChg chg="modSp mod">
        <pc:chgData name="Matteo Francia" userId="fbe833e6-b551-4418-a2a7-4d1023d25bd4" providerId="ADAL" clId="{2003E0E2-173B-4A76-8EDD-72EBA622826D}" dt="2023-11-28T16:38:01.245" v="1147" actId="207"/>
        <pc:sldMkLst>
          <pc:docMk/>
          <pc:sldMk cId="3278501019" sldId="399"/>
        </pc:sldMkLst>
        <pc:spChg chg="mod">
          <ac:chgData name="Matteo Francia" userId="fbe833e6-b551-4418-a2a7-4d1023d25bd4" providerId="ADAL" clId="{2003E0E2-173B-4A76-8EDD-72EBA622826D}" dt="2023-11-28T16:38:01.245" v="1147" actId="207"/>
          <ac:spMkLst>
            <pc:docMk/>
            <pc:sldMk cId="3278501019" sldId="399"/>
            <ac:spMk id="9" creationId="{ABC273EF-F520-4E1B-998B-51619B8F7C90}"/>
          </ac:spMkLst>
        </pc:spChg>
      </pc:sldChg>
      <pc:sldChg chg="addSp modSp mod chgLayout">
        <pc:chgData name="Matteo Francia" userId="fbe833e6-b551-4418-a2a7-4d1023d25bd4" providerId="ADAL" clId="{2003E0E2-173B-4A76-8EDD-72EBA622826D}" dt="2023-12-06T07:53:48.368" v="1156" actId="6549"/>
        <pc:sldMkLst>
          <pc:docMk/>
          <pc:sldMk cId="3644567886" sldId="433"/>
        </pc:sldMkLst>
        <pc:spChg chg="mod ord">
          <ac:chgData name="Matteo Francia" userId="fbe833e6-b551-4418-a2a7-4d1023d25bd4" providerId="ADAL" clId="{2003E0E2-173B-4A76-8EDD-72EBA622826D}" dt="2023-12-06T07:53:48.368" v="1156" actId="6549"/>
          <ac:spMkLst>
            <pc:docMk/>
            <pc:sldMk cId="3644567886" sldId="433"/>
            <ac:spMk id="2" creationId="{1F8E0541-C895-437C-9365-FDF4E03A0AB6}"/>
          </ac:spMkLst>
        </pc:spChg>
        <pc:spChg chg="mod ord">
          <ac:chgData name="Matteo Francia" userId="fbe833e6-b551-4418-a2a7-4d1023d25bd4" providerId="ADAL" clId="{2003E0E2-173B-4A76-8EDD-72EBA622826D}" dt="2023-12-06T07:53:41.831" v="1155" actId="700"/>
          <ac:spMkLst>
            <pc:docMk/>
            <pc:sldMk cId="3644567886" sldId="433"/>
            <ac:spMk id="4" creationId="{6A5F95AB-E1E3-4CA4-BE93-90E599D119C1}"/>
          </ac:spMkLst>
        </pc:spChg>
        <pc:spChg chg="mod ord">
          <ac:chgData name="Matteo Francia" userId="fbe833e6-b551-4418-a2a7-4d1023d25bd4" providerId="ADAL" clId="{2003E0E2-173B-4A76-8EDD-72EBA622826D}" dt="2023-12-06T07:53:41.831" v="1155" actId="700"/>
          <ac:spMkLst>
            <pc:docMk/>
            <pc:sldMk cId="3644567886" sldId="433"/>
            <ac:spMk id="5" creationId="{486FBE31-AB2D-4411-8FD2-925F66F8FEBA}"/>
          </ac:spMkLst>
        </pc:spChg>
        <pc:spChg chg="add mod ord">
          <ac:chgData name="Matteo Francia" userId="fbe833e6-b551-4418-a2a7-4d1023d25bd4" providerId="ADAL" clId="{2003E0E2-173B-4A76-8EDD-72EBA622826D}" dt="2023-12-06T07:53:41.831" v="1155" actId="700"/>
          <ac:spMkLst>
            <pc:docMk/>
            <pc:sldMk cId="3644567886" sldId="433"/>
            <ac:spMk id="10" creationId="{88ABB4D0-645A-4A40-A202-F7676CA100B5}"/>
          </ac:spMkLst>
        </pc:spChg>
      </pc:sldChg>
      <pc:sldChg chg="ord">
        <pc:chgData name="Matteo Francia" userId="fbe833e6-b551-4418-a2a7-4d1023d25bd4" providerId="ADAL" clId="{2003E0E2-173B-4A76-8EDD-72EBA622826D}" dt="2023-12-06T10:06:50.072" v="1189"/>
        <pc:sldMkLst>
          <pc:docMk/>
          <pc:sldMk cId="21503765" sldId="436"/>
        </pc:sldMkLst>
      </pc:sldChg>
      <pc:sldChg chg="ord">
        <pc:chgData name="Matteo Francia" userId="fbe833e6-b551-4418-a2a7-4d1023d25bd4" providerId="ADAL" clId="{2003E0E2-173B-4A76-8EDD-72EBA622826D}" dt="2023-12-06T10:06:50.072" v="1189"/>
        <pc:sldMkLst>
          <pc:docMk/>
          <pc:sldMk cId="968441159" sldId="438"/>
        </pc:sldMkLst>
      </pc:sldChg>
      <pc:sldChg chg="modSp mod">
        <pc:chgData name="Matteo Francia" userId="fbe833e6-b551-4418-a2a7-4d1023d25bd4" providerId="ADAL" clId="{2003E0E2-173B-4A76-8EDD-72EBA622826D}" dt="2023-11-06T07:54:04.038" v="5" actId="1076"/>
        <pc:sldMkLst>
          <pc:docMk/>
          <pc:sldMk cId="2880084760" sldId="477"/>
        </pc:sldMkLst>
        <pc:picChg chg="mod">
          <ac:chgData name="Matteo Francia" userId="fbe833e6-b551-4418-a2a7-4d1023d25bd4" providerId="ADAL" clId="{2003E0E2-173B-4A76-8EDD-72EBA622826D}" dt="2023-11-06T07:53:58.118" v="4" actId="1076"/>
          <ac:picMkLst>
            <pc:docMk/>
            <pc:sldMk cId="2880084760" sldId="477"/>
            <ac:picMk id="8" creationId="{C4328B09-2D17-4862-AB0F-BAED1DFDE4A5}"/>
          </ac:picMkLst>
        </pc:picChg>
        <pc:picChg chg="mod">
          <ac:chgData name="Matteo Francia" userId="fbe833e6-b551-4418-a2a7-4d1023d25bd4" providerId="ADAL" clId="{2003E0E2-173B-4A76-8EDD-72EBA622826D}" dt="2023-11-06T07:54:04.038" v="5" actId="1076"/>
          <ac:picMkLst>
            <pc:docMk/>
            <pc:sldMk cId="2880084760" sldId="477"/>
            <ac:picMk id="20" creationId="{0DDB07DE-D4F9-4567-BA48-DFDB865B6FC3}"/>
          </ac:picMkLst>
        </pc:picChg>
      </pc:sldChg>
      <pc:sldChg chg="modSp mod">
        <pc:chgData name="Matteo Francia" userId="fbe833e6-b551-4418-a2a7-4d1023d25bd4" providerId="ADAL" clId="{2003E0E2-173B-4A76-8EDD-72EBA622826D}" dt="2023-11-13T08:22:29.967" v="1059" actId="20577"/>
        <pc:sldMkLst>
          <pc:docMk/>
          <pc:sldMk cId="3747805344" sldId="478"/>
        </pc:sldMkLst>
        <pc:spChg chg="mod">
          <ac:chgData name="Matteo Francia" userId="fbe833e6-b551-4418-a2a7-4d1023d25bd4" providerId="ADAL" clId="{2003E0E2-173B-4A76-8EDD-72EBA622826D}" dt="2023-11-13T08:22:29.967" v="1059" actId="20577"/>
          <ac:spMkLst>
            <pc:docMk/>
            <pc:sldMk cId="3747805344" sldId="478"/>
            <ac:spMk id="3" creationId="{95130149-E645-45F9-9DA0-3DFE1B77B9EE}"/>
          </ac:spMkLst>
        </pc:spChg>
      </pc:sldChg>
      <pc:sldChg chg="modSp mod">
        <pc:chgData name="Matteo Francia" userId="fbe833e6-b551-4418-a2a7-4d1023d25bd4" providerId="ADAL" clId="{2003E0E2-173B-4A76-8EDD-72EBA622826D}" dt="2023-11-13T08:23:15.048" v="1060" actId="6549"/>
        <pc:sldMkLst>
          <pc:docMk/>
          <pc:sldMk cId="457839928" sldId="479"/>
        </pc:sldMkLst>
        <pc:spChg chg="mod">
          <ac:chgData name="Matteo Francia" userId="fbe833e6-b551-4418-a2a7-4d1023d25bd4" providerId="ADAL" clId="{2003E0E2-173B-4A76-8EDD-72EBA622826D}" dt="2023-11-13T08:23:15.048" v="1060" actId="6549"/>
          <ac:spMkLst>
            <pc:docMk/>
            <pc:sldMk cId="457839928" sldId="479"/>
            <ac:spMk id="3" creationId="{9A4DF298-8BC8-4EA4-84B5-3952A64E7994}"/>
          </ac:spMkLst>
        </pc:spChg>
      </pc:sldChg>
      <pc:sldChg chg="ord">
        <pc:chgData name="Matteo Francia" userId="fbe833e6-b551-4418-a2a7-4d1023d25bd4" providerId="ADAL" clId="{2003E0E2-173B-4A76-8EDD-72EBA622826D}" dt="2023-12-06T10:06:50.072" v="1189"/>
        <pc:sldMkLst>
          <pc:docMk/>
          <pc:sldMk cId="2026258729" sldId="486"/>
        </pc:sldMkLst>
      </pc:sldChg>
      <pc:sldChg chg="modSp del mod">
        <pc:chgData name="Matteo Francia" userId="fbe833e6-b551-4418-a2a7-4d1023d25bd4" providerId="ADAL" clId="{2003E0E2-173B-4A76-8EDD-72EBA622826D}" dt="2023-11-06T08:55:07.011" v="915" actId="47"/>
        <pc:sldMkLst>
          <pc:docMk/>
          <pc:sldMk cId="2318913341" sldId="488"/>
        </pc:sldMkLst>
        <pc:spChg chg="mod">
          <ac:chgData name="Matteo Francia" userId="fbe833e6-b551-4418-a2a7-4d1023d25bd4" providerId="ADAL" clId="{2003E0E2-173B-4A76-8EDD-72EBA622826D}" dt="2023-11-06T07:53:43.592" v="3" actId="6549"/>
          <ac:spMkLst>
            <pc:docMk/>
            <pc:sldMk cId="2318913341" sldId="488"/>
            <ac:spMk id="3" creationId="{D66381A5-A7FA-407D-9F38-E4B218D632D2}"/>
          </ac:spMkLst>
        </pc:spChg>
      </pc:sldChg>
      <pc:sldChg chg="ord">
        <pc:chgData name="Matteo Francia" userId="fbe833e6-b551-4418-a2a7-4d1023d25bd4" providerId="ADAL" clId="{2003E0E2-173B-4A76-8EDD-72EBA622826D}" dt="2023-11-16T16:38:10.210" v="1067"/>
        <pc:sldMkLst>
          <pc:docMk/>
          <pc:sldMk cId="224291944" sldId="500"/>
        </pc:sldMkLst>
      </pc:sldChg>
      <pc:sldChg chg="ord">
        <pc:chgData name="Matteo Francia" userId="fbe833e6-b551-4418-a2a7-4d1023d25bd4" providerId="ADAL" clId="{2003E0E2-173B-4A76-8EDD-72EBA622826D}" dt="2023-12-06T10:06:50.072" v="1189"/>
        <pc:sldMkLst>
          <pc:docMk/>
          <pc:sldMk cId="1166397962" sldId="519"/>
        </pc:sldMkLst>
      </pc:sldChg>
      <pc:sldChg chg="mod modShow">
        <pc:chgData name="Matteo Francia" userId="fbe833e6-b551-4418-a2a7-4d1023d25bd4" providerId="ADAL" clId="{2003E0E2-173B-4A76-8EDD-72EBA622826D}" dt="2023-11-13T08:25:17.933" v="1061" actId="729"/>
        <pc:sldMkLst>
          <pc:docMk/>
          <pc:sldMk cId="2688802306" sldId="530"/>
        </pc:sldMkLst>
      </pc:sldChg>
      <pc:sldChg chg="add">
        <pc:chgData name="Matteo Francia" userId="fbe833e6-b551-4418-a2a7-4d1023d25bd4" providerId="ADAL" clId="{2003E0E2-173B-4A76-8EDD-72EBA622826D}" dt="2023-11-06T08:50:32.404" v="900"/>
        <pc:sldMkLst>
          <pc:docMk/>
          <pc:sldMk cId="3024722278" sldId="573"/>
        </pc:sldMkLst>
      </pc:sldChg>
      <pc:sldChg chg="add">
        <pc:chgData name="Matteo Francia" userId="fbe833e6-b551-4418-a2a7-4d1023d25bd4" providerId="ADAL" clId="{2003E0E2-173B-4A76-8EDD-72EBA622826D}" dt="2023-11-06T08:50:32.404" v="900"/>
        <pc:sldMkLst>
          <pc:docMk/>
          <pc:sldMk cId="3820165707" sldId="574"/>
        </pc:sldMkLst>
      </pc:sldChg>
      <pc:sldChg chg="add">
        <pc:chgData name="Matteo Francia" userId="fbe833e6-b551-4418-a2a7-4d1023d25bd4" providerId="ADAL" clId="{2003E0E2-173B-4A76-8EDD-72EBA622826D}" dt="2023-11-06T08:50:32.404" v="900"/>
        <pc:sldMkLst>
          <pc:docMk/>
          <pc:sldMk cId="1752747689" sldId="575"/>
        </pc:sldMkLst>
      </pc:sldChg>
      <pc:sldChg chg="modSp add mod">
        <pc:chgData name="Matteo Francia" userId="fbe833e6-b551-4418-a2a7-4d1023d25bd4" providerId="ADAL" clId="{2003E0E2-173B-4A76-8EDD-72EBA622826D}" dt="2023-11-06T08:52:34.524" v="911" actId="790"/>
        <pc:sldMkLst>
          <pc:docMk/>
          <pc:sldMk cId="4066432361" sldId="576"/>
        </pc:sldMkLst>
        <pc:spChg chg="mod">
          <ac:chgData name="Matteo Francia" userId="fbe833e6-b551-4418-a2a7-4d1023d25bd4" providerId="ADAL" clId="{2003E0E2-173B-4A76-8EDD-72EBA622826D}" dt="2023-11-06T08:52:34.524" v="911" actId="790"/>
          <ac:spMkLst>
            <pc:docMk/>
            <pc:sldMk cId="4066432361" sldId="576"/>
            <ac:spMk id="2" creationId="{00000000-0000-0000-0000-000000000000}"/>
          </ac:spMkLst>
        </pc:spChg>
        <pc:spChg chg="mod">
          <ac:chgData name="Matteo Francia" userId="fbe833e6-b551-4418-a2a7-4d1023d25bd4" providerId="ADAL" clId="{2003E0E2-173B-4A76-8EDD-72EBA622826D}" dt="2023-11-06T08:52:34.524" v="911" actId="790"/>
          <ac:spMkLst>
            <pc:docMk/>
            <pc:sldMk cId="4066432361" sldId="576"/>
            <ac:spMk id="3" creationId="{00000000-0000-0000-0000-000000000000}"/>
          </ac:spMkLst>
        </pc:spChg>
      </pc:sldChg>
      <pc:sldChg chg="add">
        <pc:chgData name="Matteo Francia" userId="fbe833e6-b551-4418-a2a7-4d1023d25bd4" providerId="ADAL" clId="{2003E0E2-173B-4A76-8EDD-72EBA622826D}" dt="2023-11-06T08:50:32.404" v="900"/>
        <pc:sldMkLst>
          <pc:docMk/>
          <pc:sldMk cId="2350106727" sldId="577"/>
        </pc:sldMkLst>
      </pc:sldChg>
      <pc:sldChg chg="modSp add mod">
        <pc:chgData name="Matteo Francia" userId="fbe833e6-b551-4418-a2a7-4d1023d25bd4" providerId="ADAL" clId="{2003E0E2-173B-4A76-8EDD-72EBA622826D}" dt="2023-11-06T08:50:32.473" v="902" actId="27636"/>
        <pc:sldMkLst>
          <pc:docMk/>
          <pc:sldMk cId="1307950797" sldId="578"/>
        </pc:sldMkLst>
        <pc:spChg chg="mod">
          <ac:chgData name="Matteo Francia" userId="fbe833e6-b551-4418-a2a7-4d1023d25bd4" providerId="ADAL" clId="{2003E0E2-173B-4A76-8EDD-72EBA622826D}" dt="2023-11-06T08:50:32.473" v="902" actId="27636"/>
          <ac:spMkLst>
            <pc:docMk/>
            <pc:sldMk cId="1307950797" sldId="578"/>
            <ac:spMk id="3" creationId="{00000000-0000-0000-0000-000000000000}"/>
          </ac:spMkLst>
        </pc:spChg>
      </pc:sldChg>
      <pc:sldChg chg="add">
        <pc:chgData name="Matteo Francia" userId="fbe833e6-b551-4418-a2a7-4d1023d25bd4" providerId="ADAL" clId="{2003E0E2-173B-4A76-8EDD-72EBA622826D}" dt="2023-11-06T08:50:32.404" v="900"/>
        <pc:sldMkLst>
          <pc:docMk/>
          <pc:sldMk cId="2860372577" sldId="580"/>
        </pc:sldMkLst>
      </pc:sldChg>
      <pc:sldChg chg="add">
        <pc:chgData name="Matteo Francia" userId="fbe833e6-b551-4418-a2a7-4d1023d25bd4" providerId="ADAL" clId="{2003E0E2-173B-4A76-8EDD-72EBA622826D}" dt="2023-11-06T08:50:32.404" v="900"/>
        <pc:sldMkLst>
          <pc:docMk/>
          <pc:sldMk cId="288609" sldId="581"/>
        </pc:sldMkLst>
      </pc:sldChg>
      <pc:sldChg chg="add">
        <pc:chgData name="Matteo Francia" userId="fbe833e6-b551-4418-a2a7-4d1023d25bd4" providerId="ADAL" clId="{2003E0E2-173B-4A76-8EDD-72EBA622826D}" dt="2023-11-06T08:50:32.404" v="900"/>
        <pc:sldMkLst>
          <pc:docMk/>
          <pc:sldMk cId="2674155534" sldId="582"/>
        </pc:sldMkLst>
      </pc:sldChg>
      <pc:sldChg chg="modSp add mod">
        <pc:chgData name="Matteo Francia" userId="fbe833e6-b551-4418-a2a7-4d1023d25bd4" providerId="ADAL" clId="{2003E0E2-173B-4A76-8EDD-72EBA622826D}" dt="2023-11-06T09:03:24.263" v="959" actId="790"/>
        <pc:sldMkLst>
          <pc:docMk/>
          <pc:sldMk cId="2889002222" sldId="583"/>
        </pc:sldMkLst>
        <pc:spChg chg="mod">
          <ac:chgData name="Matteo Francia" userId="fbe833e6-b551-4418-a2a7-4d1023d25bd4" providerId="ADAL" clId="{2003E0E2-173B-4A76-8EDD-72EBA622826D}" dt="2023-11-06T09:03:12.762" v="958" actId="790"/>
          <ac:spMkLst>
            <pc:docMk/>
            <pc:sldMk cId="2889002222" sldId="583"/>
            <ac:spMk id="2" creationId="{00000000-0000-0000-0000-000000000000}"/>
          </ac:spMkLst>
        </pc:spChg>
        <pc:spChg chg="mod">
          <ac:chgData name="Matteo Francia" userId="fbe833e6-b551-4418-a2a7-4d1023d25bd4" providerId="ADAL" clId="{2003E0E2-173B-4A76-8EDD-72EBA622826D}" dt="2023-11-06T09:03:12.762" v="958" actId="790"/>
          <ac:spMkLst>
            <pc:docMk/>
            <pc:sldMk cId="2889002222" sldId="583"/>
            <ac:spMk id="3" creationId="{00000000-0000-0000-0000-000000000000}"/>
          </ac:spMkLst>
        </pc:spChg>
        <pc:graphicFrameChg chg="modGraphic">
          <ac:chgData name="Matteo Francia" userId="fbe833e6-b551-4418-a2a7-4d1023d25bd4" providerId="ADAL" clId="{2003E0E2-173B-4A76-8EDD-72EBA622826D}" dt="2023-11-06T09:03:24.263" v="959" actId="790"/>
          <ac:graphicFrameMkLst>
            <pc:docMk/>
            <pc:sldMk cId="2889002222" sldId="583"/>
            <ac:graphicFrameMk id="4" creationId="{00000000-0000-0000-0000-000000000000}"/>
          </ac:graphicFrameMkLst>
        </pc:graphicFrameChg>
      </pc:sldChg>
      <pc:sldChg chg="add">
        <pc:chgData name="Matteo Francia" userId="fbe833e6-b551-4418-a2a7-4d1023d25bd4" providerId="ADAL" clId="{2003E0E2-173B-4A76-8EDD-72EBA622826D}" dt="2023-11-06T08:50:32.404" v="900"/>
        <pc:sldMkLst>
          <pc:docMk/>
          <pc:sldMk cId="1281100615" sldId="584"/>
        </pc:sldMkLst>
      </pc:sldChg>
      <pc:sldChg chg="add">
        <pc:chgData name="Matteo Francia" userId="fbe833e6-b551-4418-a2a7-4d1023d25bd4" providerId="ADAL" clId="{2003E0E2-173B-4A76-8EDD-72EBA622826D}" dt="2023-11-06T08:50:32.404" v="900"/>
        <pc:sldMkLst>
          <pc:docMk/>
          <pc:sldMk cId="4181992771" sldId="585"/>
        </pc:sldMkLst>
      </pc:sldChg>
      <pc:sldChg chg="modSp add mod">
        <pc:chgData name="Matteo Francia" userId="fbe833e6-b551-4418-a2a7-4d1023d25bd4" providerId="ADAL" clId="{2003E0E2-173B-4A76-8EDD-72EBA622826D}" dt="2023-11-06T08:53:02.498" v="913" actId="313"/>
        <pc:sldMkLst>
          <pc:docMk/>
          <pc:sldMk cId="3393257867" sldId="586"/>
        </pc:sldMkLst>
        <pc:spChg chg="mod">
          <ac:chgData name="Matteo Francia" userId="fbe833e6-b551-4418-a2a7-4d1023d25bd4" providerId="ADAL" clId="{2003E0E2-173B-4A76-8EDD-72EBA622826D}" dt="2023-11-06T08:53:02.498" v="913" actId="313"/>
          <ac:spMkLst>
            <pc:docMk/>
            <pc:sldMk cId="3393257867" sldId="586"/>
            <ac:spMk id="3" creationId="{00000000-0000-0000-0000-000000000000}"/>
          </ac:spMkLst>
        </pc:spChg>
      </pc:sldChg>
      <pc:sldChg chg="add">
        <pc:chgData name="Matteo Francia" userId="fbe833e6-b551-4418-a2a7-4d1023d25bd4" providerId="ADAL" clId="{2003E0E2-173B-4A76-8EDD-72EBA622826D}" dt="2023-11-06T08:50:32.404" v="900"/>
        <pc:sldMkLst>
          <pc:docMk/>
          <pc:sldMk cId="839598994" sldId="587"/>
        </pc:sldMkLst>
      </pc:sldChg>
      <pc:sldChg chg="add">
        <pc:chgData name="Matteo Francia" userId="fbe833e6-b551-4418-a2a7-4d1023d25bd4" providerId="ADAL" clId="{2003E0E2-173B-4A76-8EDD-72EBA622826D}" dt="2023-11-06T08:50:32.404" v="900"/>
        <pc:sldMkLst>
          <pc:docMk/>
          <pc:sldMk cId="2006773303" sldId="588"/>
        </pc:sldMkLst>
      </pc:sldChg>
      <pc:sldChg chg="add">
        <pc:chgData name="Matteo Francia" userId="fbe833e6-b551-4418-a2a7-4d1023d25bd4" providerId="ADAL" clId="{2003E0E2-173B-4A76-8EDD-72EBA622826D}" dt="2023-11-06T08:50:32.404" v="900"/>
        <pc:sldMkLst>
          <pc:docMk/>
          <pc:sldMk cId="1561845219" sldId="589"/>
        </pc:sldMkLst>
      </pc:sldChg>
      <pc:sldChg chg="add">
        <pc:chgData name="Matteo Francia" userId="fbe833e6-b551-4418-a2a7-4d1023d25bd4" providerId="ADAL" clId="{2003E0E2-173B-4A76-8EDD-72EBA622826D}" dt="2023-11-06T08:50:32.404" v="900"/>
        <pc:sldMkLst>
          <pc:docMk/>
          <pc:sldMk cId="2348049985" sldId="590"/>
        </pc:sldMkLst>
      </pc:sldChg>
      <pc:sldChg chg="add">
        <pc:chgData name="Matteo Francia" userId="fbe833e6-b551-4418-a2a7-4d1023d25bd4" providerId="ADAL" clId="{2003E0E2-173B-4A76-8EDD-72EBA622826D}" dt="2023-11-06T08:50:32.404" v="900"/>
        <pc:sldMkLst>
          <pc:docMk/>
          <pc:sldMk cId="1102919833" sldId="591"/>
        </pc:sldMkLst>
      </pc:sldChg>
      <pc:sldChg chg="modSp add mod">
        <pc:chgData name="Matteo Francia" userId="fbe833e6-b551-4418-a2a7-4d1023d25bd4" providerId="ADAL" clId="{2003E0E2-173B-4A76-8EDD-72EBA622826D}" dt="2023-11-06T09:03:37.755" v="960" actId="790"/>
        <pc:sldMkLst>
          <pc:docMk/>
          <pc:sldMk cId="1389937633" sldId="592"/>
        </pc:sldMkLst>
        <pc:graphicFrameChg chg="modGraphic">
          <ac:chgData name="Matteo Francia" userId="fbe833e6-b551-4418-a2a7-4d1023d25bd4" providerId="ADAL" clId="{2003E0E2-173B-4A76-8EDD-72EBA622826D}" dt="2023-11-06T09:03:37.755" v="960" actId="790"/>
          <ac:graphicFrameMkLst>
            <pc:docMk/>
            <pc:sldMk cId="1389937633" sldId="592"/>
            <ac:graphicFrameMk id="4" creationId="{00000000-0000-0000-0000-000000000000}"/>
          </ac:graphicFrameMkLst>
        </pc:graphicFrameChg>
      </pc:sldChg>
      <pc:sldChg chg="modSp add mod">
        <pc:chgData name="Matteo Francia" userId="fbe833e6-b551-4418-a2a7-4d1023d25bd4" providerId="ADAL" clId="{2003E0E2-173B-4A76-8EDD-72EBA622826D}" dt="2023-11-06T08:50:32.492" v="903" actId="27636"/>
        <pc:sldMkLst>
          <pc:docMk/>
          <pc:sldMk cId="3462988135" sldId="593"/>
        </pc:sldMkLst>
        <pc:spChg chg="mod">
          <ac:chgData name="Matteo Francia" userId="fbe833e6-b551-4418-a2a7-4d1023d25bd4" providerId="ADAL" clId="{2003E0E2-173B-4A76-8EDD-72EBA622826D}" dt="2023-11-06T08:50:32.492" v="903" actId="27636"/>
          <ac:spMkLst>
            <pc:docMk/>
            <pc:sldMk cId="3462988135" sldId="593"/>
            <ac:spMk id="3" creationId="{00000000-0000-0000-0000-000000000000}"/>
          </ac:spMkLst>
        </pc:spChg>
      </pc:sldChg>
      <pc:sldChg chg="add">
        <pc:chgData name="Matteo Francia" userId="fbe833e6-b551-4418-a2a7-4d1023d25bd4" providerId="ADAL" clId="{2003E0E2-173B-4A76-8EDD-72EBA622826D}" dt="2023-11-06T08:50:32.404" v="900"/>
        <pc:sldMkLst>
          <pc:docMk/>
          <pc:sldMk cId="779138160" sldId="594"/>
        </pc:sldMkLst>
      </pc:sldChg>
      <pc:sldChg chg="add">
        <pc:chgData name="Matteo Francia" userId="fbe833e6-b551-4418-a2a7-4d1023d25bd4" providerId="ADAL" clId="{2003E0E2-173B-4A76-8EDD-72EBA622826D}" dt="2023-11-06T08:50:32.404" v="900"/>
        <pc:sldMkLst>
          <pc:docMk/>
          <pc:sldMk cId="1187999666" sldId="595"/>
        </pc:sldMkLst>
      </pc:sldChg>
      <pc:sldChg chg="modSp add mod">
        <pc:chgData name="Matteo Francia" userId="fbe833e6-b551-4418-a2a7-4d1023d25bd4" providerId="ADAL" clId="{2003E0E2-173B-4A76-8EDD-72EBA622826D}" dt="2023-11-06T08:52:53.899" v="912" actId="313"/>
        <pc:sldMkLst>
          <pc:docMk/>
          <pc:sldMk cId="3667108846" sldId="596"/>
        </pc:sldMkLst>
        <pc:spChg chg="mod">
          <ac:chgData name="Matteo Francia" userId="fbe833e6-b551-4418-a2a7-4d1023d25bd4" providerId="ADAL" clId="{2003E0E2-173B-4A76-8EDD-72EBA622826D}" dt="2023-11-06T08:52:53.899" v="912" actId="313"/>
          <ac:spMkLst>
            <pc:docMk/>
            <pc:sldMk cId="3667108846" sldId="596"/>
            <ac:spMk id="3" creationId="{00000000-0000-0000-0000-000000000000}"/>
          </ac:spMkLst>
        </pc:spChg>
      </pc:sldChg>
      <pc:sldChg chg="add">
        <pc:chgData name="Matteo Francia" userId="fbe833e6-b551-4418-a2a7-4d1023d25bd4" providerId="ADAL" clId="{2003E0E2-173B-4A76-8EDD-72EBA622826D}" dt="2023-11-06T08:50:32.404" v="900"/>
        <pc:sldMkLst>
          <pc:docMk/>
          <pc:sldMk cId="245299134" sldId="597"/>
        </pc:sldMkLst>
      </pc:sldChg>
      <pc:sldChg chg="add">
        <pc:chgData name="Matteo Francia" userId="fbe833e6-b551-4418-a2a7-4d1023d25bd4" providerId="ADAL" clId="{2003E0E2-173B-4A76-8EDD-72EBA622826D}" dt="2023-11-06T08:50:32.404" v="900"/>
        <pc:sldMkLst>
          <pc:docMk/>
          <pc:sldMk cId="3739031598" sldId="598"/>
        </pc:sldMkLst>
      </pc:sldChg>
      <pc:sldChg chg="add">
        <pc:chgData name="Matteo Francia" userId="fbe833e6-b551-4418-a2a7-4d1023d25bd4" providerId="ADAL" clId="{2003E0E2-173B-4A76-8EDD-72EBA622826D}" dt="2023-11-06T08:50:32.404" v="900"/>
        <pc:sldMkLst>
          <pc:docMk/>
          <pc:sldMk cId="807356915" sldId="599"/>
        </pc:sldMkLst>
      </pc:sldChg>
      <pc:sldChg chg="add">
        <pc:chgData name="Matteo Francia" userId="fbe833e6-b551-4418-a2a7-4d1023d25bd4" providerId="ADAL" clId="{2003E0E2-173B-4A76-8EDD-72EBA622826D}" dt="2023-11-06T08:50:32.404" v="900"/>
        <pc:sldMkLst>
          <pc:docMk/>
          <pc:sldMk cId="3752968413" sldId="600"/>
        </pc:sldMkLst>
      </pc:sldChg>
      <pc:sldChg chg="add">
        <pc:chgData name="Matteo Francia" userId="fbe833e6-b551-4418-a2a7-4d1023d25bd4" providerId="ADAL" clId="{2003E0E2-173B-4A76-8EDD-72EBA622826D}" dt="2023-11-06T08:50:32.404" v="900"/>
        <pc:sldMkLst>
          <pc:docMk/>
          <pc:sldMk cId="53925332" sldId="601"/>
        </pc:sldMkLst>
      </pc:sldChg>
      <pc:sldChg chg="add">
        <pc:chgData name="Matteo Francia" userId="fbe833e6-b551-4418-a2a7-4d1023d25bd4" providerId="ADAL" clId="{2003E0E2-173B-4A76-8EDD-72EBA622826D}" dt="2023-11-06T08:50:32.404" v="900"/>
        <pc:sldMkLst>
          <pc:docMk/>
          <pc:sldMk cId="543226436" sldId="602"/>
        </pc:sldMkLst>
      </pc:sldChg>
      <pc:sldChg chg="modSp add mod">
        <pc:chgData name="Matteo Francia" userId="fbe833e6-b551-4418-a2a7-4d1023d25bd4" providerId="ADAL" clId="{2003E0E2-173B-4A76-8EDD-72EBA622826D}" dt="2023-11-06T08:50:32.509" v="904" actId="27636"/>
        <pc:sldMkLst>
          <pc:docMk/>
          <pc:sldMk cId="1435927826" sldId="603"/>
        </pc:sldMkLst>
        <pc:spChg chg="mod">
          <ac:chgData name="Matteo Francia" userId="fbe833e6-b551-4418-a2a7-4d1023d25bd4" providerId="ADAL" clId="{2003E0E2-173B-4A76-8EDD-72EBA622826D}" dt="2023-11-06T08:50:32.509" v="904" actId="27636"/>
          <ac:spMkLst>
            <pc:docMk/>
            <pc:sldMk cId="1435927826" sldId="603"/>
            <ac:spMk id="3" creationId="{00000000-0000-0000-0000-000000000000}"/>
          </ac:spMkLst>
        </pc:spChg>
      </pc:sldChg>
      <pc:sldChg chg="add">
        <pc:chgData name="Matteo Francia" userId="fbe833e6-b551-4418-a2a7-4d1023d25bd4" providerId="ADAL" clId="{2003E0E2-173B-4A76-8EDD-72EBA622826D}" dt="2023-11-06T08:50:32.404" v="900"/>
        <pc:sldMkLst>
          <pc:docMk/>
          <pc:sldMk cId="3047748167" sldId="604"/>
        </pc:sldMkLst>
      </pc:sldChg>
      <pc:sldChg chg="add">
        <pc:chgData name="Matteo Francia" userId="fbe833e6-b551-4418-a2a7-4d1023d25bd4" providerId="ADAL" clId="{2003E0E2-173B-4A76-8EDD-72EBA622826D}" dt="2023-11-06T08:50:32.404" v="900"/>
        <pc:sldMkLst>
          <pc:docMk/>
          <pc:sldMk cId="1253247227" sldId="605"/>
        </pc:sldMkLst>
      </pc:sldChg>
      <pc:sldChg chg="add">
        <pc:chgData name="Matteo Francia" userId="fbe833e6-b551-4418-a2a7-4d1023d25bd4" providerId="ADAL" clId="{2003E0E2-173B-4A76-8EDD-72EBA622826D}" dt="2023-11-06T08:50:32.404" v="900"/>
        <pc:sldMkLst>
          <pc:docMk/>
          <pc:sldMk cId="1523342004" sldId="606"/>
        </pc:sldMkLst>
      </pc:sldChg>
      <pc:sldChg chg="add">
        <pc:chgData name="Matteo Francia" userId="fbe833e6-b551-4418-a2a7-4d1023d25bd4" providerId="ADAL" clId="{2003E0E2-173B-4A76-8EDD-72EBA622826D}" dt="2023-11-06T08:50:32.404" v="900"/>
        <pc:sldMkLst>
          <pc:docMk/>
          <pc:sldMk cId="2630588156" sldId="607"/>
        </pc:sldMkLst>
      </pc:sldChg>
      <pc:sldChg chg="add">
        <pc:chgData name="Matteo Francia" userId="fbe833e6-b551-4418-a2a7-4d1023d25bd4" providerId="ADAL" clId="{2003E0E2-173B-4A76-8EDD-72EBA622826D}" dt="2023-11-06T08:50:32.404" v="900"/>
        <pc:sldMkLst>
          <pc:docMk/>
          <pc:sldMk cId="1286703886" sldId="608"/>
        </pc:sldMkLst>
      </pc:sldChg>
      <pc:sldChg chg="add">
        <pc:chgData name="Matteo Francia" userId="fbe833e6-b551-4418-a2a7-4d1023d25bd4" providerId="ADAL" clId="{2003E0E2-173B-4A76-8EDD-72EBA622826D}" dt="2023-11-06T08:50:32.404" v="900"/>
        <pc:sldMkLst>
          <pc:docMk/>
          <pc:sldMk cId="1206300465" sldId="609"/>
        </pc:sldMkLst>
      </pc:sldChg>
      <pc:sldChg chg="add">
        <pc:chgData name="Matteo Francia" userId="fbe833e6-b551-4418-a2a7-4d1023d25bd4" providerId="ADAL" clId="{2003E0E2-173B-4A76-8EDD-72EBA622826D}" dt="2023-11-06T08:50:32.404" v="900"/>
        <pc:sldMkLst>
          <pc:docMk/>
          <pc:sldMk cId="419322945" sldId="610"/>
        </pc:sldMkLst>
      </pc:sldChg>
      <pc:sldChg chg="add">
        <pc:chgData name="Matteo Francia" userId="fbe833e6-b551-4418-a2a7-4d1023d25bd4" providerId="ADAL" clId="{2003E0E2-173B-4A76-8EDD-72EBA622826D}" dt="2023-11-06T08:50:32.404" v="900"/>
        <pc:sldMkLst>
          <pc:docMk/>
          <pc:sldMk cId="4173747926" sldId="611"/>
        </pc:sldMkLst>
      </pc:sldChg>
      <pc:sldChg chg="add">
        <pc:chgData name="Matteo Francia" userId="fbe833e6-b551-4418-a2a7-4d1023d25bd4" providerId="ADAL" clId="{2003E0E2-173B-4A76-8EDD-72EBA622826D}" dt="2023-11-06T08:50:32.404" v="900"/>
        <pc:sldMkLst>
          <pc:docMk/>
          <pc:sldMk cId="195614917" sldId="612"/>
        </pc:sldMkLst>
      </pc:sldChg>
      <pc:sldChg chg="add">
        <pc:chgData name="Matteo Francia" userId="fbe833e6-b551-4418-a2a7-4d1023d25bd4" providerId="ADAL" clId="{2003E0E2-173B-4A76-8EDD-72EBA622826D}" dt="2023-11-06T08:50:32.404" v="900"/>
        <pc:sldMkLst>
          <pc:docMk/>
          <pc:sldMk cId="4277417936" sldId="613"/>
        </pc:sldMkLst>
      </pc:sldChg>
      <pc:sldChg chg="add">
        <pc:chgData name="Matteo Francia" userId="fbe833e6-b551-4418-a2a7-4d1023d25bd4" providerId="ADAL" clId="{2003E0E2-173B-4A76-8EDD-72EBA622826D}" dt="2023-11-06T08:50:32.404" v="900"/>
        <pc:sldMkLst>
          <pc:docMk/>
          <pc:sldMk cId="1454651730" sldId="614"/>
        </pc:sldMkLst>
      </pc:sldChg>
      <pc:sldChg chg="add">
        <pc:chgData name="Matteo Francia" userId="fbe833e6-b551-4418-a2a7-4d1023d25bd4" providerId="ADAL" clId="{2003E0E2-173B-4A76-8EDD-72EBA622826D}" dt="2023-11-06T08:50:32.404" v="900"/>
        <pc:sldMkLst>
          <pc:docMk/>
          <pc:sldMk cId="3465883941" sldId="615"/>
        </pc:sldMkLst>
      </pc:sldChg>
      <pc:sldChg chg="add">
        <pc:chgData name="Matteo Francia" userId="fbe833e6-b551-4418-a2a7-4d1023d25bd4" providerId="ADAL" clId="{2003E0E2-173B-4A76-8EDD-72EBA622826D}" dt="2023-11-06T08:50:32.404" v="900"/>
        <pc:sldMkLst>
          <pc:docMk/>
          <pc:sldMk cId="430806685" sldId="616"/>
        </pc:sldMkLst>
      </pc:sldChg>
      <pc:sldChg chg="add">
        <pc:chgData name="Matteo Francia" userId="fbe833e6-b551-4418-a2a7-4d1023d25bd4" providerId="ADAL" clId="{2003E0E2-173B-4A76-8EDD-72EBA622826D}" dt="2023-11-06T08:50:32.404" v="900"/>
        <pc:sldMkLst>
          <pc:docMk/>
          <pc:sldMk cId="784140503" sldId="617"/>
        </pc:sldMkLst>
      </pc:sldChg>
      <pc:sldChg chg="add">
        <pc:chgData name="Matteo Francia" userId="fbe833e6-b551-4418-a2a7-4d1023d25bd4" providerId="ADAL" clId="{2003E0E2-173B-4A76-8EDD-72EBA622826D}" dt="2023-11-06T08:50:32.404" v="900"/>
        <pc:sldMkLst>
          <pc:docMk/>
          <pc:sldMk cId="567346273" sldId="618"/>
        </pc:sldMkLst>
      </pc:sldChg>
      <pc:sldChg chg="add">
        <pc:chgData name="Matteo Francia" userId="fbe833e6-b551-4418-a2a7-4d1023d25bd4" providerId="ADAL" clId="{2003E0E2-173B-4A76-8EDD-72EBA622826D}" dt="2023-11-06T08:50:32.404" v="900"/>
        <pc:sldMkLst>
          <pc:docMk/>
          <pc:sldMk cId="351276022" sldId="619"/>
        </pc:sldMkLst>
      </pc:sldChg>
      <pc:sldChg chg="add">
        <pc:chgData name="Matteo Francia" userId="fbe833e6-b551-4418-a2a7-4d1023d25bd4" providerId="ADAL" clId="{2003E0E2-173B-4A76-8EDD-72EBA622826D}" dt="2023-11-06T08:50:32.404" v="900"/>
        <pc:sldMkLst>
          <pc:docMk/>
          <pc:sldMk cId="181745982" sldId="620"/>
        </pc:sldMkLst>
      </pc:sldChg>
      <pc:sldChg chg="add">
        <pc:chgData name="Matteo Francia" userId="fbe833e6-b551-4418-a2a7-4d1023d25bd4" providerId="ADAL" clId="{2003E0E2-173B-4A76-8EDD-72EBA622826D}" dt="2023-11-06T08:50:32.404" v="900"/>
        <pc:sldMkLst>
          <pc:docMk/>
          <pc:sldMk cId="736443362" sldId="621"/>
        </pc:sldMkLst>
      </pc:sldChg>
      <pc:sldChg chg="modSp add mod">
        <pc:chgData name="Matteo Francia" userId="fbe833e6-b551-4418-a2a7-4d1023d25bd4" providerId="ADAL" clId="{2003E0E2-173B-4A76-8EDD-72EBA622826D}" dt="2023-11-06T08:50:32.526" v="905" actId="27636"/>
        <pc:sldMkLst>
          <pc:docMk/>
          <pc:sldMk cId="2498302766" sldId="622"/>
        </pc:sldMkLst>
        <pc:spChg chg="mod">
          <ac:chgData name="Matteo Francia" userId="fbe833e6-b551-4418-a2a7-4d1023d25bd4" providerId="ADAL" clId="{2003E0E2-173B-4A76-8EDD-72EBA622826D}" dt="2023-11-06T08:50:32.526" v="905" actId="27636"/>
          <ac:spMkLst>
            <pc:docMk/>
            <pc:sldMk cId="2498302766" sldId="622"/>
            <ac:spMk id="3" creationId="{00000000-0000-0000-0000-000000000000}"/>
          </ac:spMkLst>
        </pc:spChg>
      </pc:sldChg>
      <pc:sldChg chg="add">
        <pc:chgData name="Matteo Francia" userId="fbe833e6-b551-4418-a2a7-4d1023d25bd4" providerId="ADAL" clId="{2003E0E2-173B-4A76-8EDD-72EBA622826D}" dt="2023-11-06T08:50:32.404" v="900"/>
        <pc:sldMkLst>
          <pc:docMk/>
          <pc:sldMk cId="60276538" sldId="623"/>
        </pc:sldMkLst>
      </pc:sldChg>
      <pc:sldChg chg="add">
        <pc:chgData name="Matteo Francia" userId="fbe833e6-b551-4418-a2a7-4d1023d25bd4" providerId="ADAL" clId="{2003E0E2-173B-4A76-8EDD-72EBA622826D}" dt="2023-11-06T08:50:32.404" v="900"/>
        <pc:sldMkLst>
          <pc:docMk/>
          <pc:sldMk cId="1044138248" sldId="624"/>
        </pc:sldMkLst>
      </pc:sldChg>
      <pc:sldChg chg="add">
        <pc:chgData name="Matteo Francia" userId="fbe833e6-b551-4418-a2a7-4d1023d25bd4" providerId="ADAL" clId="{2003E0E2-173B-4A76-8EDD-72EBA622826D}" dt="2023-11-06T08:50:32.404" v="900"/>
        <pc:sldMkLst>
          <pc:docMk/>
          <pc:sldMk cId="3577022713" sldId="625"/>
        </pc:sldMkLst>
      </pc:sldChg>
      <pc:sldChg chg="add">
        <pc:chgData name="Matteo Francia" userId="fbe833e6-b551-4418-a2a7-4d1023d25bd4" providerId="ADAL" clId="{2003E0E2-173B-4A76-8EDD-72EBA622826D}" dt="2023-11-06T08:50:32.404" v="900"/>
        <pc:sldMkLst>
          <pc:docMk/>
          <pc:sldMk cId="985771567" sldId="626"/>
        </pc:sldMkLst>
      </pc:sldChg>
      <pc:sldChg chg="modSp add mod">
        <pc:chgData name="Matteo Francia" userId="fbe833e6-b551-4418-a2a7-4d1023d25bd4" providerId="ADAL" clId="{2003E0E2-173B-4A76-8EDD-72EBA622826D}" dt="2023-11-06T08:50:32.534" v="906" actId="27636"/>
        <pc:sldMkLst>
          <pc:docMk/>
          <pc:sldMk cId="2224510786" sldId="627"/>
        </pc:sldMkLst>
        <pc:spChg chg="mod">
          <ac:chgData name="Matteo Francia" userId="fbe833e6-b551-4418-a2a7-4d1023d25bd4" providerId="ADAL" clId="{2003E0E2-173B-4A76-8EDD-72EBA622826D}" dt="2023-11-06T08:50:32.534" v="906" actId="27636"/>
          <ac:spMkLst>
            <pc:docMk/>
            <pc:sldMk cId="2224510786" sldId="627"/>
            <ac:spMk id="4" creationId="{00000000-0000-0000-0000-000000000000}"/>
          </ac:spMkLst>
        </pc:spChg>
      </pc:sldChg>
      <pc:sldChg chg="modSp add mod">
        <pc:chgData name="Matteo Francia" userId="fbe833e6-b551-4418-a2a7-4d1023d25bd4" providerId="ADAL" clId="{2003E0E2-173B-4A76-8EDD-72EBA622826D}" dt="2023-11-06T08:50:32.537" v="907" actId="27636"/>
        <pc:sldMkLst>
          <pc:docMk/>
          <pc:sldMk cId="3896273952" sldId="628"/>
        </pc:sldMkLst>
        <pc:spChg chg="mod">
          <ac:chgData name="Matteo Francia" userId="fbe833e6-b551-4418-a2a7-4d1023d25bd4" providerId="ADAL" clId="{2003E0E2-173B-4A76-8EDD-72EBA622826D}" dt="2023-11-06T08:50:32.537" v="907" actId="27636"/>
          <ac:spMkLst>
            <pc:docMk/>
            <pc:sldMk cId="3896273952" sldId="628"/>
            <ac:spMk id="3" creationId="{00000000-0000-0000-0000-000000000000}"/>
          </ac:spMkLst>
        </pc:spChg>
      </pc:sldChg>
      <pc:sldChg chg="add">
        <pc:chgData name="Matteo Francia" userId="fbe833e6-b551-4418-a2a7-4d1023d25bd4" providerId="ADAL" clId="{2003E0E2-173B-4A76-8EDD-72EBA622826D}" dt="2023-11-06T08:50:32.404" v="900"/>
        <pc:sldMkLst>
          <pc:docMk/>
          <pc:sldMk cId="644658829" sldId="629"/>
        </pc:sldMkLst>
      </pc:sldChg>
      <pc:sldChg chg="add">
        <pc:chgData name="Matteo Francia" userId="fbe833e6-b551-4418-a2a7-4d1023d25bd4" providerId="ADAL" clId="{2003E0E2-173B-4A76-8EDD-72EBA622826D}" dt="2023-11-06T08:50:32.404" v="900"/>
        <pc:sldMkLst>
          <pc:docMk/>
          <pc:sldMk cId="492983281" sldId="630"/>
        </pc:sldMkLst>
      </pc:sldChg>
      <pc:sldChg chg="add">
        <pc:chgData name="Matteo Francia" userId="fbe833e6-b551-4418-a2a7-4d1023d25bd4" providerId="ADAL" clId="{2003E0E2-173B-4A76-8EDD-72EBA622826D}" dt="2023-11-06T08:50:32.404" v="900"/>
        <pc:sldMkLst>
          <pc:docMk/>
          <pc:sldMk cId="1675104614" sldId="631"/>
        </pc:sldMkLst>
      </pc:sldChg>
      <pc:sldChg chg="add">
        <pc:chgData name="Matteo Francia" userId="fbe833e6-b551-4418-a2a7-4d1023d25bd4" providerId="ADAL" clId="{2003E0E2-173B-4A76-8EDD-72EBA622826D}" dt="2023-11-06T08:50:32.404" v="900"/>
        <pc:sldMkLst>
          <pc:docMk/>
          <pc:sldMk cId="1517987014" sldId="632"/>
        </pc:sldMkLst>
      </pc:sldChg>
      <pc:sldChg chg="add">
        <pc:chgData name="Matteo Francia" userId="fbe833e6-b551-4418-a2a7-4d1023d25bd4" providerId="ADAL" clId="{2003E0E2-173B-4A76-8EDD-72EBA622826D}" dt="2023-11-06T08:50:32.404" v="900"/>
        <pc:sldMkLst>
          <pc:docMk/>
          <pc:sldMk cId="2791054049" sldId="633"/>
        </pc:sldMkLst>
      </pc:sldChg>
      <pc:sldChg chg="modSp add mod">
        <pc:chgData name="Matteo Francia" userId="fbe833e6-b551-4418-a2a7-4d1023d25bd4" providerId="ADAL" clId="{2003E0E2-173B-4A76-8EDD-72EBA622826D}" dt="2023-11-06T08:50:32.545" v="908" actId="27636"/>
        <pc:sldMkLst>
          <pc:docMk/>
          <pc:sldMk cId="2637444766" sldId="634"/>
        </pc:sldMkLst>
        <pc:spChg chg="mod">
          <ac:chgData name="Matteo Francia" userId="fbe833e6-b551-4418-a2a7-4d1023d25bd4" providerId="ADAL" clId="{2003E0E2-173B-4A76-8EDD-72EBA622826D}" dt="2023-11-06T08:50:32.545" v="908" actId="27636"/>
          <ac:spMkLst>
            <pc:docMk/>
            <pc:sldMk cId="2637444766" sldId="634"/>
            <ac:spMk id="4" creationId="{00000000-0000-0000-0000-000000000000}"/>
          </ac:spMkLst>
        </pc:spChg>
      </pc:sldChg>
      <pc:sldChg chg="add">
        <pc:chgData name="Matteo Francia" userId="fbe833e6-b551-4418-a2a7-4d1023d25bd4" providerId="ADAL" clId="{2003E0E2-173B-4A76-8EDD-72EBA622826D}" dt="2023-11-06T08:50:32.404" v="900"/>
        <pc:sldMkLst>
          <pc:docMk/>
          <pc:sldMk cId="1668123924" sldId="635"/>
        </pc:sldMkLst>
      </pc:sldChg>
      <pc:sldChg chg="add">
        <pc:chgData name="Matteo Francia" userId="fbe833e6-b551-4418-a2a7-4d1023d25bd4" providerId="ADAL" clId="{2003E0E2-173B-4A76-8EDD-72EBA622826D}" dt="2023-11-06T08:50:32.404" v="900"/>
        <pc:sldMkLst>
          <pc:docMk/>
          <pc:sldMk cId="960136882" sldId="636"/>
        </pc:sldMkLst>
      </pc:sldChg>
      <pc:sldChg chg="modSp add mod">
        <pc:chgData name="Matteo Francia" userId="fbe833e6-b551-4418-a2a7-4d1023d25bd4" providerId="ADAL" clId="{2003E0E2-173B-4A76-8EDD-72EBA622826D}" dt="2023-11-06T08:50:32.551" v="909" actId="27636"/>
        <pc:sldMkLst>
          <pc:docMk/>
          <pc:sldMk cId="4171718210" sldId="637"/>
        </pc:sldMkLst>
        <pc:spChg chg="mod">
          <ac:chgData name="Matteo Francia" userId="fbe833e6-b551-4418-a2a7-4d1023d25bd4" providerId="ADAL" clId="{2003E0E2-173B-4A76-8EDD-72EBA622826D}" dt="2023-11-06T08:50:32.551" v="909" actId="27636"/>
          <ac:spMkLst>
            <pc:docMk/>
            <pc:sldMk cId="4171718210" sldId="637"/>
            <ac:spMk id="4" creationId="{00000000-0000-0000-0000-000000000000}"/>
          </ac:spMkLst>
        </pc:spChg>
      </pc:sldChg>
      <pc:sldChg chg="add">
        <pc:chgData name="Matteo Francia" userId="fbe833e6-b551-4418-a2a7-4d1023d25bd4" providerId="ADAL" clId="{2003E0E2-173B-4A76-8EDD-72EBA622826D}" dt="2023-11-06T08:50:32.404" v="900"/>
        <pc:sldMkLst>
          <pc:docMk/>
          <pc:sldMk cId="1690828039" sldId="638"/>
        </pc:sldMkLst>
      </pc:sldChg>
      <pc:sldChg chg="add">
        <pc:chgData name="Matteo Francia" userId="fbe833e6-b551-4418-a2a7-4d1023d25bd4" providerId="ADAL" clId="{2003E0E2-173B-4A76-8EDD-72EBA622826D}" dt="2023-11-06T08:50:32.404" v="900"/>
        <pc:sldMkLst>
          <pc:docMk/>
          <pc:sldMk cId="1178064680" sldId="639"/>
        </pc:sldMkLst>
      </pc:sldChg>
      <pc:sldChg chg="add">
        <pc:chgData name="Matteo Francia" userId="fbe833e6-b551-4418-a2a7-4d1023d25bd4" providerId="ADAL" clId="{2003E0E2-173B-4A76-8EDD-72EBA622826D}" dt="2023-11-06T08:50:32.404" v="900"/>
        <pc:sldMkLst>
          <pc:docMk/>
          <pc:sldMk cId="25781499" sldId="640"/>
        </pc:sldMkLst>
      </pc:sldChg>
      <pc:sldChg chg="add">
        <pc:chgData name="Matteo Francia" userId="fbe833e6-b551-4418-a2a7-4d1023d25bd4" providerId="ADAL" clId="{2003E0E2-173B-4A76-8EDD-72EBA622826D}" dt="2023-11-06T08:50:32.404" v="900"/>
        <pc:sldMkLst>
          <pc:docMk/>
          <pc:sldMk cId="3397537463" sldId="641"/>
        </pc:sldMkLst>
      </pc:sldChg>
      <pc:sldChg chg="add">
        <pc:chgData name="Matteo Francia" userId="fbe833e6-b551-4418-a2a7-4d1023d25bd4" providerId="ADAL" clId="{2003E0E2-173B-4A76-8EDD-72EBA622826D}" dt="2023-11-06T08:50:32.404" v="900"/>
        <pc:sldMkLst>
          <pc:docMk/>
          <pc:sldMk cId="2385192607" sldId="642"/>
        </pc:sldMkLst>
      </pc:sldChg>
      <pc:sldChg chg="add">
        <pc:chgData name="Matteo Francia" userId="fbe833e6-b551-4418-a2a7-4d1023d25bd4" providerId="ADAL" clId="{2003E0E2-173B-4A76-8EDD-72EBA622826D}" dt="2023-11-06T08:50:32.404" v="900"/>
        <pc:sldMkLst>
          <pc:docMk/>
          <pc:sldMk cId="1729208438" sldId="643"/>
        </pc:sldMkLst>
      </pc:sldChg>
      <pc:sldChg chg="add">
        <pc:chgData name="Matteo Francia" userId="fbe833e6-b551-4418-a2a7-4d1023d25bd4" providerId="ADAL" clId="{2003E0E2-173B-4A76-8EDD-72EBA622826D}" dt="2023-11-06T08:50:32.404" v="900"/>
        <pc:sldMkLst>
          <pc:docMk/>
          <pc:sldMk cId="1591130641" sldId="644"/>
        </pc:sldMkLst>
      </pc:sldChg>
      <pc:sldChg chg="add">
        <pc:chgData name="Matteo Francia" userId="fbe833e6-b551-4418-a2a7-4d1023d25bd4" providerId="ADAL" clId="{2003E0E2-173B-4A76-8EDD-72EBA622826D}" dt="2023-11-06T08:50:32.404" v="900"/>
        <pc:sldMkLst>
          <pc:docMk/>
          <pc:sldMk cId="3003788583" sldId="645"/>
        </pc:sldMkLst>
      </pc:sldChg>
      <pc:sldChg chg="add">
        <pc:chgData name="Matteo Francia" userId="fbe833e6-b551-4418-a2a7-4d1023d25bd4" providerId="ADAL" clId="{2003E0E2-173B-4A76-8EDD-72EBA622826D}" dt="2023-11-06T08:50:32.404" v="900"/>
        <pc:sldMkLst>
          <pc:docMk/>
          <pc:sldMk cId="796244106" sldId="646"/>
        </pc:sldMkLst>
      </pc:sldChg>
      <pc:sldChg chg="add">
        <pc:chgData name="Matteo Francia" userId="fbe833e6-b551-4418-a2a7-4d1023d25bd4" providerId="ADAL" clId="{2003E0E2-173B-4A76-8EDD-72EBA622826D}" dt="2023-11-06T08:50:32.404" v="900"/>
        <pc:sldMkLst>
          <pc:docMk/>
          <pc:sldMk cId="1709366274" sldId="647"/>
        </pc:sldMkLst>
      </pc:sldChg>
      <pc:sldChg chg="add">
        <pc:chgData name="Matteo Francia" userId="fbe833e6-b551-4418-a2a7-4d1023d25bd4" providerId="ADAL" clId="{2003E0E2-173B-4A76-8EDD-72EBA622826D}" dt="2023-11-06T08:50:32.404" v="900"/>
        <pc:sldMkLst>
          <pc:docMk/>
          <pc:sldMk cId="1641944314" sldId="648"/>
        </pc:sldMkLst>
      </pc:sldChg>
      <pc:sldChg chg="add">
        <pc:chgData name="Matteo Francia" userId="fbe833e6-b551-4418-a2a7-4d1023d25bd4" providerId="ADAL" clId="{2003E0E2-173B-4A76-8EDD-72EBA622826D}" dt="2023-11-06T08:50:32.404" v="900"/>
        <pc:sldMkLst>
          <pc:docMk/>
          <pc:sldMk cId="2178691905" sldId="649"/>
        </pc:sldMkLst>
      </pc:sldChg>
      <pc:sldChg chg="add">
        <pc:chgData name="Matteo Francia" userId="fbe833e6-b551-4418-a2a7-4d1023d25bd4" providerId="ADAL" clId="{2003E0E2-173B-4A76-8EDD-72EBA622826D}" dt="2023-11-06T08:50:32.404" v="900"/>
        <pc:sldMkLst>
          <pc:docMk/>
          <pc:sldMk cId="3104322074" sldId="651"/>
        </pc:sldMkLst>
      </pc:sldChg>
      <pc:sldChg chg="add">
        <pc:chgData name="Matteo Francia" userId="fbe833e6-b551-4418-a2a7-4d1023d25bd4" providerId="ADAL" clId="{2003E0E2-173B-4A76-8EDD-72EBA622826D}" dt="2023-11-06T08:50:32.404" v="900"/>
        <pc:sldMkLst>
          <pc:docMk/>
          <pc:sldMk cId="3147048409" sldId="652"/>
        </pc:sldMkLst>
      </pc:sldChg>
      <pc:sldChg chg="add">
        <pc:chgData name="Matteo Francia" userId="fbe833e6-b551-4418-a2a7-4d1023d25bd4" providerId="ADAL" clId="{2003E0E2-173B-4A76-8EDD-72EBA622826D}" dt="2023-11-06T08:50:32.404" v="900"/>
        <pc:sldMkLst>
          <pc:docMk/>
          <pc:sldMk cId="1421315368" sldId="653"/>
        </pc:sldMkLst>
      </pc:sldChg>
      <pc:sldChg chg="add">
        <pc:chgData name="Matteo Francia" userId="fbe833e6-b551-4418-a2a7-4d1023d25bd4" providerId="ADAL" clId="{2003E0E2-173B-4A76-8EDD-72EBA622826D}" dt="2023-11-06T08:50:32.404" v="900"/>
        <pc:sldMkLst>
          <pc:docMk/>
          <pc:sldMk cId="4283272611" sldId="654"/>
        </pc:sldMkLst>
      </pc:sldChg>
      <pc:sldChg chg="add">
        <pc:chgData name="Matteo Francia" userId="fbe833e6-b551-4418-a2a7-4d1023d25bd4" providerId="ADAL" clId="{2003E0E2-173B-4A76-8EDD-72EBA622826D}" dt="2023-11-06T08:50:32.404" v="900"/>
        <pc:sldMkLst>
          <pc:docMk/>
          <pc:sldMk cId="1041681491" sldId="655"/>
        </pc:sldMkLst>
      </pc:sldChg>
      <pc:sldChg chg="modSp mod modNotesTx">
        <pc:chgData name="Matteo Francia" userId="fbe833e6-b551-4418-a2a7-4d1023d25bd4" providerId="ADAL" clId="{2003E0E2-173B-4A76-8EDD-72EBA622826D}" dt="2023-11-28T16:40:59.609" v="1154" actId="20577"/>
        <pc:sldMkLst>
          <pc:docMk/>
          <pc:sldMk cId="1871317691" sldId="902"/>
        </pc:sldMkLst>
        <pc:spChg chg="mod">
          <ac:chgData name="Matteo Francia" userId="fbe833e6-b551-4418-a2a7-4d1023d25bd4" providerId="ADAL" clId="{2003E0E2-173B-4A76-8EDD-72EBA622826D}" dt="2023-11-28T16:40:20.678" v="1152" actId="21"/>
          <ac:spMkLst>
            <pc:docMk/>
            <pc:sldMk cId="1871317691" sldId="902"/>
            <ac:spMk id="9" creationId="{ABC273EF-F520-4E1B-998B-51619B8F7C90}"/>
          </ac:spMkLst>
        </pc:spChg>
        <pc:graphicFrameChg chg="modGraphic">
          <ac:chgData name="Matteo Francia" userId="fbe833e6-b551-4418-a2a7-4d1023d25bd4" providerId="ADAL" clId="{2003E0E2-173B-4A76-8EDD-72EBA622826D}" dt="2023-11-28T16:40:59.609" v="1154" actId="20577"/>
          <ac:graphicFrameMkLst>
            <pc:docMk/>
            <pc:sldMk cId="1871317691" sldId="902"/>
            <ac:graphicFrameMk id="11" creationId="{7A2B8EDD-28C4-4630-BF9E-13F6902232B5}"/>
          </ac:graphicFrameMkLst>
        </pc:graphicFrameChg>
      </pc:sldChg>
      <pc:sldChg chg="ord">
        <pc:chgData name="Matteo Francia" userId="fbe833e6-b551-4418-a2a7-4d1023d25bd4" providerId="ADAL" clId="{2003E0E2-173B-4A76-8EDD-72EBA622826D}" dt="2023-11-16T16:07:33.933" v="1065"/>
        <pc:sldMkLst>
          <pc:docMk/>
          <pc:sldMk cId="3011115897" sldId="970"/>
        </pc:sldMkLst>
      </pc:sldChg>
      <pc:sldChg chg="ord">
        <pc:chgData name="Matteo Francia" userId="fbe833e6-b551-4418-a2a7-4d1023d25bd4" providerId="ADAL" clId="{2003E0E2-173B-4A76-8EDD-72EBA622826D}" dt="2023-11-16T16:07:33.933" v="1065"/>
        <pc:sldMkLst>
          <pc:docMk/>
          <pc:sldMk cId="303054148" sldId="971"/>
        </pc:sldMkLst>
      </pc:sldChg>
      <pc:sldChg chg="modSp mod ord">
        <pc:chgData name="Matteo Francia" userId="fbe833e6-b551-4418-a2a7-4d1023d25bd4" providerId="ADAL" clId="{2003E0E2-173B-4A76-8EDD-72EBA622826D}" dt="2023-11-16T16:07:33.933" v="1065"/>
        <pc:sldMkLst>
          <pc:docMk/>
          <pc:sldMk cId="2721914354" sldId="972"/>
        </pc:sldMkLst>
        <pc:spChg chg="mod">
          <ac:chgData name="Matteo Francia" userId="fbe833e6-b551-4418-a2a7-4d1023d25bd4" providerId="ADAL" clId="{2003E0E2-173B-4A76-8EDD-72EBA622826D}" dt="2023-11-06T08:17:03.853" v="20" actId="20577"/>
          <ac:spMkLst>
            <pc:docMk/>
            <pc:sldMk cId="2721914354" sldId="972"/>
            <ac:spMk id="3" creationId="{4164D072-9735-45BF-8907-85B0B2612D0C}"/>
          </ac:spMkLst>
        </pc:spChg>
      </pc:sldChg>
      <pc:sldChg chg="ord">
        <pc:chgData name="Matteo Francia" userId="fbe833e6-b551-4418-a2a7-4d1023d25bd4" providerId="ADAL" clId="{2003E0E2-173B-4A76-8EDD-72EBA622826D}" dt="2023-11-16T16:07:33.933" v="1065"/>
        <pc:sldMkLst>
          <pc:docMk/>
          <pc:sldMk cId="2842874198" sldId="973"/>
        </pc:sldMkLst>
      </pc:sldChg>
      <pc:sldChg chg="ord">
        <pc:chgData name="Matteo Francia" userId="fbe833e6-b551-4418-a2a7-4d1023d25bd4" providerId="ADAL" clId="{2003E0E2-173B-4A76-8EDD-72EBA622826D}" dt="2023-11-16T16:07:33.933" v="1065"/>
        <pc:sldMkLst>
          <pc:docMk/>
          <pc:sldMk cId="967579222" sldId="974"/>
        </pc:sldMkLst>
      </pc:sldChg>
      <pc:sldChg chg="ord">
        <pc:chgData name="Matteo Francia" userId="fbe833e6-b551-4418-a2a7-4d1023d25bd4" providerId="ADAL" clId="{2003E0E2-173B-4A76-8EDD-72EBA622826D}" dt="2023-11-16T16:07:33.933" v="1065"/>
        <pc:sldMkLst>
          <pc:docMk/>
          <pc:sldMk cId="1641572652" sldId="975"/>
        </pc:sldMkLst>
      </pc:sldChg>
      <pc:sldChg chg="ord">
        <pc:chgData name="Matteo Francia" userId="fbe833e6-b551-4418-a2a7-4d1023d25bd4" providerId="ADAL" clId="{2003E0E2-173B-4A76-8EDD-72EBA622826D}" dt="2023-11-16T16:07:33.933" v="1065"/>
        <pc:sldMkLst>
          <pc:docMk/>
          <pc:sldMk cId="3112377200" sldId="976"/>
        </pc:sldMkLst>
      </pc:sldChg>
      <pc:sldChg chg="modSp mod">
        <pc:chgData name="Matteo Francia" userId="fbe833e6-b551-4418-a2a7-4d1023d25bd4" providerId="ADAL" clId="{2003E0E2-173B-4A76-8EDD-72EBA622826D}" dt="2023-11-13T08:18:39.229" v="1051" actId="20577"/>
        <pc:sldMkLst>
          <pc:docMk/>
          <pc:sldMk cId="1080152245" sldId="1024"/>
        </pc:sldMkLst>
        <pc:spChg chg="mod">
          <ac:chgData name="Matteo Francia" userId="fbe833e6-b551-4418-a2a7-4d1023d25bd4" providerId="ADAL" clId="{2003E0E2-173B-4A76-8EDD-72EBA622826D}" dt="2023-11-13T08:18:39.229" v="1051" actId="20577"/>
          <ac:spMkLst>
            <pc:docMk/>
            <pc:sldMk cId="1080152245" sldId="1024"/>
            <ac:spMk id="3" creationId="{701D7F6A-8AFB-B59C-3150-C8C015EC0CC4}"/>
          </ac:spMkLst>
        </pc:spChg>
      </pc:sldChg>
      <pc:sldChg chg="modSp mod">
        <pc:chgData name="Matteo Francia" userId="fbe833e6-b551-4418-a2a7-4d1023d25bd4" providerId="ADAL" clId="{2003E0E2-173B-4A76-8EDD-72EBA622826D}" dt="2023-11-13T08:17:21.260" v="1011"/>
        <pc:sldMkLst>
          <pc:docMk/>
          <pc:sldMk cId="1120350361" sldId="1049"/>
        </pc:sldMkLst>
        <pc:spChg chg="mod">
          <ac:chgData name="Matteo Francia" userId="fbe833e6-b551-4418-a2a7-4d1023d25bd4" providerId="ADAL" clId="{2003E0E2-173B-4A76-8EDD-72EBA622826D}" dt="2023-11-13T08:17:21.260" v="1011"/>
          <ac:spMkLst>
            <pc:docMk/>
            <pc:sldMk cId="1120350361" sldId="1049"/>
            <ac:spMk id="3" creationId="{9A4DF298-8BC8-4EA4-84B5-3952A64E7994}"/>
          </ac:spMkLst>
        </pc:spChg>
      </pc:sldChg>
      <pc:sldChg chg="del">
        <pc:chgData name="Matteo Francia" userId="fbe833e6-b551-4418-a2a7-4d1023d25bd4" providerId="ADAL" clId="{2003E0E2-173B-4A76-8EDD-72EBA622826D}" dt="2023-11-06T08:55:05.130" v="914" actId="47"/>
        <pc:sldMkLst>
          <pc:docMk/>
          <pc:sldMk cId="1158835460" sldId="1050"/>
        </pc:sldMkLst>
      </pc:sldChg>
      <pc:sldChg chg="addSp delSp modSp new mod ord modClrScheme chgLayout">
        <pc:chgData name="Matteo Francia" userId="fbe833e6-b551-4418-a2a7-4d1023d25bd4" providerId="ADAL" clId="{2003E0E2-173B-4A76-8EDD-72EBA622826D}" dt="2023-11-16T16:07:33.933" v="1065"/>
        <pc:sldMkLst>
          <pc:docMk/>
          <pc:sldMk cId="2025746968" sldId="1051"/>
        </pc:sldMkLst>
        <pc:spChg chg="mod ord">
          <ac:chgData name="Matteo Francia" userId="fbe833e6-b551-4418-a2a7-4d1023d25bd4" providerId="ADAL" clId="{2003E0E2-173B-4A76-8EDD-72EBA622826D}" dt="2023-11-06T08:32:36.546" v="433" actId="27636"/>
          <ac:spMkLst>
            <pc:docMk/>
            <pc:sldMk cId="2025746968" sldId="1051"/>
            <ac:spMk id="2" creationId="{56F65B3D-8139-48DC-8096-FA0292DA3F56}"/>
          </ac:spMkLst>
        </pc:spChg>
        <pc:spChg chg="mod ord">
          <ac:chgData name="Matteo Francia" userId="fbe833e6-b551-4418-a2a7-4d1023d25bd4" providerId="ADAL" clId="{2003E0E2-173B-4A76-8EDD-72EBA622826D}" dt="2023-11-06T08:32:29.106" v="431" actId="20577"/>
          <ac:spMkLst>
            <pc:docMk/>
            <pc:sldMk cId="2025746968" sldId="1051"/>
            <ac:spMk id="3" creationId="{79D2CC55-2F63-4A08-A5F6-4D3CE26ACFAE}"/>
          </ac:spMkLst>
        </pc:spChg>
        <pc:spChg chg="mod ord">
          <ac:chgData name="Matteo Francia" userId="fbe833e6-b551-4418-a2a7-4d1023d25bd4" providerId="ADAL" clId="{2003E0E2-173B-4A76-8EDD-72EBA622826D}" dt="2023-11-06T08:32:15.494" v="418" actId="700"/>
          <ac:spMkLst>
            <pc:docMk/>
            <pc:sldMk cId="2025746968" sldId="1051"/>
            <ac:spMk id="4" creationId="{CA62B866-14BE-4E9C-85A6-25D7D1D8C94C}"/>
          </ac:spMkLst>
        </pc:spChg>
        <pc:spChg chg="mod ord">
          <ac:chgData name="Matteo Francia" userId="fbe833e6-b551-4418-a2a7-4d1023d25bd4" providerId="ADAL" clId="{2003E0E2-173B-4A76-8EDD-72EBA622826D}" dt="2023-11-06T08:32:15.494" v="418" actId="700"/>
          <ac:spMkLst>
            <pc:docMk/>
            <pc:sldMk cId="2025746968" sldId="1051"/>
            <ac:spMk id="5" creationId="{2267C4F3-AA0B-450A-A37E-D487CC8B7608}"/>
          </ac:spMkLst>
        </pc:spChg>
        <pc:spChg chg="del">
          <ac:chgData name="Matteo Francia" userId="fbe833e6-b551-4418-a2a7-4d1023d25bd4" providerId="ADAL" clId="{2003E0E2-173B-4A76-8EDD-72EBA622826D}" dt="2023-11-06T08:23:57.806" v="120" actId="6264"/>
          <ac:spMkLst>
            <pc:docMk/>
            <pc:sldMk cId="2025746968" sldId="1051"/>
            <ac:spMk id="6" creationId="{8C715AF0-A224-451C-89F8-B728EEEF8EC5}"/>
          </ac:spMkLst>
        </pc:spChg>
        <pc:spChg chg="add del mod">
          <ac:chgData name="Matteo Francia" userId="fbe833e6-b551-4418-a2a7-4d1023d25bd4" providerId="ADAL" clId="{2003E0E2-173B-4A76-8EDD-72EBA622826D}" dt="2023-11-06T08:23:57.806" v="120" actId="6264"/>
          <ac:spMkLst>
            <pc:docMk/>
            <pc:sldMk cId="2025746968" sldId="1051"/>
            <ac:spMk id="7" creationId="{C93A4C5F-6BE5-4D3E-9A88-E29345559E94}"/>
          </ac:spMkLst>
        </pc:spChg>
        <pc:spChg chg="add del mod">
          <ac:chgData name="Matteo Francia" userId="fbe833e6-b551-4418-a2a7-4d1023d25bd4" providerId="ADAL" clId="{2003E0E2-173B-4A76-8EDD-72EBA622826D}" dt="2023-11-06T08:23:57.806" v="120" actId="6264"/>
          <ac:spMkLst>
            <pc:docMk/>
            <pc:sldMk cId="2025746968" sldId="1051"/>
            <ac:spMk id="8" creationId="{641475FE-8FC1-4690-8628-D7B8351BC7DE}"/>
          </ac:spMkLst>
        </pc:spChg>
        <pc:spChg chg="add del mod">
          <ac:chgData name="Matteo Francia" userId="fbe833e6-b551-4418-a2a7-4d1023d25bd4" providerId="ADAL" clId="{2003E0E2-173B-4A76-8EDD-72EBA622826D}" dt="2023-11-06T08:23:57.806" v="120" actId="6264"/>
          <ac:spMkLst>
            <pc:docMk/>
            <pc:sldMk cId="2025746968" sldId="1051"/>
            <ac:spMk id="9" creationId="{078A9AAD-4520-4323-BE93-F054B07580A2}"/>
          </ac:spMkLst>
        </pc:spChg>
        <pc:spChg chg="add del mod">
          <ac:chgData name="Matteo Francia" userId="fbe833e6-b551-4418-a2a7-4d1023d25bd4" providerId="ADAL" clId="{2003E0E2-173B-4A76-8EDD-72EBA622826D}" dt="2023-11-06T08:23:57.806" v="120" actId="6264"/>
          <ac:spMkLst>
            <pc:docMk/>
            <pc:sldMk cId="2025746968" sldId="1051"/>
            <ac:spMk id="10" creationId="{B7D12136-8C42-4D98-838C-E8E9AC800130}"/>
          </ac:spMkLst>
        </pc:spChg>
        <pc:spChg chg="add del mod ord">
          <ac:chgData name="Matteo Francia" userId="fbe833e6-b551-4418-a2a7-4d1023d25bd4" providerId="ADAL" clId="{2003E0E2-173B-4A76-8EDD-72EBA622826D}" dt="2023-11-06T08:24:09.839" v="126" actId="6264"/>
          <ac:spMkLst>
            <pc:docMk/>
            <pc:sldMk cId="2025746968" sldId="1051"/>
            <ac:spMk id="11" creationId="{48CA2FA9-5E53-48A6-92B3-946A61E15A1E}"/>
          </ac:spMkLst>
        </pc:spChg>
        <pc:spChg chg="add del mod">
          <ac:chgData name="Matteo Francia" userId="fbe833e6-b551-4418-a2a7-4d1023d25bd4" providerId="ADAL" clId="{2003E0E2-173B-4A76-8EDD-72EBA622826D}" dt="2023-11-06T08:24:09.839" v="126" actId="6264"/>
          <ac:spMkLst>
            <pc:docMk/>
            <pc:sldMk cId="2025746968" sldId="1051"/>
            <ac:spMk id="12" creationId="{07A20006-6DAE-4E82-8A2E-746D168095CE}"/>
          </ac:spMkLst>
        </pc:spChg>
        <pc:spChg chg="add del mod">
          <ac:chgData name="Matteo Francia" userId="fbe833e6-b551-4418-a2a7-4d1023d25bd4" providerId="ADAL" clId="{2003E0E2-173B-4A76-8EDD-72EBA622826D}" dt="2023-11-06T08:24:09.839" v="126" actId="6264"/>
          <ac:spMkLst>
            <pc:docMk/>
            <pc:sldMk cId="2025746968" sldId="1051"/>
            <ac:spMk id="13" creationId="{5D159D1A-9ED2-484D-8A0E-6B93C94997CA}"/>
          </ac:spMkLst>
        </pc:spChg>
        <pc:spChg chg="add del mod">
          <ac:chgData name="Matteo Francia" userId="fbe833e6-b551-4418-a2a7-4d1023d25bd4" providerId="ADAL" clId="{2003E0E2-173B-4A76-8EDD-72EBA622826D}" dt="2023-11-06T08:24:09.839" v="126" actId="6264"/>
          <ac:spMkLst>
            <pc:docMk/>
            <pc:sldMk cId="2025746968" sldId="1051"/>
            <ac:spMk id="14" creationId="{0643C525-7430-4D5D-8544-19F3DD05433C}"/>
          </ac:spMkLst>
        </pc:spChg>
        <pc:spChg chg="add del mod">
          <ac:chgData name="Matteo Francia" userId="fbe833e6-b551-4418-a2a7-4d1023d25bd4" providerId="ADAL" clId="{2003E0E2-173B-4A76-8EDD-72EBA622826D}" dt="2023-11-06T08:24:09.839" v="126" actId="6264"/>
          <ac:spMkLst>
            <pc:docMk/>
            <pc:sldMk cId="2025746968" sldId="1051"/>
            <ac:spMk id="15" creationId="{6F8C05CB-AC01-400C-AB96-53E298AAF330}"/>
          </ac:spMkLst>
        </pc:spChg>
        <pc:spChg chg="add del mod ord">
          <ac:chgData name="Matteo Francia" userId="fbe833e6-b551-4418-a2a7-4d1023d25bd4" providerId="ADAL" clId="{2003E0E2-173B-4A76-8EDD-72EBA622826D}" dt="2023-11-06T08:26:45.302" v="236" actId="6264"/>
          <ac:spMkLst>
            <pc:docMk/>
            <pc:sldMk cId="2025746968" sldId="1051"/>
            <ac:spMk id="16" creationId="{D3234EF7-1F11-4419-8E0E-789A77FBA692}"/>
          </ac:spMkLst>
        </pc:spChg>
        <pc:spChg chg="add del mod">
          <ac:chgData name="Matteo Francia" userId="fbe833e6-b551-4418-a2a7-4d1023d25bd4" providerId="ADAL" clId="{2003E0E2-173B-4A76-8EDD-72EBA622826D}" dt="2023-11-06T08:26:45.302" v="236" actId="6264"/>
          <ac:spMkLst>
            <pc:docMk/>
            <pc:sldMk cId="2025746968" sldId="1051"/>
            <ac:spMk id="17" creationId="{D8D7CB38-8BC2-46F1-B968-7CD659CD7FF7}"/>
          </ac:spMkLst>
        </pc:spChg>
        <pc:spChg chg="add del mod">
          <ac:chgData name="Matteo Francia" userId="fbe833e6-b551-4418-a2a7-4d1023d25bd4" providerId="ADAL" clId="{2003E0E2-173B-4A76-8EDD-72EBA622826D}" dt="2023-11-06T08:26:45.302" v="236" actId="6264"/>
          <ac:spMkLst>
            <pc:docMk/>
            <pc:sldMk cId="2025746968" sldId="1051"/>
            <ac:spMk id="18" creationId="{F0E66209-9CE7-4A7D-B406-81BA34B28497}"/>
          </ac:spMkLst>
        </pc:spChg>
        <pc:spChg chg="add del mod">
          <ac:chgData name="Matteo Francia" userId="fbe833e6-b551-4418-a2a7-4d1023d25bd4" providerId="ADAL" clId="{2003E0E2-173B-4A76-8EDD-72EBA622826D}" dt="2023-11-06T08:26:45.302" v="236" actId="6264"/>
          <ac:spMkLst>
            <pc:docMk/>
            <pc:sldMk cId="2025746968" sldId="1051"/>
            <ac:spMk id="19" creationId="{F81D6C21-C07D-4A71-885A-BFD70092F665}"/>
          </ac:spMkLst>
        </pc:spChg>
        <pc:spChg chg="add del mod">
          <ac:chgData name="Matteo Francia" userId="fbe833e6-b551-4418-a2a7-4d1023d25bd4" providerId="ADAL" clId="{2003E0E2-173B-4A76-8EDD-72EBA622826D}" dt="2023-11-06T08:26:45.302" v="236" actId="6264"/>
          <ac:spMkLst>
            <pc:docMk/>
            <pc:sldMk cId="2025746968" sldId="1051"/>
            <ac:spMk id="20" creationId="{FDBADD86-1950-4315-8B27-AB8A5250617B}"/>
          </ac:spMkLst>
        </pc:spChg>
        <pc:spChg chg="add del mod ord">
          <ac:chgData name="Matteo Francia" userId="fbe833e6-b551-4418-a2a7-4d1023d25bd4" providerId="ADAL" clId="{2003E0E2-173B-4A76-8EDD-72EBA622826D}" dt="2023-11-06T08:31:34.846" v="417" actId="6264"/>
          <ac:spMkLst>
            <pc:docMk/>
            <pc:sldMk cId="2025746968" sldId="1051"/>
            <ac:spMk id="21" creationId="{45AC09E3-2D5F-468B-ABFA-60770F9AACA6}"/>
          </ac:spMkLst>
        </pc:spChg>
        <pc:spChg chg="add del mod">
          <ac:chgData name="Matteo Francia" userId="fbe833e6-b551-4418-a2a7-4d1023d25bd4" providerId="ADAL" clId="{2003E0E2-173B-4A76-8EDD-72EBA622826D}" dt="2023-11-06T08:31:34.846" v="417" actId="6264"/>
          <ac:spMkLst>
            <pc:docMk/>
            <pc:sldMk cId="2025746968" sldId="1051"/>
            <ac:spMk id="22" creationId="{0C84E5CA-ACEB-490A-A3A8-26C526DF75E2}"/>
          </ac:spMkLst>
        </pc:spChg>
        <pc:spChg chg="add del mod">
          <ac:chgData name="Matteo Francia" userId="fbe833e6-b551-4418-a2a7-4d1023d25bd4" providerId="ADAL" clId="{2003E0E2-173B-4A76-8EDD-72EBA622826D}" dt="2023-11-06T08:31:34.846" v="417" actId="6264"/>
          <ac:spMkLst>
            <pc:docMk/>
            <pc:sldMk cId="2025746968" sldId="1051"/>
            <ac:spMk id="23" creationId="{BAFF18CB-3AA9-4F39-9E83-076DE2D98C30}"/>
          </ac:spMkLst>
        </pc:spChg>
        <pc:spChg chg="add del mod">
          <ac:chgData name="Matteo Francia" userId="fbe833e6-b551-4418-a2a7-4d1023d25bd4" providerId="ADAL" clId="{2003E0E2-173B-4A76-8EDD-72EBA622826D}" dt="2023-11-06T08:31:34.846" v="417" actId="6264"/>
          <ac:spMkLst>
            <pc:docMk/>
            <pc:sldMk cId="2025746968" sldId="1051"/>
            <ac:spMk id="24" creationId="{3EF9732A-9D4D-40E7-B0F8-962B29A7EC31}"/>
          </ac:spMkLst>
        </pc:spChg>
        <pc:spChg chg="add del mod">
          <ac:chgData name="Matteo Francia" userId="fbe833e6-b551-4418-a2a7-4d1023d25bd4" providerId="ADAL" clId="{2003E0E2-173B-4A76-8EDD-72EBA622826D}" dt="2023-11-06T08:31:34.846" v="417" actId="6264"/>
          <ac:spMkLst>
            <pc:docMk/>
            <pc:sldMk cId="2025746968" sldId="1051"/>
            <ac:spMk id="25" creationId="{84D180DC-AA50-4D9F-9034-C29E76E7D987}"/>
          </ac:spMkLst>
        </pc:spChg>
        <pc:spChg chg="add del mod ord">
          <ac:chgData name="Matteo Francia" userId="fbe833e6-b551-4418-a2a7-4d1023d25bd4" providerId="ADAL" clId="{2003E0E2-173B-4A76-8EDD-72EBA622826D}" dt="2023-11-06T08:32:15.494" v="418" actId="700"/>
          <ac:spMkLst>
            <pc:docMk/>
            <pc:sldMk cId="2025746968" sldId="1051"/>
            <ac:spMk id="26" creationId="{55AA6E6B-989A-4DAE-80CF-1D2F843891B4}"/>
          </ac:spMkLst>
        </pc:spChg>
        <pc:spChg chg="add del mod ord">
          <ac:chgData name="Matteo Francia" userId="fbe833e6-b551-4418-a2a7-4d1023d25bd4" providerId="ADAL" clId="{2003E0E2-173B-4A76-8EDD-72EBA622826D}" dt="2023-11-06T08:32:17.997" v="419"/>
          <ac:spMkLst>
            <pc:docMk/>
            <pc:sldMk cId="2025746968" sldId="1051"/>
            <ac:spMk id="27" creationId="{0D395480-4FAC-468E-9CAA-D3AE33A1BAC3}"/>
          </ac:spMkLst>
        </pc:spChg>
        <pc:spChg chg="add mod ord">
          <ac:chgData name="Matteo Francia" userId="fbe833e6-b551-4418-a2a7-4d1023d25bd4" providerId="ADAL" clId="{2003E0E2-173B-4A76-8EDD-72EBA622826D}" dt="2023-11-06T08:32:15.494" v="418" actId="700"/>
          <ac:spMkLst>
            <pc:docMk/>
            <pc:sldMk cId="2025746968" sldId="1051"/>
            <ac:spMk id="28" creationId="{6DC058D5-66E1-4352-821E-87FF7519A6D5}"/>
          </ac:spMkLst>
        </pc:spChg>
        <pc:picChg chg="add mod">
          <ac:chgData name="Matteo Francia" userId="fbe833e6-b551-4418-a2a7-4d1023d25bd4" providerId="ADAL" clId="{2003E0E2-173B-4A76-8EDD-72EBA622826D}" dt="2023-11-06T08:32:17.997" v="419"/>
          <ac:picMkLst>
            <pc:docMk/>
            <pc:sldMk cId="2025746968" sldId="1051"/>
            <ac:picMk id="30" creationId="{9598E786-6B82-4C95-B8A6-17B6B9F4D390}"/>
          </ac:picMkLst>
        </pc:picChg>
      </pc:sldChg>
      <pc:sldChg chg="addSp delSp modSp new mod ord chgLayout">
        <pc:chgData name="Matteo Francia" userId="fbe833e6-b551-4418-a2a7-4d1023d25bd4" providerId="ADAL" clId="{2003E0E2-173B-4A76-8EDD-72EBA622826D}" dt="2023-11-16T16:07:33.933" v="1065"/>
        <pc:sldMkLst>
          <pc:docMk/>
          <pc:sldMk cId="1017199017" sldId="1052"/>
        </pc:sldMkLst>
        <pc:spChg chg="mod ord">
          <ac:chgData name="Matteo Francia" userId="fbe833e6-b551-4418-a2a7-4d1023d25bd4" providerId="ADAL" clId="{2003E0E2-173B-4A76-8EDD-72EBA622826D}" dt="2023-11-06T08:31:34.846" v="417" actId="6264"/>
          <ac:spMkLst>
            <pc:docMk/>
            <pc:sldMk cId="1017199017" sldId="1052"/>
            <ac:spMk id="2" creationId="{6EB2D2F9-4B24-41D1-917D-5907FBE3B3AD}"/>
          </ac:spMkLst>
        </pc:spChg>
        <pc:spChg chg="mod ord">
          <ac:chgData name="Matteo Francia" userId="fbe833e6-b551-4418-a2a7-4d1023d25bd4" providerId="ADAL" clId="{2003E0E2-173B-4A76-8EDD-72EBA622826D}" dt="2023-11-06T08:59:00.854" v="921" actId="113"/>
          <ac:spMkLst>
            <pc:docMk/>
            <pc:sldMk cId="1017199017" sldId="1052"/>
            <ac:spMk id="3" creationId="{1FC8D4FE-717A-44B7-98BA-66EAF1E671D5}"/>
          </ac:spMkLst>
        </pc:spChg>
        <pc:spChg chg="mod ord">
          <ac:chgData name="Matteo Francia" userId="fbe833e6-b551-4418-a2a7-4d1023d25bd4" providerId="ADAL" clId="{2003E0E2-173B-4A76-8EDD-72EBA622826D}" dt="2023-11-06T08:31:34.846" v="417" actId="6264"/>
          <ac:spMkLst>
            <pc:docMk/>
            <pc:sldMk cId="1017199017" sldId="1052"/>
            <ac:spMk id="4" creationId="{DC95D2E7-2E98-493D-803B-187F6A62A01B}"/>
          </ac:spMkLst>
        </pc:spChg>
        <pc:spChg chg="mod ord">
          <ac:chgData name="Matteo Francia" userId="fbe833e6-b551-4418-a2a7-4d1023d25bd4" providerId="ADAL" clId="{2003E0E2-173B-4A76-8EDD-72EBA622826D}" dt="2023-11-06T08:31:34.846" v="417" actId="6264"/>
          <ac:spMkLst>
            <pc:docMk/>
            <pc:sldMk cId="1017199017" sldId="1052"/>
            <ac:spMk id="5" creationId="{BFBEAD8B-8311-42AF-8985-7C23FC821A46}"/>
          </ac:spMkLst>
        </pc:spChg>
        <pc:spChg chg="del">
          <ac:chgData name="Matteo Francia" userId="fbe833e6-b551-4418-a2a7-4d1023d25bd4" providerId="ADAL" clId="{2003E0E2-173B-4A76-8EDD-72EBA622826D}" dt="2023-11-06T08:31:34.846" v="417" actId="6264"/>
          <ac:spMkLst>
            <pc:docMk/>
            <pc:sldMk cId="1017199017" sldId="1052"/>
            <ac:spMk id="6" creationId="{BECEC4A4-7F66-4AAC-AB3E-4834387B444C}"/>
          </ac:spMkLst>
        </pc:spChg>
        <pc:spChg chg="add del mod">
          <ac:chgData name="Matteo Francia" userId="fbe833e6-b551-4418-a2a7-4d1023d25bd4" providerId="ADAL" clId="{2003E0E2-173B-4A76-8EDD-72EBA622826D}" dt="2023-11-06T08:31:34.846" v="417" actId="6264"/>
          <ac:spMkLst>
            <pc:docMk/>
            <pc:sldMk cId="1017199017" sldId="1052"/>
            <ac:spMk id="7" creationId="{035695D4-DCFA-47E0-BE8F-A5ED2B51269E}"/>
          </ac:spMkLst>
        </pc:spChg>
        <pc:spChg chg="add del mod">
          <ac:chgData name="Matteo Francia" userId="fbe833e6-b551-4418-a2a7-4d1023d25bd4" providerId="ADAL" clId="{2003E0E2-173B-4A76-8EDD-72EBA622826D}" dt="2023-11-06T08:31:34.846" v="417" actId="6264"/>
          <ac:spMkLst>
            <pc:docMk/>
            <pc:sldMk cId="1017199017" sldId="1052"/>
            <ac:spMk id="8" creationId="{F9116388-4ACA-4BD3-BC94-74D742EE93E6}"/>
          </ac:spMkLst>
        </pc:spChg>
        <pc:spChg chg="add del mod">
          <ac:chgData name="Matteo Francia" userId="fbe833e6-b551-4418-a2a7-4d1023d25bd4" providerId="ADAL" clId="{2003E0E2-173B-4A76-8EDD-72EBA622826D}" dt="2023-11-06T08:31:34.846" v="417" actId="6264"/>
          <ac:spMkLst>
            <pc:docMk/>
            <pc:sldMk cId="1017199017" sldId="1052"/>
            <ac:spMk id="9" creationId="{175ED910-8EC6-4C48-ADD5-56068F53E59F}"/>
          </ac:spMkLst>
        </pc:spChg>
        <pc:spChg chg="add del mod">
          <ac:chgData name="Matteo Francia" userId="fbe833e6-b551-4418-a2a7-4d1023d25bd4" providerId="ADAL" clId="{2003E0E2-173B-4A76-8EDD-72EBA622826D}" dt="2023-11-06T08:31:34.846" v="417" actId="6264"/>
          <ac:spMkLst>
            <pc:docMk/>
            <pc:sldMk cId="1017199017" sldId="1052"/>
            <ac:spMk id="10" creationId="{D715EFB7-BA77-4D1B-829B-796901B58EF1}"/>
          </ac:spMkLst>
        </pc:spChg>
        <pc:spChg chg="add mod ord">
          <ac:chgData name="Matteo Francia" userId="fbe833e6-b551-4418-a2a7-4d1023d25bd4" providerId="ADAL" clId="{2003E0E2-173B-4A76-8EDD-72EBA622826D}" dt="2023-11-06T08:31:34.846" v="417" actId="6264"/>
          <ac:spMkLst>
            <pc:docMk/>
            <pc:sldMk cId="1017199017" sldId="1052"/>
            <ac:spMk id="11" creationId="{2B5CE1E9-76CC-4602-BADC-0EA82E3758C5}"/>
          </ac:spMkLst>
        </pc:spChg>
      </pc:sldChg>
      <pc:sldChg chg="addSp delSp modSp add mod ord chgLayout">
        <pc:chgData name="Matteo Francia" userId="fbe833e6-b551-4418-a2a7-4d1023d25bd4" providerId="ADAL" clId="{2003E0E2-173B-4A76-8EDD-72EBA622826D}" dt="2023-11-16T16:07:33.933" v="1065"/>
        <pc:sldMkLst>
          <pc:docMk/>
          <pc:sldMk cId="1993142784" sldId="1053"/>
        </pc:sldMkLst>
        <pc:spChg chg="mod ord">
          <ac:chgData name="Matteo Francia" userId="fbe833e6-b551-4418-a2a7-4d1023d25bd4" providerId="ADAL" clId="{2003E0E2-173B-4A76-8EDD-72EBA622826D}" dt="2023-11-06T08:31:34.846" v="417" actId="6264"/>
          <ac:spMkLst>
            <pc:docMk/>
            <pc:sldMk cId="1993142784" sldId="1053"/>
            <ac:spMk id="2" creationId="{6EB2D2F9-4B24-41D1-917D-5907FBE3B3AD}"/>
          </ac:spMkLst>
        </pc:spChg>
        <pc:spChg chg="mod ord">
          <ac:chgData name="Matteo Francia" userId="fbe833e6-b551-4418-a2a7-4d1023d25bd4" providerId="ADAL" clId="{2003E0E2-173B-4A76-8EDD-72EBA622826D}" dt="2023-11-06T08:58:57.562" v="919" actId="113"/>
          <ac:spMkLst>
            <pc:docMk/>
            <pc:sldMk cId="1993142784" sldId="1053"/>
            <ac:spMk id="3" creationId="{1FC8D4FE-717A-44B7-98BA-66EAF1E671D5}"/>
          </ac:spMkLst>
        </pc:spChg>
        <pc:spChg chg="mod ord">
          <ac:chgData name="Matteo Francia" userId="fbe833e6-b551-4418-a2a7-4d1023d25bd4" providerId="ADAL" clId="{2003E0E2-173B-4A76-8EDD-72EBA622826D}" dt="2023-11-06T08:31:34.846" v="417" actId="6264"/>
          <ac:spMkLst>
            <pc:docMk/>
            <pc:sldMk cId="1993142784" sldId="1053"/>
            <ac:spMk id="4" creationId="{DC95D2E7-2E98-493D-803B-187F6A62A01B}"/>
          </ac:spMkLst>
        </pc:spChg>
        <pc:spChg chg="mod ord">
          <ac:chgData name="Matteo Francia" userId="fbe833e6-b551-4418-a2a7-4d1023d25bd4" providerId="ADAL" clId="{2003E0E2-173B-4A76-8EDD-72EBA622826D}" dt="2023-11-06T08:31:34.846" v="417" actId="6264"/>
          <ac:spMkLst>
            <pc:docMk/>
            <pc:sldMk cId="1993142784" sldId="1053"/>
            <ac:spMk id="5" creationId="{BFBEAD8B-8311-42AF-8985-7C23FC821A46}"/>
          </ac:spMkLst>
        </pc:spChg>
        <pc:spChg chg="del">
          <ac:chgData name="Matteo Francia" userId="fbe833e6-b551-4418-a2a7-4d1023d25bd4" providerId="ADAL" clId="{2003E0E2-173B-4A76-8EDD-72EBA622826D}" dt="2023-11-06T08:31:34.846" v="417" actId="6264"/>
          <ac:spMkLst>
            <pc:docMk/>
            <pc:sldMk cId="1993142784" sldId="1053"/>
            <ac:spMk id="6" creationId="{BECEC4A4-7F66-4AAC-AB3E-4834387B444C}"/>
          </ac:spMkLst>
        </pc:spChg>
        <pc:spChg chg="add del mod">
          <ac:chgData name="Matteo Francia" userId="fbe833e6-b551-4418-a2a7-4d1023d25bd4" providerId="ADAL" clId="{2003E0E2-173B-4A76-8EDD-72EBA622826D}" dt="2023-11-06T08:31:34.846" v="417" actId="6264"/>
          <ac:spMkLst>
            <pc:docMk/>
            <pc:sldMk cId="1993142784" sldId="1053"/>
            <ac:spMk id="7" creationId="{0A99B4C2-8F33-44FE-96D2-5DE2A43AC84E}"/>
          </ac:spMkLst>
        </pc:spChg>
        <pc:spChg chg="add del mod">
          <ac:chgData name="Matteo Francia" userId="fbe833e6-b551-4418-a2a7-4d1023d25bd4" providerId="ADAL" clId="{2003E0E2-173B-4A76-8EDD-72EBA622826D}" dt="2023-11-06T08:31:34.846" v="417" actId="6264"/>
          <ac:spMkLst>
            <pc:docMk/>
            <pc:sldMk cId="1993142784" sldId="1053"/>
            <ac:spMk id="8" creationId="{D7BF12C6-3602-4E80-B765-A0EAD790D002}"/>
          </ac:spMkLst>
        </pc:spChg>
        <pc:spChg chg="add del mod">
          <ac:chgData name="Matteo Francia" userId="fbe833e6-b551-4418-a2a7-4d1023d25bd4" providerId="ADAL" clId="{2003E0E2-173B-4A76-8EDD-72EBA622826D}" dt="2023-11-06T08:31:34.846" v="417" actId="6264"/>
          <ac:spMkLst>
            <pc:docMk/>
            <pc:sldMk cId="1993142784" sldId="1053"/>
            <ac:spMk id="9" creationId="{E9937005-0E0F-4799-B54E-6873E7E61B55}"/>
          </ac:spMkLst>
        </pc:spChg>
        <pc:spChg chg="add del mod">
          <ac:chgData name="Matteo Francia" userId="fbe833e6-b551-4418-a2a7-4d1023d25bd4" providerId="ADAL" clId="{2003E0E2-173B-4A76-8EDD-72EBA622826D}" dt="2023-11-06T08:31:34.846" v="417" actId="6264"/>
          <ac:spMkLst>
            <pc:docMk/>
            <pc:sldMk cId="1993142784" sldId="1053"/>
            <ac:spMk id="10" creationId="{1771ED50-A33F-4FA5-A682-A17AFB62CA4F}"/>
          </ac:spMkLst>
        </pc:spChg>
        <pc:spChg chg="add mod ord">
          <ac:chgData name="Matteo Francia" userId="fbe833e6-b551-4418-a2a7-4d1023d25bd4" providerId="ADAL" clId="{2003E0E2-173B-4A76-8EDD-72EBA622826D}" dt="2023-11-06T08:31:34.846" v="417" actId="6264"/>
          <ac:spMkLst>
            <pc:docMk/>
            <pc:sldMk cId="1993142784" sldId="1053"/>
            <ac:spMk id="11" creationId="{810739CD-47EF-4B77-B194-395A9A11208E}"/>
          </ac:spMkLst>
        </pc:spChg>
      </pc:sldChg>
      <pc:sldChg chg="addSp delSp modSp new mod ord chgLayout">
        <pc:chgData name="Matteo Francia" userId="fbe833e6-b551-4418-a2a7-4d1023d25bd4" providerId="ADAL" clId="{2003E0E2-173B-4A76-8EDD-72EBA622826D}" dt="2023-11-16T16:07:33.933" v="1065"/>
        <pc:sldMkLst>
          <pc:docMk/>
          <pc:sldMk cId="3920991316" sldId="1054"/>
        </pc:sldMkLst>
        <pc:spChg chg="mod ord">
          <ac:chgData name="Matteo Francia" userId="fbe833e6-b551-4418-a2a7-4d1023d25bd4" providerId="ADAL" clId="{2003E0E2-173B-4A76-8EDD-72EBA622826D}" dt="2023-11-06T08:36:36.013" v="894" actId="6264"/>
          <ac:spMkLst>
            <pc:docMk/>
            <pc:sldMk cId="3920991316" sldId="1054"/>
            <ac:spMk id="2" creationId="{A89BF7B3-EADD-4324-9538-CFB66C4A49CF}"/>
          </ac:spMkLst>
        </pc:spChg>
        <pc:spChg chg="mod ord">
          <ac:chgData name="Matteo Francia" userId="fbe833e6-b551-4418-a2a7-4d1023d25bd4" providerId="ADAL" clId="{2003E0E2-173B-4A76-8EDD-72EBA622826D}" dt="2023-11-06T08:59:41.097" v="957" actId="113"/>
          <ac:spMkLst>
            <pc:docMk/>
            <pc:sldMk cId="3920991316" sldId="1054"/>
            <ac:spMk id="3" creationId="{89911F4E-72E6-4C51-B3FB-E5680D499181}"/>
          </ac:spMkLst>
        </pc:spChg>
        <pc:spChg chg="mod ord">
          <ac:chgData name="Matteo Francia" userId="fbe833e6-b551-4418-a2a7-4d1023d25bd4" providerId="ADAL" clId="{2003E0E2-173B-4A76-8EDD-72EBA622826D}" dt="2023-11-06T08:36:36.013" v="894" actId="6264"/>
          <ac:spMkLst>
            <pc:docMk/>
            <pc:sldMk cId="3920991316" sldId="1054"/>
            <ac:spMk id="4" creationId="{05378C97-107F-49AB-8C53-3F44123AD930}"/>
          </ac:spMkLst>
        </pc:spChg>
        <pc:spChg chg="mod ord">
          <ac:chgData name="Matteo Francia" userId="fbe833e6-b551-4418-a2a7-4d1023d25bd4" providerId="ADAL" clId="{2003E0E2-173B-4A76-8EDD-72EBA622826D}" dt="2023-11-06T08:36:36.013" v="894" actId="6264"/>
          <ac:spMkLst>
            <pc:docMk/>
            <pc:sldMk cId="3920991316" sldId="1054"/>
            <ac:spMk id="5" creationId="{BF0AA73A-9E58-456D-9930-312D628C81F0}"/>
          </ac:spMkLst>
        </pc:spChg>
        <pc:spChg chg="del">
          <ac:chgData name="Matteo Francia" userId="fbe833e6-b551-4418-a2a7-4d1023d25bd4" providerId="ADAL" clId="{2003E0E2-173B-4A76-8EDD-72EBA622826D}" dt="2023-11-06T08:36:36.013" v="894" actId="6264"/>
          <ac:spMkLst>
            <pc:docMk/>
            <pc:sldMk cId="3920991316" sldId="1054"/>
            <ac:spMk id="6" creationId="{33EFEE52-1258-4E52-9863-ED283AEB8E33}"/>
          </ac:spMkLst>
        </pc:spChg>
        <pc:spChg chg="add del mod">
          <ac:chgData name="Matteo Francia" userId="fbe833e6-b551-4418-a2a7-4d1023d25bd4" providerId="ADAL" clId="{2003E0E2-173B-4A76-8EDD-72EBA622826D}" dt="2023-11-06T08:36:36.013" v="894" actId="6264"/>
          <ac:spMkLst>
            <pc:docMk/>
            <pc:sldMk cId="3920991316" sldId="1054"/>
            <ac:spMk id="7" creationId="{9407E522-F2BE-428D-B7D2-60E92C7315B0}"/>
          </ac:spMkLst>
        </pc:spChg>
        <pc:spChg chg="add del mod">
          <ac:chgData name="Matteo Francia" userId="fbe833e6-b551-4418-a2a7-4d1023d25bd4" providerId="ADAL" clId="{2003E0E2-173B-4A76-8EDD-72EBA622826D}" dt="2023-11-06T08:36:36.013" v="894" actId="6264"/>
          <ac:spMkLst>
            <pc:docMk/>
            <pc:sldMk cId="3920991316" sldId="1054"/>
            <ac:spMk id="8" creationId="{59D41128-17AA-491D-9ACB-0FC313F269BD}"/>
          </ac:spMkLst>
        </pc:spChg>
        <pc:spChg chg="add del mod">
          <ac:chgData name="Matteo Francia" userId="fbe833e6-b551-4418-a2a7-4d1023d25bd4" providerId="ADAL" clId="{2003E0E2-173B-4A76-8EDD-72EBA622826D}" dt="2023-11-06T08:36:36.013" v="894" actId="6264"/>
          <ac:spMkLst>
            <pc:docMk/>
            <pc:sldMk cId="3920991316" sldId="1054"/>
            <ac:spMk id="9" creationId="{D1477264-2620-425B-BDAC-84CA9E084584}"/>
          </ac:spMkLst>
        </pc:spChg>
        <pc:spChg chg="add del mod">
          <ac:chgData name="Matteo Francia" userId="fbe833e6-b551-4418-a2a7-4d1023d25bd4" providerId="ADAL" clId="{2003E0E2-173B-4A76-8EDD-72EBA622826D}" dt="2023-11-06T08:36:36.013" v="894" actId="6264"/>
          <ac:spMkLst>
            <pc:docMk/>
            <pc:sldMk cId="3920991316" sldId="1054"/>
            <ac:spMk id="10" creationId="{27376523-8FAB-4CF9-B416-26003EDB0A26}"/>
          </ac:spMkLst>
        </pc:spChg>
        <pc:spChg chg="add mod ord">
          <ac:chgData name="Matteo Francia" userId="fbe833e6-b551-4418-a2a7-4d1023d25bd4" providerId="ADAL" clId="{2003E0E2-173B-4A76-8EDD-72EBA622826D}" dt="2023-11-06T08:36:36.013" v="894" actId="6264"/>
          <ac:spMkLst>
            <pc:docMk/>
            <pc:sldMk cId="3920991316" sldId="1054"/>
            <ac:spMk id="11" creationId="{18155A9E-816B-4792-B565-40175A0AA18B}"/>
          </ac:spMkLst>
        </pc:spChg>
      </pc:sldChg>
      <pc:sldChg chg="new del">
        <pc:chgData name="Matteo Francia" userId="fbe833e6-b551-4418-a2a7-4d1023d25bd4" providerId="ADAL" clId="{2003E0E2-173B-4A76-8EDD-72EBA622826D}" dt="2023-11-06T08:50:19.293" v="896" actId="47"/>
        <pc:sldMkLst>
          <pc:docMk/>
          <pc:sldMk cId="1499904224" sldId="1055"/>
        </pc:sldMkLst>
      </pc:sldChg>
      <pc:sldChg chg="new del">
        <pc:chgData name="Matteo Francia" userId="fbe833e6-b551-4418-a2a7-4d1023d25bd4" providerId="ADAL" clId="{2003E0E2-173B-4A76-8EDD-72EBA622826D}" dt="2023-11-06T08:50:37.578" v="910" actId="47"/>
        <pc:sldMkLst>
          <pc:docMk/>
          <pc:sldMk cId="1763612425" sldId="1055"/>
        </pc:sldMkLst>
      </pc:sldChg>
      <pc:sldChg chg="add">
        <pc:chgData name="Matteo Francia" userId="fbe833e6-b551-4418-a2a7-4d1023d25bd4" providerId="ADAL" clId="{2003E0E2-173B-4A76-8EDD-72EBA622826D}" dt="2023-11-06T08:50:32.404" v="900"/>
        <pc:sldMkLst>
          <pc:docMk/>
          <pc:sldMk cId="1197852546" sldId="1056"/>
        </pc:sldMkLst>
      </pc:sldChg>
      <pc:sldChg chg="modSp mod">
        <pc:chgData name="Matteo Francia" userId="fbe833e6-b551-4418-a2a7-4d1023d25bd4" providerId="ADAL" clId="{2003E0E2-173B-4A76-8EDD-72EBA622826D}" dt="2023-11-13T08:25:44.077" v="1063" actId="20577"/>
        <pc:sldMkLst>
          <pc:docMk/>
          <pc:sldMk cId="1555051803" sldId="1169"/>
        </pc:sldMkLst>
        <pc:spChg chg="mod">
          <ac:chgData name="Matteo Francia" userId="fbe833e6-b551-4418-a2a7-4d1023d25bd4" providerId="ADAL" clId="{2003E0E2-173B-4A76-8EDD-72EBA622826D}" dt="2023-11-13T08:25:44.077" v="1063" actId="20577"/>
          <ac:spMkLst>
            <pc:docMk/>
            <pc:sldMk cId="1555051803" sldId="1169"/>
            <ac:spMk id="2" creationId="{8B7A064B-1C30-4272-A8F7-654011362C9E}"/>
          </ac:spMkLst>
        </pc:spChg>
      </pc:sldChg>
      <pc:sldChg chg="addSp delSp modSp new mod chgLayout">
        <pc:chgData name="Matteo Francia" userId="fbe833e6-b551-4418-a2a7-4d1023d25bd4" providerId="ADAL" clId="{2003E0E2-173B-4A76-8EDD-72EBA622826D}" dt="2023-12-06T10:06:11.480" v="1185" actId="20577"/>
        <pc:sldMkLst>
          <pc:docMk/>
          <pc:sldMk cId="3406244566" sldId="1181"/>
        </pc:sldMkLst>
        <pc:spChg chg="del mod ord">
          <ac:chgData name="Matteo Francia" userId="fbe833e6-b551-4418-a2a7-4d1023d25bd4" providerId="ADAL" clId="{2003E0E2-173B-4A76-8EDD-72EBA622826D}" dt="2023-12-06T10:06:03.433" v="1158" actId="700"/>
          <ac:spMkLst>
            <pc:docMk/>
            <pc:sldMk cId="3406244566" sldId="1181"/>
            <ac:spMk id="2" creationId="{AE76E73C-497A-417F-A1DF-8890731B86C9}"/>
          </ac:spMkLst>
        </pc:spChg>
        <pc:spChg chg="del mod ord">
          <ac:chgData name="Matteo Francia" userId="fbe833e6-b551-4418-a2a7-4d1023d25bd4" providerId="ADAL" clId="{2003E0E2-173B-4A76-8EDD-72EBA622826D}" dt="2023-12-06T10:06:03.433" v="1158" actId="700"/>
          <ac:spMkLst>
            <pc:docMk/>
            <pc:sldMk cId="3406244566" sldId="1181"/>
            <ac:spMk id="3" creationId="{0D80F54E-7A88-45FA-8ACA-E57D57CD930D}"/>
          </ac:spMkLst>
        </pc:spChg>
        <pc:spChg chg="del">
          <ac:chgData name="Matteo Francia" userId="fbe833e6-b551-4418-a2a7-4d1023d25bd4" providerId="ADAL" clId="{2003E0E2-173B-4A76-8EDD-72EBA622826D}" dt="2023-12-06T10:06:03.433" v="1158" actId="700"/>
          <ac:spMkLst>
            <pc:docMk/>
            <pc:sldMk cId="3406244566" sldId="1181"/>
            <ac:spMk id="4" creationId="{3A053B01-BC7F-44D1-B90C-3A8B84DB9A1C}"/>
          </ac:spMkLst>
        </pc:spChg>
        <pc:spChg chg="mod ord">
          <ac:chgData name="Matteo Francia" userId="fbe833e6-b551-4418-a2a7-4d1023d25bd4" providerId="ADAL" clId="{2003E0E2-173B-4A76-8EDD-72EBA622826D}" dt="2023-12-06T10:06:03.433" v="1158" actId="700"/>
          <ac:spMkLst>
            <pc:docMk/>
            <pc:sldMk cId="3406244566" sldId="1181"/>
            <ac:spMk id="5" creationId="{C83FDD43-1E4D-4455-96DD-C296D9C4AAD4}"/>
          </ac:spMkLst>
        </pc:spChg>
        <pc:spChg chg="mod ord">
          <ac:chgData name="Matteo Francia" userId="fbe833e6-b551-4418-a2a7-4d1023d25bd4" providerId="ADAL" clId="{2003E0E2-173B-4A76-8EDD-72EBA622826D}" dt="2023-12-06T10:06:03.433" v="1158" actId="700"/>
          <ac:spMkLst>
            <pc:docMk/>
            <pc:sldMk cId="3406244566" sldId="1181"/>
            <ac:spMk id="6" creationId="{246AEF35-AEEA-4D4F-B061-9F4CF8367F3C}"/>
          </ac:spMkLst>
        </pc:spChg>
        <pc:spChg chg="del">
          <ac:chgData name="Matteo Francia" userId="fbe833e6-b551-4418-a2a7-4d1023d25bd4" providerId="ADAL" clId="{2003E0E2-173B-4A76-8EDD-72EBA622826D}" dt="2023-12-06T10:06:03.433" v="1158" actId="700"/>
          <ac:spMkLst>
            <pc:docMk/>
            <pc:sldMk cId="3406244566" sldId="1181"/>
            <ac:spMk id="7" creationId="{F8810ACD-A874-4FC0-97C4-D84548232BE9}"/>
          </ac:spMkLst>
        </pc:spChg>
        <pc:spChg chg="add mod ord">
          <ac:chgData name="Matteo Francia" userId="fbe833e6-b551-4418-a2a7-4d1023d25bd4" providerId="ADAL" clId="{2003E0E2-173B-4A76-8EDD-72EBA622826D}" dt="2023-12-06T10:06:11.480" v="1185" actId="20577"/>
          <ac:spMkLst>
            <pc:docMk/>
            <pc:sldMk cId="3406244566" sldId="1181"/>
            <ac:spMk id="8" creationId="{EF61BDB4-185D-42FE-B503-A26C906B4662}"/>
          </ac:spMkLst>
        </pc:spChg>
        <pc:spChg chg="add mod ord">
          <ac:chgData name="Matteo Francia" userId="fbe833e6-b551-4418-a2a7-4d1023d25bd4" providerId="ADAL" clId="{2003E0E2-173B-4A76-8EDD-72EBA622826D}" dt="2023-12-06T10:06:03.433" v="1158" actId="700"/>
          <ac:spMkLst>
            <pc:docMk/>
            <pc:sldMk cId="3406244566" sldId="1181"/>
            <ac:spMk id="9" creationId="{2EF2658F-E3FB-4B24-A122-B9E16B3B7340}"/>
          </ac:spMkLst>
        </pc:spChg>
      </pc:sldChg>
      <pc:sldChg chg="addSp delSp modSp new mod chgLayout">
        <pc:chgData name="Matteo Francia" userId="fbe833e6-b551-4418-a2a7-4d1023d25bd4" providerId="ADAL" clId="{2003E0E2-173B-4A76-8EDD-72EBA622826D}" dt="2023-12-06T11:24:32.436" v="1216" actId="27636"/>
        <pc:sldMkLst>
          <pc:docMk/>
          <pc:sldMk cId="3604398306" sldId="1182"/>
        </pc:sldMkLst>
        <pc:spChg chg="del mod ord">
          <ac:chgData name="Matteo Francia" userId="fbe833e6-b551-4418-a2a7-4d1023d25bd4" providerId="ADAL" clId="{2003E0E2-173B-4A76-8EDD-72EBA622826D}" dt="2023-12-06T11:24:09.665" v="1191" actId="700"/>
          <ac:spMkLst>
            <pc:docMk/>
            <pc:sldMk cId="3604398306" sldId="1182"/>
            <ac:spMk id="2" creationId="{CA3BDF4D-CC9F-4920-9F54-22994347C36C}"/>
          </ac:spMkLst>
        </pc:spChg>
        <pc:spChg chg="del mod ord">
          <ac:chgData name="Matteo Francia" userId="fbe833e6-b551-4418-a2a7-4d1023d25bd4" providerId="ADAL" clId="{2003E0E2-173B-4A76-8EDD-72EBA622826D}" dt="2023-12-06T11:24:09.665" v="1191" actId="700"/>
          <ac:spMkLst>
            <pc:docMk/>
            <pc:sldMk cId="3604398306" sldId="1182"/>
            <ac:spMk id="3" creationId="{331CC346-4D5C-4E28-BCE7-57F5EC72A27B}"/>
          </ac:spMkLst>
        </pc:spChg>
        <pc:spChg chg="mod ord">
          <ac:chgData name="Matteo Francia" userId="fbe833e6-b551-4418-a2a7-4d1023d25bd4" providerId="ADAL" clId="{2003E0E2-173B-4A76-8EDD-72EBA622826D}" dt="2023-12-06T11:24:29.624" v="1211" actId="700"/>
          <ac:spMkLst>
            <pc:docMk/>
            <pc:sldMk cId="3604398306" sldId="1182"/>
            <ac:spMk id="4" creationId="{2BE11297-6AE2-4C23-A124-3580097CA717}"/>
          </ac:spMkLst>
        </pc:spChg>
        <pc:spChg chg="mod ord">
          <ac:chgData name="Matteo Francia" userId="fbe833e6-b551-4418-a2a7-4d1023d25bd4" providerId="ADAL" clId="{2003E0E2-173B-4A76-8EDD-72EBA622826D}" dt="2023-12-06T11:24:29.624" v="1211" actId="700"/>
          <ac:spMkLst>
            <pc:docMk/>
            <pc:sldMk cId="3604398306" sldId="1182"/>
            <ac:spMk id="5" creationId="{5ABC296B-656C-4D8A-ABE7-8CFF45B017B0}"/>
          </ac:spMkLst>
        </pc:spChg>
        <pc:spChg chg="add del mod ord">
          <ac:chgData name="Matteo Francia" userId="fbe833e6-b551-4418-a2a7-4d1023d25bd4" providerId="ADAL" clId="{2003E0E2-173B-4A76-8EDD-72EBA622826D}" dt="2023-12-06T11:24:29.624" v="1211" actId="700"/>
          <ac:spMkLst>
            <pc:docMk/>
            <pc:sldMk cId="3604398306" sldId="1182"/>
            <ac:spMk id="6" creationId="{80ACA206-85E0-43EF-96D7-82A110F63864}"/>
          </ac:spMkLst>
        </pc:spChg>
        <pc:spChg chg="add del mod ord">
          <ac:chgData name="Matteo Francia" userId="fbe833e6-b551-4418-a2a7-4d1023d25bd4" providerId="ADAL" clId="{2003E0E2-173B-4A76-8EDD-72EBA622826D}" dt="2023-12-06T11:24:29.624" v="1211" actId="700"/>
          <ac:spMkLst>
            <pc:docMk/>
            <pc:sldMk cId="3604398306" sldId="1182"/>
            <ac:spMk id="7" creationId="{58074A07-72C0-4B5C-BFCC-E903C61698F8}"/>
          </ac:spMkLst>
        </pc:spChg>
        <pc:spChg chg="add del mod ord">
          <ac:chgData name="Matteo Francia" userId="fbe833e6-b551-4418-a2a7-4d1023d25bd4" providerId="ADAL" clId="{2003E0E2-173B-4A76-8EDD-72EBA622826D}" dt="2023-12-06T11:24:29.624" v="1211" actId="700"/>
          <ac:spMkLst>
            <pc:docMk/>
            <pc:sldMk cId="3604398306" sldId="1182"/>
            <ac:spMk id="8" creationId="{FEC16A1C-3729-45FA-8FB7-0E623B005094}"/>
          </ac:spMkLst>
        </pc:spChg>
        <pc:spChg chg="add mod ord">
          <ac:chgData name="Matteo Francia" userId="fbe833e6-b551-4418-a2a7-4d1023d25bd4" providerId="ADAL" clId="{2003E0E2-173B-4A76-8EDD-72EBA622826D}" dt="2023-12-06T11:24:32.436" v="1216" actId="27636"/>
          <ac:spMkLst>
            <pc:docMk/>
            <pc:sldMk cId="3604398306" sldId="1182"/>
            <ac:spMk id="9" creationId="{04508A61-9C60-46B0-AB18-DF7025E7FCDC}"/>
          </ac:spMkLst>
        </pc:spChg>
        <pc:spChg chg="add mod ord">
          <ac:chgData name="Matteo Francia" userId="fbe833e6-b551-4418-a2a7-4d1023d25bd4" providerId="ADAL" clId="{2003E0E2-173B-4A76-8EDD-72EBA622826D}" dt="2023-12-06T11:24:29.624" v="1211" actId="700"/>
          <ac:spMkLst>
            <pc:docMk/>
            <pc:sldMk cId="3604398306" sldId="1182"/>
            <ac:spMk id="10" creationId="{DF4D1066-BBD9-4BF6-8357-624514974B4C}"/>
          </ac:spMkLst>
        </pc:spChg>
        <pc:spChg chg="add mod ord">
          <ac:chgData name="Matteo Francia" userId="fbe833e6-b551-4418-a2a7-4d1023d25bd4" providerId="ADAL" clId="{2003E0E2-173B-4A76-8EDD-72EBA622826D}" dt="2023-12-06T11:24:29.624" v="1211" actId="700"/>
          <ac:spMkLst>
            <pc:docMk/>
            <pc:sldMk cId="3604398306" sldId="1182"/>
            <ac:spMk id="11" creationId="{68BADB30-46E1-435F-B486-4328CC2AF3C3}"/>
          </ac:spMkLst>
        </pc:spChg>
      </pc:sldChg>
      <pc:sldChg chg="modSp new mod">
        <pc:chgData name="Matteo Francia" userId="fbe833e6-b551-4418-a2a7-4d1023d25bd4" providerId="ADAL" clId="{2003E0E2-173B-4A76-8EDD-72EBA622826D}" dt="2023-12-06T11:24:38.200" v="1222" actId="20577"/>
        <pc:sldMkLst>
          <pc:docMk/>
          <pc:sldMk cId="546567481" sldId="1183"/>
        </pc:sldMkLst>
        <pc:spChg chg="mod">
          <ac:chgData name="Matteo Francia" userId="fbe833e6-b551-4418-a2a7-4d1023d25bd4" providerId="ADAL" clId="{2003E0E2-173B-4A76-8EDD-72EBA622826D}" dt="2023-12-06T11:24:38.200" v="1222" actId="20577"/>
          <ac:spMkLst>
            <pc:docMk/>
            <pc:sldMk cId="546567481" sldId="1183"/>
            <ac:spMk id="2" creationId="{608260C0-FFA2-4FC5-AD1C-A1685F49470B}"/>
          </ac:spMkLst>
        </pc:spChg>
      </pc:sldChg>
    </pc:docChg>
  </pc:docChgLst>
  <pc:docChgLst>
    <pc:chgData name="Matteo Francia - matteo.francia2@studio.unibo.it" userId="2fbfbedc-c402-496c-8f3a-8b94feabb3af" providerId="ADAL" clId="{82CFC344-48C1-44C3-8AD3-47DC4FBD0831}"/>
    <pc:docChg chg="undo custSel addSld delSld modSld sldOrd modSection">
      <pc:chgData name="Matteo Francia - matteo.francia2@studio.unibo.it" userId="2fbfbedc-c402-496c-8f3a-8b94feabb3af" providerId="ADAL" clId="{82CFC344-48C1-44C3-8AD3-47DC4FBD0831}" dt="2023-11-28T07:00:21.159" v="269" actId="1037"/>
      <pc:docMkLst>
        <pc:docMk/>
      </pc:docMkLst>
      <pc:sldChg chg="modSp mod">
        <pc:chgData name="Matteo Francia - matteo.francia2@studio.unibo.it" userId="2fbfbedc-c402-496c-8f3a-8b94feabb3af" providerId="ADAL" clId="{82CFC344-48C1-44C3-8AD3-47DC4FBD0831}" dt="2023-11-13T18:23:49.361" v="87" actId="20577"/>
        <pc:sldMkLst>
          <pc:docMk/>
          <pc:sldMk cId="2238399590" sldId="340"/>
        </pc:sldMkLst>
        <pc:spChg chg="mod">
          <ac:chgData name="Matteo Francia - matteo.francia2@studio.unibo.it" userId="2fbfbedc-c402-496c-8f3a-8b94feabb3af" providerId="ADAL" clId="{82CFC344-48C1-44C3-8AD3-47DC4FBD0831}" dt="2023-11-13T18:23:49.361" v="87" actId="20577"/>
          <ac:spMkLst>
            <pc:docMk/>
            <pc:sldMk cId="2238399590" sldId="340"/>
            <ac:spMk id="3" creationId="{5CD5C70F-E261-4452-B27E-3348EC095DF9}"/>
          </ac:spMkLst>
        </pc:spChg>
      </pc:sldChg>
      <pc:sldChg chg="modSp mod">
        <pc:chgData name="Matteo Francia - matteo.francia2@studio.unibo.it" userId="2fbfbedc-c402-496c-8f3a-8b94feabb3af" providerId="ADAL" clId="{82CFC344-48C1-44C3-8AD3-47DC4FBD0831}" dt="2023-11-28T06:51:35.323" v="169" actId="20577"/>
        <pc:sldMkLst>
          <pc:docMk/>
          <pc:sldMk cId="1035129273" sldId="364"/>
        </pc:sldMkLst>
        <pc:spChg chg="mod">
          <ac:chgData name="Matteo Francia - matteo.francia2@studio.unibo.it" userId="2fbfbedc-c402-496c-8f3a-8b94feabb3af" providerId="ADAL" clId="{82CFC344-48C1-44C3-8AD3-47DC4FBD0831}" dt="2023-11-28T06:51:35.323" v="169" actId="20577"/>
          <ac:spMkLst>
            <pc:docMk/>
            <pc:sldMk cId="1035129273" sldId="364"/>
            <ac:spMk id="26" creationId="{2E565AC6-229E-45DE-8E7B-EDCAD34D1BD6}"/>
          </ac:spMkLst>
        </pc:spChg>
      </pc:sldChg>
      <pc:sldChg chg="modSp mod">
        <pc:chgData name="Matteo Francia - matteo.francia2@studio.unibo.it" userId="2fbfbedc-c402-496c-8f3a-8b94feabb3af" providerId="ADAL" clId="{82CFC344-48C1-44C3-8AD3-47DC4FBD0831}" dt="2023-11-28T06:51:48.580" v="180" actId="20577"/>
        <pc:sldMkLst>
          <pc:docMk/>
          <pc:sldMk cId="4158482382" sldId="406"/>
        </pc:sldMkLst>
        <pc:spChg chg="mod">
          <ac:chgData name="Matteo Francia - matteo.francia2@studio.unibo.it" userId="2fbfbedc-c402-496c-8f3a-8b94feabb3af" providerId="ADAL" clId="{82CFC344-48C1-44C3-8AD3-47DC4FBD0831}" dt="2023-11-28T06:51:48.580" v="180" actId="20577"/>
          <ac:spMkLst>
            <pc:docMk/>
            <pc:sldMk cId="4158482382" sldId="406"/>
            <ac:spMk id="16" creationId="{9DB2E9D7-36EA-4410-81FC-FE4AE7F228BA}"/>
          </ac:spMkLst>
        </pc:spChg>
      </pc:sldChg>
      <pc:sldChg chg="modSp mod">
        <pc:chgData name="Matteo Francia - matteo.francia2@studio.unibo.it" userId="2fbfbedc-c402-496c-8f3a-8b94feabb3af" providerId="ADAL" clId="{82CFC344-48C1-44C3-8AD3-47DC4FBD0831}" dt="2023-11-28T07:00:21.159" v="269" actId="1037"/>
        <pc:sldMkLst>
          <pc:docMk/>
          <pc:sldMk cId="3396135523" sldId="425"/>
        </pc:sldMkLst>
        <pc:picChg chg="mod">
          <ac:chgData name="Matteo Francia - matteo.francia2@studio.unibo.it" userId="2fbfbedc-c402-496c-8f3a-8b94feabb3af" providerId="ADAL" clId="{82CFC344-48C1-44C3-8AD3-47DC4FBD0831}" dt="2023-11-28T07:00:21.159" v="269" actId="1037"/>
          <ac:picMkLst>
            <pc:docMk/>
            <pc:sldMk cId="3396135523" sldId="425"/>
            <ac:picMk id="8" creationId="{3A711B2F-F6DD-4FCA-ABF1-0209D0EC68B1}"/>
          </ac:picMkLst>
        </pc:picChg>
      </pc:sldChg>
      <pc:sldChg chg="modSp mod">
        <pc:chgData name="Matteo Francia - matteo.francia2@studio.unibo.it" userId="2fbfbedc-c402-496c-8f3a-8b94feabb3af" providerId="ADAL" clId="{82CFC344-48C1-44C3-8AD3-47DC4FBD0831}" dt="2023-11-13T18:37:56.972" v="168" actId="113"/>
        <pc:sldMkLst>
          <pc:docMk/>
          <pc:sldMk cId="457839928" sldId="479"/>
        </pc:sldMkLst>
        <pc:spChg chg="mod">
          <ac:chgData name="Matteo Francia - matteo.francia2@studio.unibo.it" userId="2fbfbedc-c402-496c-8f3a-8b94feabb3af" providerId="ADAL" clId="{82CFC344-48C1-44C3-8AD3-47DC4FBD0831}" dt="2023-11-13T18:37:56.972" v="168" actId="113"/>
          <ac:spMkLst>
            <pc:docMk/>
            <pc:sldMk cId="457839928" sldId="479"/>
            <ac:spMk id="3" creationId="{9A4DF298-8BC8-4EA4-84B5-3952A64E7994}"/>
          </ac:spMkLst>
        </pc:spChg>
      </pc:sldChg>
      <pc:sldChg chg="del">
        <pc:chgData name="Matteo Francia - matteo.francia2@studio.unibo.it" userId="2fbfbedc-c402-496c-8f3a-8b94feabb3af" providerId="ADAL" clId="{82CFC344-48C1-44C3-8AD3-47DC4FBD0831}" dt="2023-11-28T06:53:08.912" v="181" actId="47"/>
        <pc:sldMkLst>
          <pc:docMk/>
          <pc:sldMk cId="2339202469" sldId="946"/>
        </pc:sldMkLst>
      </pc:sldChg>
      <pc:sldChg chg="addSp delSp modSp new mod ord chgLayout">
        <pc:chgData name="Matteo Francia - matteo.francia2@studio.unibo.it" userId="2fbfbedc-c402-496c-8f3a-8b94feabb3af" providerId="ADAL" clId="{82CFC344-48C1-44C3-8AD3-47DC4FBD0831}" dt="2023-11-13T18:23:29.166" v="86" actId="20577"/>
        <pc:sldMkLst>
          <pc:docMk/>
          <pc:sldMk cId="2832133431" sldId="1057"/>
        </pc:sldMkLst>
        <pc:spChg chg="mod ord">
          <ac:chgData name="Matteo Francia - matteo.francia2@studio.unibo.it" userId="2fbfbedc-c402-496c-8f3a-8b94feabb3af" providerId="ADAL" clId="{82CFC344-48C1-44C3-8AD3-47DC4FBD0831}" dt="2023-11-13T18:21:38.967" v="39" actId="6264"/>
          <ac:spMkLst>
            <pc:docMk/>
            <pc:sldMk cId="2832133431" sldId="1057"/>
            <ac:spMk id="2" creationId="{DB1DDA9A-DAA9-5D05-8C7F-6FF04EC6E993}"/>
          </ac:spMkLst>
        </pc:spChg>
        <pc:spChg chg="mod ord">
          <ac:chgData name="Matteo Francia - matteo.francia2@studio.unibo.it" userId="2fbfbedc-c402-496c-8f3a-8b94feabb3af" providerId="ADAL" clId="{82CFC344-48C1-44C3-8AD3-47DC4FBD0831}" dt="2023-11-13T18:23:29.166" v="86" actId="20577"/>
          <ac:spMkLst>
            <pc:docMk/>
            <pc:sldMk cId="2832133431" sldId="1057"/>
            <ac:spMk id="3" creationId="{703724DF-9841-1ABE-1DC3-02FC1849C8D8}"/>
          </ac:spMkLst>
        </pc:spChg>
        <pc:spChg chg="mod ord">
          <ac:chgData name="Matteo Francia - matteo.francia2@studio.unibo.it" userId="2fbfbedc-c402-496c-8f3a-8b94feabb3af" providerId="ADAL" clId="{82CFC344-48C1-44C3-8AD3-47DC4FBD0831}" dt="2023-11-13T18:21:38.967" v="39" actId="6264"/>
          <ac:spMkLst>
            <pc:docMk/>
            <pc:sldMk cId="2832133431" sldId="1057"/>
            <ac:spMk id="4" creationId="{D3AD905C-81E5-957F-AD7F-5EBD6BA571F7}"/>
          </ac:spMkLst>
        </pc:spChg>
        <pc:spChg chg="mod ord">
          <ac:chgData name="Matteo Francia - matteo.francia2@studio.unibo.it" userId="2fbfbedc-c402-496c-8f3a-8b94feabb3af" providerId="ADAL" clId="{82CFC344-48C1-44C3-8AD3-47DC4FBD0831}" dt="2023-11-13T18:21:38.967" v="39" actId="6264"/>
          <ac:spMkLst>
            <pc:docMk/>
            <pc:sldMk cId="2832133431" sldId="1057"/>
            <ac:spMk id="5" creationId="{86ED04DD-2D0E-A560-1C61-23687525A888}"/>
          </ac:spMkLst>
        </pc:spChg>
        <pc:spChg chg="del">
          <ac:chgData name="Matteo Francia - matteo.francia2@studio.unibo.it" userId="2fbfbedc-c402-496c-8f3a-8b94feabb3af" providerId="ADAL" clId="{82CFC344-48C1-44C3-8AD3-47DC4FBD0831}" dt="2023-11-13T18:21:38.967" v="39" actId="6264"/>
          <ac:spMkLst>
            <pc:docMk/>
            <pc:sldMk cId="2832133431" sldId="1057"/>
            <ac:spMk id="6" creationId="{7091CF21-E19F-1AA5-C45D-339036899651}"/>
          </ac:spMkLst>
        </pc:spChg>
        <pc:spChg chg="add del mod">
          <ac:chgData name="Matteo Francia - matteo.francia2@studio.unibo.it" userId="2fbfbedc-c402-496c-8f3a-8b94feabb3af" providerId="ADAL" clId="{82CFC344-48C1-44C3-8AD3-47DC4FBD0831}" dt="2023-11-13T18:21:38.967" v="39" actId="6264"/>
          <ac:spMkLst>
            <pc:docMk/>
            <pc:sldMk cId="2832133431" sldId="1057"/>
            <ac:spMk id="7" creationId="{2A4188FF-059C-CEB7-1EC4-B63E4F009596}"/>
          </ac:spMkLst>
        </pc:spChg>
        <pc:spChg chg="add del mod">
          <ac:chgData name="Matteo Francia - matteo.francia2@studio.unibo.it" userId="2fbfbedc-c402-496c-8f3a-8b94feabb3af" providerId="ADAL" clId="{82CFC344-48C1-44C3-8AD3-47DC4FBD0831}" dt="2023-11-13T18:21:38.967" v="39" actId="6264"/>
          <ac:spMkLst>
            <pc:docMk/>
            <pc:sldMk cId="2832133431" sldId="1057"/>
            <ac:spMk id="8" creationId="{D3246B26-1473-ED17-4A13-C6E307074296}"/>
          </ac:spMkLst>
        </pc:spChg>
        <pc:spChg chg="add del mod">
          <ac:chgData name="Matteo Francia - matteo.francia2@studio.unibo.it" userId="2fbfbedc-c402-496c-8f3a-8b94feabb3af" providerId="ADAL" clId="{82CFC344-48C1-44C3-8AD3-47DC4FBD0831}" dt="2023-11-13T18:21:38.967" v="39" actId="6264"/>
          <ac:spMkLst>
            <pc:docMk/>
            <pc:sldMk cId="2832133431" sldId="1057"/>
            <ac:spMk id="9" creationId="{2DEFD022-B0BE-EBAD-80E1-CA3D52426AA5}"/>
          </ac:spMkLst>
        </pc:spChg>
        <pc:spChg chg="add del mod">
          <ac:chgData name="Matteo Francia - matteo.francia2@studio.unibo.it" userId="2fbfbedc-c402-496c-8f3a-8b94feabb3af" providerId="ADAL" clId="{82CFC344-48C1-44C3-8AD3-47DC4FBD0831}" dt="2023-11-13T18:21:38.967" v="39" actId="6264"/>
          <ac:spMkLst>
            <pc:docMk/>
            <pc:sldMk cId="2832133431" sldId="1057"/>
            <ac:spMk id="10" creationId="{ADBB136E-97CC-03B2-688F-D2B7A702F42D}"/>
          </ac:spMkLst>
        </pc:spChg>
        <pc:spChg chg="add mod ord">
          <ac:chgData name="Matteo Francia - matteo.francia2@studio.unibo.it" userId="2fbfbedc-c402-496c-8f3a-8b94feabb3af" providerId="ADAL" clId="{82CFC344-48C1-44C3-8AD3-47DC4FBD0831}" dt="2023-11-13T18:21:38.967" v="39" actId="6264"/>
          <ac:spMkLst>
            <pc:docMk/>
            <pc:sldMk cId="2832133431" sldId="1057"/>
            <ac:spMk id="11" creationId="{221FC499-4693-E895-6A7C-49F7925577CE}"/>
          </ac:spMkLst>
        </pc:spChg>
      </pc:sldChg>
      <pc:sldChg chg="addSp delSp modSp new mod ord modClrScheme modAnim chgLayout">
        <pc:chgData name="Matteo Francia - matteo.francia2@studio.unibo.it" userId="2fbfbedc-c402-496c-8f3a-8b94feabb3af" providerId="ADAL" clId="{82CFC344-48C1-44C3-8AD3-47DC4FBD0831}" dt="2023-11-13T18:27:26.318" v="160"/>
        <pc:sldMkLst>
          <pc:docMk/>
          <pc:sldMk cId="428930142" sldId="1058"/>
        </pc:sldMkLst>
        <pc:spChg chg="del">
          <ac:chgData name="Matteo Francia - matteo.francia2@studio.unibo.it" userId="2fbfbedc-c402-496c-8f3a-8b94feabb3af" providerId="ADAL" clId="{82CFC344-48C1-44C3-8AD3-47DC4FBD0831}" dt="2023-11-13T18:24:40.658" v="97" actId="6264"/>
          <ac:spMkLst>
            <pc:docMk/>
            <pc:sldMk cId="428930142" sldId="1058"/>
            <ac:spMk id="2" creationId="{43FEC49D-834B-D188-8298-2624C64C63BB}"/>
          </ac:spMkLst>
        </pc:spChg>
        <pc:spChg chg="mod ord">
          <ac:chgData name="Matteo Francia - matteo.francia2@studio.unibo.it" userId="2fbfbedc-c402-496c-8f3a-8b94feabb3af" providerId="ADAL" clId="{82CFC344-48C1-44C3-8AD3-47DC4FBD0831}" dt="2023-11-13T18:27:21.929" v="159" actId="20577"/>
          <ac:spMkLst>
            <pc:docMk/>
            <pc:sldMk cId="428930142" sldId="1058"/>
            <ac:spMk id="3" creationId="{D119DD1A-A755-11CA-D05E-A6B364A7912F}"/>
          </ac:spMkLst>
        </pc:spChg>
        <pc:spChg chg="mod ord">
          <ac:chgData name="Matteo Francia - matteo.francia2@studio.unibo.it" userId="2fbfbedc-c402-496c-8f3a-8b94feabb3af" providerId="ADAL" clId="{82CFC344-48C1-44C3-8AD3-47DC4FBD0831}" dt="2023-11-13T18:27:05.650" v="152" actId="700"/>
          <ac:spMkLst>
            <pc:docMk/>
            <pc:sldMk cId="428930142" sldId="1058"/>
            <ac:spMk id="4" creationId="{E0D47E05-5A98-C37E-8FBC-CCE7A1225438}"/>
          </ac:spMkLst>
        </pc:spChg>
        <pc:spChg chg="mod ord">
          <ac:chgData name="Matteo Francia - matteo.francia2@studio.unibo.it" userId="2fbfbedc-c402-496c-8f3a-8b94feabb3af" providerId="ADAL" clId="{82CFC344-48C1-44C3-8AD3-47DC4FBD0831}" dt="2023-11-13T18:27:05.650" v="152" actId="700"/>
          <ac:spMkLst>
            <pc:docMk/>
            <pc:sldMk cId="428930142" sldId="1058"/>
            <ac:spMk id="5" creationId="{BC758E46-1A69-5997-444A-61FDF3208FE4}"/>
          </ac:spMkLst>
        </pc:spChg>
        <pc:spChg chg="del">
          <ac:chgData name="Matteo Francia - matteo.francia2@studio.unibo.it" userId="2fbfbedc-c402-496c-8f3a-8b94feabb3af" providerId="ADAL" clId="{82CFC344-48C1-44C3-8AD3-47DC4FBD0831}" dt="2023-11-13T18:24:40.658" v="97" actId="6264"/>
          <ac:spMkLst>
            <pc:docMk/>
            <pc:sldMk cId="428930142" sldId="1058"/>
            <ac:spMk id="6" creationId="{8A8C6A76-AEE2-29F6-EA66-FEF3EF00AC66}"/>
          </ac:spMkLst>
        </pc:spChg>
        <pc:spChg chg="add del mod">
          <ac:chgData name="Matteo Francia - matteo.francia2@studio.unibo.it" userId="2fbfbedc-c402-496c-8f3a-8b94feabb3af" providerId="ADAL" clId="{82CFC344-48C1-44C3-8AD3-47DC4FBD0831}" dt="2023-11-13T18:24:40.658" v="97" actId="6264"/>
          <ac:spMkLst>
            <pc:docMk/>
            <pc:sldMk cId="428930142" sldId="1058"/>
            <ac:spMk id="7" creationId="{2200DAFD-14D2-690D-3BC6-862460B7DCAA}"/>
          </ac:spMkLst>
        </pc:spChg>
        <pc:spChg chg="add del mod">
          <ac:chgData name="Matteo Francia - matteo.francia2@studio.unibo.it" userId="2fbfbedc-c402-496c-8f3a-8b94feabb3af" providerId="ADAL" clId="{82CFC344-48C1-44C3-8AD3-47DC4FBD0831}" dt="2023-11-13T18:24:40.658" v="97" actId="6264"/>
          <ac:spMkLst>
            <pc:docMk/>
            <pc:sldMk cId="428930142" sldId="1058"/>
            <ac:spMk id="8" creationId="{DC576A07-13E8-1E36-1693-B6EE69FFF075}"/>
          </ac:spMkLst>
        </pc:spChg>
        <pc:spChg chg="add del mod">
          <ac:chgData name="Matteo Francia - matteo.francia2@studio.unibo.it" userId="2fbfbedc-c402-496c-8f3a-8b94feabb3af" providerId="ADAL" clId="{82CFC344-48C1-44C3-8AD3-47DC4FBD0831}" dt="2023-11-13T18:24:40.658" v="97" actId="6264"/>
          <ac:spMkLst>
            <pc:docMk/>
            <pc:sldMk cId="428930142" sldId="1058"/>
            <ac:spMk id="9" creationId="{1E47A428-AEB1-5E77-3357-4458AE71D0F2}"/>
          </ac:spMkLst>
        </pc:spChg>
        <pc:spChg chg="add mod ord">
          <ac:chgData name="Matteo Francia - matteo.francia2@studio.unibo.it" userId="2fbfbedc-c402-496c-8f3a-8b94feabb3af" providerId="ADAL" clId="{82CFC344-48C1-44C3-8AD3-47DC4FBD0831}" dt="2023-11-13T18:27:05.650" v="152" actId="700"/>
          <ac:spMkLst>
            <pc:docMk/>
            <pc:sldMk cId="428930142" sldId="1058"/>
            <ac:spMk id="10" creationId="{A182D162-AC9F-4119-749A-2522A7904C95}"/>
          </ac:spMkLst>
        </pc:spChg>
        <pc:spChg chg="add mod ord">
          <ac:chgData name="Matteo Francia - matteo.francia2@studio.unibo.it" userId="2fbfbedc-c402-496c-8f3a-8b94feabb3af" providerId="ADAL" clId="{82CFC344-48C1-44C3-8AD3-47DC4FBD0831}" dt="2023-11-13T18:27:19.311" v="158" actId="20577"/>
          <ac:spMkLst>
            <pc:docMk/>
            <pc:sldMk cId="428930142" sldId="1058"/>
            <ac:spMk id="11" creationId="{FF9933E7-9CC0-9A20-C5DF-479AC2EA9115}"/>
          </ac:spMkLst>
        </pc:spChg>
        <pc:spChg chg="add mod ord">
          <ac:chgData name="Matteo Francia - matteo.francia2@studio.unibo.it" userId="2fbfbedc-c402-496c-8f3a-8b94feabb3af" providerId="ADAL" clId="{82CFC344-48C1-44C3-8AD3-47DC4FBD0831}" dt="2023-11-13T18:27:13.267" v="155" actId="20577"/>
          <ac:spMkLst>
            <pc:docMk/>
            <pc:sldMk cId="428930142" sldId="1058"/>
            <ac:spMk id="12" creationId="{BBD83239-7063-6120-19C1-DBE5A445B1FC}"/>
          </ac:spMkLst>
        </pc:spChg>
      </pc:sldChg>
      <pc:sldChg chg="modSp mod">
        <pc:chgData name="Matteo Francia - matteo.francia2@studio.unibo.it" userId="2fbfbedc-c402-496c-8f3a-8b94feabb3af" providerId="ADAL" clId="{82CFC344-48C1-44C3-8AD3-47DC4FBD0831}" dt="2023-11-28T06:53:57.831" v="182" actId="33524"/>
        <pc:sldMkLst>
          <pc:docMk/>
          <pc:sldMk cId="2820835920" sldId="1148"/>
        </pc:sldMkLst>
        <pc:spChg chg="mod">
          <ac:chgData name="Matteo Francia - matteo.francia2@studio.unibo.it" userId="2fbfbedc-c402-496c-8f3a-8b94feabb3af" providerId="ADAL" clId="{82CFC344-48C1-44C3-8AD3-47DC4FBD0831}" dt="2023-11-28T06:53:57.831" v="182" actId="33524"/>
          <ac:spMkLst>
            <pc:docMk/>
            <pc:sldMk cId="2820835920" sldId="1148"/>
            <ac:spMk id="3" creationId="{AE0C9B21-A9CE-4682-9205-28AE842C38AB}"/>
          </ac:spMkLst>
        </pc:spChg>
      </pc:sldChg>
      <pc:sldChg chg="modSp mod">
        <pc:chgData name="Matteo Francia - matteo.francia2@studio.unibo.it" userId="2fbfbedc-c402-496c-8f3a-8b94feabb3af" providerId="ADAL" clId="{82CFC344-48C1-44C3-8AD3-47DC4FBD0831}" dt="2023-11-28T06:55:55.354" v="188" actId="15"/>
        <pc:sldMkLst>
          <pc:docMk/>
          <pc:sldMk cId="3172177277" sldId="1152"/>
        </pc:sldMkLst>
        <pc:spChg chg="mod">
          <ac:chgData name="Matteo Francia - matteo.francia2@studio.unibo.it" userId="2fbfbedc-c402-496c-8f3a-8b94feabb3af" providerId="ADAL" clId="{82CFC344-48C1-44C3-8AD3-47DC4FBD0831}" dt="2023-11-28T06:55:55.354" v="188" actId="15"/>
          <ac:spMkLst>
            <pc:docMk/>
            <pc:sldMk cId="3172177277" sldId="1152"/>
            <ac:spMk id="3" creationId="{B8911E1D-1777-47B5-B974-D316563D8EC5}"/>
          </ac:spMkLst>
        </pc:spChg>
      </pc:sldChg>
      <pc:sldChg chg="modSp mod">
        <pc:chgData name="Matteo Francia - matteo.francia2@studio.unibo.it" userId="2fbfbedc-c402-496c-8f3a-8b94feabb3af" providerId="ADAL" clId="{82CFC344-48C1-44C3-8AD3-47DC4FBD0831}" dt="2023-11-28T06:56:35.121" v="191" actId="20577"/>
        <pc:sldMkLst>
          <pc:docMk/>
          <pc:sldMk cId="460587605" sldId="1154"/>
        </pc:sldMkLst>
        <pc:spChg chg="mod">
          <ac:chgData name="Matteo Francia - matteo.francia2@studio.unibo.it" userId="2fbfbedc-c402-496c-8f3a-8b94feabb3af" providerId="ADAL" clId="{82CFC344-48C1-44C3-8AD3-47DC4FBD0831}" dt="2023-11-28T06:56:35.121" v="191" actId="20577"/>
          <ac:spMkLst>
            <pc:docMk/>
            <pc:sldMk cId="460587605" sldId="1154"/>
            <ac:spMk id="3" creationId="{8CE1A03D-6860-4006-8622-D6EA95E43A5B}"/>
          </ac:spMkLst>
        </pc:spChg>
      </pc:sldChg>
      <pc:sldChg chg="modSp mod">
        <pc:chgData name="Matteo Francia - matteo.francia2@studio.unibo.it" userId="2fbfbedc-c402-496c-8f3a-8b94feabb3af" providerId="ADAL" clId="{82CFC344-48C1-44C3-8AD3-47DC4FBD0831}" dt="2023-11-28T06:54:22.683" v="184" actId="20577"/>
        <pc:sldMkLst>
          <pc:docMk/>
          <pc:sldMk cId="2658169280" sldId="1155"/>
        </pc:sldMkLst>
        <pc:spChg chg="mod">
          <ac:chgData name="Matteo Francia - matteo.francia2@studio.unibo.it" userId="2fbfbedc-c402-496c-8f3a-8b94feabb3af" providerId="ADAL" clId="{82CFC344-48C1-44C3-8AD3-47DC4FBD0831}" dt="2023-11-28T06:54:22.683" v="184" actId="20577"/>
          <ac:spMkLst>
            <pc:docMk/>
            <pc:sldMk cId="2658169280" sldId="1155"/>
            <ac:spMk id="13" creationId="{E7A313D6-5326-4D09-B41F-11F0E3EA5A03}"/>
          </ac:spMkLst>
        </pc:spChg>
      </pc:sldChg>
      <pc:sldChg chg="modSp mod">
        <pc:chgData name="Matteo Francia - matteo.francia2@studio.unibo.it" userId="2fbfbedc-c402-496c-8f3a-8b94feabb3af" providerId="ADAL" clId="{82CFC344-48C1-44C3-8AD3-47DC4FBD0831}" dt="2023-11-28T06:59:59.865" v="218" actId="20577"/>
        <pc:sldMkLst>
          <pc:docMk/>
          <pc:sldMk cId="2501124682" sldId="1157"/>
        </pc:sldMkLst>
        <pc:spChg chg="mod">
          <ac:chgData name="Matteo Francia - matteo.francia2@studio.unibo.it" userId="2fbfbedc-c402-496c-8f3a-8b94feabb3af" providerId="ADAL" clId="{82CFC344-48C1-44C3-8AD3-47DC4FBD0831}" dt="2023-11-28T06:59:59.865" v="218" actId="20577"/>
          <ac:spMkLst>
            <pc:docMk/>
            <pc:sldMk cId="2501124682" sldId="1157"/>
            <ac:spMk id="3" creationId="{8CE1A03D-6860-4006-8622-D6EA95E43A5B}"/>
          </ac:spMkLst>
        </pc:spChg>
      </pc:sldChg>
      <pc:sldChg chg="addSp modSp add mod modClrScheme modAnim chgLayout">
        <pc:chgData name="Matteo Francia - matteo.francia2@studio.unibo.it" userId="2fbfbedc-c402-496c-8f3a-8b94feabb3af" providerId="ADAL" clId="{82CFC344-48C1-44C3-8AD3-47DC4FBD0831}" dt="2023-11-13T18:27:51.985" v="167"/>
        <pc:sldMkLst>
          <pc:docMk/>
          <pc:sldMk cId="4132454391" sldId="1178"/>
        </pc:sldMkLst>
        <pc:spChg chg="add mod ord">
          <ac:chgData name="Matteo Francia - matteo.francia2@studio.unibo.it" userId="2fbfbedc-c402-496c-8f3a-8b94feabb3af" providerId="ADAL" clId="{82CFC344-48C1-44C3-8AD3-47DC4FBD0831}" dt="2023-11-13T18:27:34.324" v="161" actId="700"/>
          <ac:spMkLst>
            <pc:docMk/>
            <pc:sldMk cId="4132454391" sldId="1178"/>
            <ac:spMk id="2" creationId="{16A2452D-1EFA-8EAD-DAFA-EEB74C29058F}"/>
          </ac:spMkLst>
        </pc:spChg>
        <pc:spChg chg="mod ord">
          <ac:chgData name="Matteo Francia - matteo.francia2@studio.unibo.it" userId="2fbfbedc-c402-496c-8f3a-8b94feabb3af" providerId="ADAL" clId="{82CFC344-48C1-44C3-8AD3-47DC4FBD0831}" dt="2023-11-13T18:27:46.834" v="166" actId="20577"/>
          <ac:spMkLst>
            <pc:docMk/>
            <pc:sldMk cId="4132454391" sldId="1178"/>
            <ac:spMk id="3" creationId="{D119DD1A-A755-11CA-D05E-A6B364A7912F}"/>
          </ac:spMkLst>
        </pc:spChg>
        <pc:spChg chg="mod ord">
          <ac:chgData name="Matteo Francia - matteo.francia2@studio.unibo.it" userId="2fbfbedc-c402-496c-8f3a-8b94feabb3af" providerId="ADAL" clId="{82CFC344-48C1-44C3-8AD3-47DC4FBD0831}" dt="2023-11-13T18:27:34.324" v="161" actId="700"/>
          <ac:spMkLst>
            <pc:docMk/>
            <pc:sldMk cId="4132454391" sldId="1178"/>
            <ac:spMk id="4" creationId="{E0D47E05-5A98-C37E-8FBC-CCE7A1225438}"/>
          </ac:spMkLst>
        </pc:spChg>
        <pc:spChg chg="mod ord">
          <ac:chgData name="Matteo Francia - matteo.francia2@studio.unibo.it" userId="2fbfbedc-c402-496c-8f3a-8b94feabb3af" providerId="ADAL" clId="{82CFC344-48C1-44C3-8AD3-47DC4FBD0831}" dt="2023-11-13T18:27:34.324" v="161" actId="700"/>
          <ac:spMkLst>
            <pc:docMk/>
            <pc:sldMk cId="4132454391" sldId="1178"/>
            <ac:spMk id="5" creationId="{BC758E46-1A69-5997-444A-61FDF3208FE4}"/>
          </ac:spMkLst>
        </pc:spChg>
        <pc:spChg chg="mod ord">
          <ac:chgData name="Matteo Francia - matteo.francia2@studio.unibo.it" userId="2fbfbedc-c402-496c-8f3a-8b94feabb3af" providerId="ADAL" clId="{82CFC344-48C1-44C3-8AD3-47DC4FBD0831}" dt="2023-11-13T18:27:34.324" v="161" actId="700"/>
          <ac:spMkLst>
            <pc:docMk/>
            <pc:sldMk cId="4132454391" sldId="1178"/>
            <ac:spMk id="10" creationId="{A182D162-AC9F-4119-749A-2522A7904C95}"/>
          </ac:spMkLst>
        </pc:spChg>
        <pc:spChg chg="mod ord">
          <ac:chgData name="Matteo Francia - matteo.francia2@studio.unibo.it" userId="2fbfbedc-c402-496c-8f3a-8b94feabb3af" providerId="ADAL" clId="{82CFC344-48C1-44C3-8AD3-47DC4FBD0831}" dt="2023-11-13T18:27:44.782" v="164"/>
          <ac:spMkLst>
            <pc:docMk/>
            <pc:sldMk cId="4132454391" sldId="1178"/>
            <ac:spMk id="11" creationId="{FF9933E7-9CC0-9A20-C5DF-479AC2EA9115}"/>
          </ac:spMkLst>
        </pc:spChg>
      </pc:sldChg>
    </pc:docChg>
  </pc:docChgLst>
  <pc:docChgLst>
    <pc:chgData name="Matteo Francia" userId="fbe833e6-b551-4418-a2a7-4d1023d25bd4" providerId="ADAL" clId="{48641E44-A8BA-4437-B400-2E56B7714B18}"/>
    <pc:docChg chg="custSel addSld modSld modSection">
      <pc:chgData name="Matteo Francia" userId="fbe833e6-b551-4418-a2a7-4d1023d25bd4" providerId="ADAL" clId="{48641E44-A8BA-4437-B400-2E56B7714B18}" dt="2023-09-15T07:56:44.486" v="61" actId="6549"/>
      <pc:docMkLst>
        <pc:docMk/>
      </pc:docMkLst>
      <pc:sldChg chg="addSp delSp modSp mod modShow chgLayout">
        <pc:chgData name="Matteo Francia" userId="fbe833e6-b551-4418-a2a7-4d1023d25bd4" providerId="ADAL" clId="{48641E44-A8BA-4437-B400-2E56B7714B18}" dt="2023-09-15T07:56:44.486" v="61" actId="6549"/>
        <pc:sldMkLst>
          <pc:docMk/>
          <pc:sldMk cId="1120350361" sldId="1049"/>
        </pc:sldMkLst>
        <pc:spChg chg="mod ord">
          <ac:chgData name="Matteo Francia" userId="fbe833e6-b551-4418-a2a7-4d1023d25bd4" providerId="ADAL" clId="{48641E44-A8BA-4437-B400-2E56B7714B18}" dt="2023-09-15T07:54:35.686" v="4" actId="6264"/>
          <ac:spMkLst>
            <pc:docMk/>
            <pc:sldMk cId="1120350361" sldId="1049"/>
            <ac:spMk id="2" creationId="{08B598AC-0B71-42BD-8924-12DF5C7E650C}"/>
          </ac:spMkLst>
        </pc:spChg>
        <pc:spChg chg="mod ord">
          <ac:chgData name="Matteo Francia" userId="fbe833e6-b551-4418-a2a7-4d1023d25bd4" providerId="ADAL" clId="{48641E44-A8BA-4437-B400-2E56B7714B18}" dt="2023-09-15T07:56:44.486" v="61" actId="6549"/>
          <ac:spMkLst>
            <pc:docMk/>
            <pc:sldMk cId="1120350361" sldId="1049"/>
            <ac:spMk id="3" creationId="{9A4DF298-8BC8-4EA4-84B5-3952A64E7994}"/>
          </ac:spMkLst>
        </pc:spChg>
        <pc:spChg chg="mod ord">
          <ac:chgData name="Matteo Francia" userId="fbe833e6-b551-4418-a2a7-4d1023d25bd4" providerId="ADAL" clId="{48641E44-A8BA-4437-B400-2E56B7714B18}" dt="2023-09-15T07:54:35.686" v="4" actId="6264"/>
          <ac:spMkLst>
            <pc:docMk/>
            <pc:sldMk cId="1120350361" sldId="1049"/>
            <ac:spMk id="4" creationId="{8344185A-AAB2-48A2-87D5-A7F90625A6F6}"/>
          </ac:spMkLst>
        </pc:spChg>
        <pc:spChg chg="mod ord">
          <ac:chgData name="Matteo Francia" userId="fbe833e6-b551-4418-a2a7-4d1023d25bd4" providerId="ADAL" clId="{48641E44-A8BA-4437-B400-2E56B7714B18}" dt="2023-09-15T07:54:35.686" v="4" actId="6264"/>
          <ac:spMkLst>
            <pc:docMk/>
            <pc:sldMk cId="1120350361" sldId="1049"/>
            <ac:spMk id="5" creationId="{9F28F9BB-5922-402D-8EB7-39496C62999B}"/>
          </ac:spMkLst>
        </pc:spChg>
        <pc:spChg chg="add del mod">
          <ac:chgData name="Matteo Francia" userId="fbe833e6-b551-4418-a2a7-4d1023d25bd4" providerId="ADAL" clId="{48641E44-A8BA-4437-B400-2E56B7714B18}" dt="2023-09-15T07:54:35.686" v="4" actId="6264"/>
          <ac:spMkLst>
            <pc:docMk/>
            <pc:sldMk cId="1120350361" sldId="1049"/>
            <ac:spMk id="6" creationId="{F46670FC-4A00-43BA-80B2-6D27019DD383}"/>
          </ac:spMkLst>
        </pc:spChg>
        <pc:spChg chg="add del mod">
          <ac:chgData name="Matteo Francia" userId="fbe833e6-b551-4418-a2a7-4d1023d25bd4" providerId="ADAL" clId="{48641E44-A8BA-4437-B400-2E56B7714B18}" dt="2023-09-15T07:54:35.686" v="4" actId="6264"/>
          <ac:spMkLst>
            <pc:docMk/>
            <pc:sldMk cId="1120350361" sldId="1049"/>
            <ac:spMk id="7" creationId="{F9F5EF88-8AA0-4A84-899A-83E64DDE7F93}"/>
          </ac:spMkLst>
        </pc:spChg>
        <pc:spChg chg="add del mod">
          <ac:chgData name="Matteo Francia" userId="fbe833e6-b551-4418-a2a7-4d1023d25bd4" providerId="ADAL" clId="{48641E44-A8BA-4437-B400-2E56B7714B18}" dt="2023-09-15T07:54:35.686" v="4" actId="6264"/>
          <ac:spMkLst>
            <pc:docMk/>
            <pc:sldMk cId="1120350361" sldId="1049"/>
            <ac:spMk id="8" creationId="{07ED019D-AB5D-4784-9B4A-C9BC750E3AEF}"/>
          </ac:spMkLst>
        </pc:spChg>
        <pc:spChg chg="add del mod">
          <ac:chgData name="Matteo Francia" userId="fbe833e6-b551-4418-a2a7-4d1023d25bd4" providerId="ADAL" clId="{48641E44-A8BA-4437-B400-2E56B7714B18}" dt="2023-09-15T07:54:35.686" v="4" actId="6264"/>
          <ac:spMkLst>
            <pc:docMk/>
            <pc:sldMk cId="1120350361" sldId="1049"/>
            <ac:spMk id="9" creationId="{29496783-B76A-451F-A5D2-45FDD5986F5F}"/>
          </ac:spMkLst>
        </pc:spChg>
        <pc:spChg chg="add mod ord">
          <ac:chgData name="Matteo Francia" userId="fbe833e6-b551-4418-a2a7-4d1023d25bd4" providerId="ADAL" clId="{48641E44-A8BA-4437-B400-2E56B7714B18}" dt="2023-09-15T07:54:35.686" v="4" actId="6264"/>
          <ac:spMkLst>
            <pc:docMk/>
            <pc:sldMk cId="1120350361" sldId="1049"/>
            <ac:spMk id="10" creationId="{DEC1F6A9-7E08-4C13-A13B-B85D6FADFF0F}"/>
          </ac:spMkLst>
        </pc:spChg>
        <pc:spChg chg="del">
          <ac:chgData name="Matteo Francia" userId="fbe833e6-b551-4418-a2a7-4d1023d25bd4" providerId="ADAL" clId="{48641E44-A8BA-4437-B400-2E56B7714B18}" dt="2023-09-15T07:54:35.686" v="4" actId="6264"/>
          <ac:spMkLst>
            <pc:docMk/>
            <pc:sldMk cId="1120350361" sldId="1049"/>
            <ac:spMk id="11" creationId="{9551B234-A667-DC4D-BA60-B3F36A54C0A0}"/>
          </ac:spMkLst>
        </pc:spChg>
      </pc:sldChg>
      <pc:sldChg chg="add">
        <pc:chgData name="Matteo Francia" userId="fbe833e6-b551-4418-a2a7-4d1023d25bd4" providerId="ADAL" clId="{48641E44-A8BA-4437-B400-2E56B7714B18}" dt="2023-09-15T07:54:25.480" v="1" actId="2890"/>
        <pc:sldMkLst>
          <pc:docMk/>
          <pc:sldMk cId="1158835460" sldId="1050"/>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t>Streaming hours (every minute)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0"/>
          <c:tx>
            <c:strRef>
              <c:f>Sheet1!$B$1</c:f>
              <c:strCache>
                <c:ptCount val="1"/>
                <c:pt idx="0">
                  <c:v>Stream hours</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2018</c:v>
                </c:pt>
                <c:pt idx="1">
                  <c:v>2019</c:v>
                </c:pt>
                <c:pt idx="2">
                  <c:v>2020</c:v>
                </c:pt>
                <c:pt idx="3">
                  <c:v>2021</c:v>
                </c:pt>
              </c:numCache>
            </c:numRef>
          </c:cat>
          <c:val>
            <c:numRef>
              <c:f>Sheet1!$B$2:$B$5</c:f>
              <c:numCache>
                <c:formatCode>General</c:formatCode>
                <c:ptCount val="4"/>
                <c:pt idx="0">
                  <c:v>97222</c:v>
                </c:pt>
                <c:pt idx="1">
                  <c:v>694444</c:v>
                </c:pt>
                <c:pt idx="2">
                  <c:v>404444</c:v>
                </c:pt>
                <c:pt idx="3">
                  <c:v>452000</c:v>
                </c:pt>
              </c:numCache>
            </c:numRef>
          </c:val>
          <c:smooth val="0"/>
          <c:extLst>
            <c:ext xmlns:c16="http://schemas.microsoft.com/office/drawing/2014/chart" uri="{C3380CC4-5D6E-409C-BE32-E72D297353CC}">
              <c16:uniqueId val="{00000000-4DFC-4798-8764-6EE890497EDC}"/>
            </c:ext>
          </c:extLst>
        </c:ser>
        <c:dLbls>
          <c:dLblPos val="t"/>
          <c:showLegendKey val="0"/>
          <c:showVal val="1"/>
          <c:showCatName val="0"/>
          <c:showSerName val="0"/>
          <c:showPercent val="0"/>
          <c:showBubbleSize val="0"/>
        </c:dLbls>
        <c:smooth val="0"/>
        <c:axId val="1696835616"/>
        <c:axId val="1696836032"/>
      </c:lineChart>
      <c:catAx>
        <c:axId val="1696835616"/>
        <c:scaling>
          <c:orientation val="minMax"/>
        </c:scaling>
        <c:delete val="0"/>
        <c:axPos val="b"/>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6836032"/>
        <c:crossesAt val="0"/>
        <c:auto val="1"/>
        <c:lblAlgn val="ctr"/>
        <c:lblOffset val="100"/>
        <c:noMultiLvlLbl val="0"/>
      </c:catAx>
      <c:valAx>
        <c:axId val="1696836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68356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2023-12-06</a:t>
            </a:fld>
            <a:endParaRPr lang="en-US"/>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a:t>
            </a:fld>
            <a:endParaRPr lang="en-US"/>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06/12/2023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a:t>
            </a:fld>
            <a:endParaRPr lang="it-IT"/>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yende.com/blog/4490/that-no-sql-thing-scaling-graph-databases"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blog.yugabyte.com/four-data-sharding-strategies-we-analyzed-in-building-a-distributed-sql-database/"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blog.yugabyte.com/four-data-sharding-strategies-we-analyzed-in-building-a-distributed-sql-database/" TargetMode="External"/><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jepsen.io/consistency/models/read-your-writes" TargetMode="External"/><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193.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194.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a:p>
        </p:txBody>
      </p:sp>
    </p:spTree>
    <p:extLst>
      <p:ext uri="{BB962C8B-B14F-4D97-AF65-F5344CB8AC3E}">
        <p14:creationId xmlns:p14="http://schemas.microsoft.com/office/powerpoint/2010/main" val="4131886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https://aws.amazon.com/it/nosql/</a:t>
            </a:r>
          </a:p>
        </p:txBody>
      </p:sp>
      <p:sp>
        <p:nvSpPr>
          <p:cNvPr id="4" name="Segnaposto numero diapositiva 3"/>
          <p:cNvSpPr>
            <a:spLocks noGrp="1"/>
          </p:cNvSpPr>
          <p:nvPr>
            <p:ph type="sldNum" sz="quarter" idx="10"/>
          </p:nvPr>
        </p:nvSpPr>
        <p:spPr/>
        <p:txBody>
          <a:bodyPr/>
          <a:lstStyle/>
          <a:p>
            <a:fld id="{B38CEA09-33FA-4F6C-9D30-5FB0AA0E11C3}" type="slidenum">
              <a:rPr lang="it-IT" smtClean="0"/>
              <a:t>95</a:t>
            </a:fld>
            <a:endParaRPr lang="it-IT"/>
          </a:p>
        </p:txBody>
      </p:sp>
    </p:spTree>
    <p:extLst>
      <p:ext uri="{BB962C8B-B14F-4D97-AF65-F5344CB8AC3E}">
        <p14:creationId xmlns:p14="http://schemas.microsoft.com/office/powerpoint/2010/main" val="968576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https://stackoverflow.com/questions/5040617/what-is-the-difference-between-a-graph-database-and-a-network-database</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101</a:t>
            </a:fld>
            <a:endParaRPr lang="it-IT"/>
          </a:p>
        </p:txBody>
      </p:sp>
    </p:spTree>
    <p:extLst>
      <p:ext uri="{BB962C8B-B14F-4D97-AF65-F5344CB8AC3E}">
        <p14:creationId xmlns:p14="http://schemas.microsoft.com/office/powerpoint/2010/main" val="408331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10"/>
          </p:nvPr>
        </p:nvSpPr>
        <p:spPr/>
        <p:txBody>
          <a:bodyPr/>
          <a:lstStyle/>
          <a:p>
            <a:fld id="{B38CEA09-33FA-4F6C-9D30-5FB0AA0E11C3}" type="slidenum">
              <a:rPr lang="it-IT" smtClean="0"/>
              <a:t>103</a:t>
            </a:fld>
            <a:endParaRPr lang="it-IT"/>
          </a:p>
        </p:txBody>
      </p:sp>
    </p:spTree>
    <p:extLst>
      <p:ext uri="{BB962C8B-B14F-4D97-AF65-F5344CB8AC3E}">
        <p14:creationId xmlns:p14="http://schemas.microsoft.com/office/powerpoint/2010/main" val="3598142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https://stackoverflow.com/questions/21558589/neo4j-sharding-aspect </a:t>
            </a:r>
          </a:p>
          <a:p>
            <a:r>
              <a:rPr lang="it-IT">
                <a:hlinkClick r:id="rId3"/>
              </a:rPr>
              <a:t>https://ayende.com/blog/4490/that-no-sql-thing-scaling-graph-databases</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104</a:t>
            </a:fld>
            <a:endParaRPr lang="it-IT"/>
          </a:p>
        </p:txBody>
      </p:sp>
    </p:spTree>
    <p:extLst>
      <p:ext uri="{BB962C8B-B14F-4D97-AF65-F5344CB8AC3E}">
        <p14:creationId xmlns:p14="http://schemas.microsoft.com/office/powerpoint/2010/main" val="617711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10"/>
          </p:nvPr>
        </p:nvSpPr>
        <p:spPr/>
        <p:txBody>
          <a:bodyPr/>
          <a:lstStyle/>
          <a:p>
            <a:fld id="{B38CEA09-33FA-4F6C-9D30-5FB0AA0E11C3}" type="slidenum">
              <a:rPr lang="it-IT" smtClean="0"/>
              <a:t>117</a:t>
            </a:fld>
            <a:endParaRPr lang="it-IT"/>
          </a:p>
        </p:txBody>
      </p:sp>
    </p:spTree>
    <p:extLst>
      <p:ext uri="{BB962C8B-B14F-4D97-AF65-F5344CB8AC3E}">
        <p14:creationId xmlns:p14="http://schemas.microsoft.com/office/powerpoint/2010/main" val="39417943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a:solidFill>
                  <a:schemeClr val="tx1"/>
                </a:solidFill>
                <a:latin typeface="+mn-lt"/>
                <a:ea typeface="+mn-ea"/>
                <a:cs typeface="+mn-cs"/>
              </a:rPr>
              <a:t>As data volumes increase, it becomes more difficult and expensive to</a:t>
            </a:r>
          </a:p>
          <a:p>
            <a:r>
              <a:rPr lang="en-US" sz="1200" b="0" i="0" u="none" strike="noStrike" kern="1200" baseline="0">
                <a:solidFill>
                  <a:schemeClr val="tx1"/>
                </a:solidFill>
                <a:latin typeface="+mn-lt"/>
                <a:ea typeface="+mn-ea"/>
                <a:cs typeface="+mn-cs"/>
              </a:rPr>
              <a:t>scale up—buy a bigger server to run the database on. A more appealing option is to</a:t>
            </a:r>
          </a:p>
          <a:p>
            <a:r>
              <a:rPr lang="en-US" sz="1200" b="0" i="0" u="none" strike="noStrike" kern="1200" baseline="0">
                <a:solidFill>
                  <a:schemeClr val="tx1"/>
                </a:solidFill>
                <a:latin typeface="+mn-lt"/>
                <a:ea typeface="+mn-ea"/>
                <a:cs typeface="+mn-cs"/>
              </a:rPr>
              <a:t>scale out—run the database on a cluster of servers. Aggregate orientation fits well</a:t>
            </a:r>
          </a:p>
          <a:p>
            <a:r>
              <a:rPr lang="en-US" sz="1200" b="0" i="0" u="none" strike="noStrike" kern="1200" baseline="0">
                <a:solidFill>
                  <a:schemeClr val="tx1"/>
                </a:solidFill>
                <a:latin typeface="+mn-lt"/>
                <a:ea typeface="+mn-ea"/>
                <a:cs typeface="+mn-cs"/>
              </a:rPr>
              <a:t>with scaling out because the aggregate is a natural unit to use for distribution.</a:t>
            </a:r>
          </a:p>
          <a:p>
            <a:endParaRPr lang="en-US" sz="1200" b="0" i="0" u="none" strike="noStrike" kern="1200" baseline="0">
              <a:solidFill>
                <a:schemeClr val="tx1"/>
              </a:solidFill>
              <a:latin typeface="+mn-lt"/>
              <a:ea typeface="+mn-ea"/>
              <a:cs typeface="+mn-cs"/>
            </a:endParaRPr>
          </a:p>
          <a:p>
            <a:r>
              <a:rPr lang="en-US" noProof="0" err="1"/>
              <a:t>Quando</a:t>
            </a:r>
            <a:r>
              <a:rPr lang="en-US" noProof="0"/>
              <a:t> ha </a:t>
            </a:r>
            <a:r>
              <a:rPr lang="en-US" noProof="0" err="1"/>
              <a:t>senso</a:t>
            </a:r>
            <a:r>
              <a:rPr lang="en-US" noProof="0"/>
              <a:t> </a:t>
            </a:r>
            <a:r>
              <a:rPr lang="en-US" noProof="0" err="1"/>
              <a:t>l’approccio</a:t>
            </a:r>
            <a:r>
              <a:rPr lang="en-US" noProof="0"/>
              <a:t> </a:t>
            </a:r>
            <a:r>
              <a:rPr lang="en-US"/>
              <a:t>single-server?</a:t>
            </a:r>
          </a:p>
          <a:p>
            <a:pPr lvl="1"/>
            <a:r>
              <a:rPr lang="en-US" noProof="0"/>
              <a:t>Mole di </a:t>
            </a:r>
            <a:r>
              <a:rPr lang="en-US" noProof="0" err="1"/>
              <a:t>dati</a:t>
            </a:r>
            <a:r>
              <a:rPr lang="en-US" noProof="0"/>
              <a:t> non è </a:t>
            </a:r>
            <a:r>
              <a:rPr lang="en-US" noProof="0" err="1"/>
              <a:t>enorme</a:t>
            </a:r>
            <a:r>
              <a:rPr lang="en-US" noProof="0"/>
              <a:t> </a:t>
            </a:r>
          </a:p>
          <a:p>
            <a:pPr lvl="1"/>
            <a:r>
              <a:rPr lang="en-US"/>
              <a:t>S</a:t>
            </a:r>
            <a:r>
              <a:rPr lang="en-US" noProof="0" err="1"/>
              <a:t>i</a:t>
            </a:r>
            <a:r>
              <a:rPr lang="en-US" noProof="0"/>
              <a:t> </a:t>
            </a:r>
            <a:r>
              <a:rPr lang="en-US" noProof="0" err="1"/>
              <a:t>vogliono</a:t>
            </a:r>
            <a:r>
              <a:rPr lang="en-US" noProof="0"/>
              <a:t> </a:t>
            </a:r>
            <a:r>
              <a:rPr lang="en-US" noProof="0" err="1"/>
              <a:t>sfruttare</a:t>
            </a:r>
            <a:r>
              <a:rPr lang="en-US" noProof="0"/>
              <a:t> le </a:t>
            </a:r>
            <a:r>
              <a:rPr lang="en-US" noProof="0" err="1"/>
              <a:t>caratteristiche</a:t>
            </a:r>
            <a:r>
              <a:rPr lang="en-US" noProof="0"/>
              <a:t> </a:t>
            </a:r>
            <a:r>
              <a:rPr lang="en-US" noProof="0" err="1"/>
              <a:t>dei</a:t>
            </a:r>
            <a:r>
              <a:rPr lang="en-US" noProof="0"/>
              <a:t> database NoSQL (e.g., </a:t>
            </a:r>
            <a:r>
              <a:rPr lang="en-US" noProof="0" err="1"/>
              <a:t>schemaless</a:t>
            </a:r>
            <a:r>
              <a:rPr lang="en-US" noProof="0"/>
              <a:t>, </a:t>
            </a:r>
            <a:r>
              <a:rPr lang="en-US" noProof="0" err="1"/>
              <a:t>modello</a:t>
            </a:r>
            <a:r>
              <a:rPr lang="en-US" noProof="0"/>
              <a:t> </a:t>
            </a:r>
            <a:r>
              <a:rPr lang="en-US" noProof="0" err="1"/>
              <a:t>dati</a:t>
            </a:r>
            <a:r>
              <a:rPr lang="en-US" noProof="0"/>
              <a:t>)</a:t>
            </a:r>
          </a:p>
          <a:p>
            <a:r>
              <a:rPr lang="en-US" noProof="0">
                <a:solidFill>
                  <a:srgbClr val="0070C0"/>
                </a:solidFill>
              </a:rPr>
              <a:t>Un </a:t>
            </a:r>
            <a:r>
              <a:rPr lang="en-US" noProof="0" err="1">
                <a:solidFill>
                  <a:srgbClr val="0070C0"/>
                </a:solidFill>
              </a:rPr>
              <a:t>sistema</a:t>
            </a:r>
            <a:r>
              <a:rPr lang="en-US" noProof="0">
                <a:solidFill>
                  <a:srgbClr val="0070C0"/>
                </a:solidFill>
              </a:rPr>
              <a:t> </a:t>
            </a:r>
            <a:r>
              <a:rPr lang="en-US" noProof="0" err="1">
                <a:solidFill>
                  <a:srgbClr val="0070C0"/>
                </a:solidFill>
              </a:rPr>
              <a:t>distribuito</a:t>
            </a:r>
            <a:r>
              <a:rPr lang="en-US" noProof="0">
                <a:solidFill>
                  <a:srgbClr val="0070C0"/>
                </a:solidFill>
              </a:rPr>
              <a:t> è </a:t>
            </a:r>
            <a:r>
              <a:rPr lang="en-US" noProof="0" err="1">
                <a:solidFill>
                  <a:srgbClr val="0070C0"/>
                </a:solidFill>
              </a:rPr>
              <a:t>inevitabilmente</a:t>
            </a:r>
            <a:r>
              <a:rPr lang="en-US" noProof="0">
                <a:solidFill>
                  <a:srgbClr val="0070C0"/>
                </a:solidFill>
              </a:rPr>
              <a:t> </a:t>
            </a:r>
            <a:r>
              <a:rPr lang="en-US" noProof="0" err="1">
                <a:solidFill>
                  <a:srgbClr val="0070C0"/>
                </a:solidFill>
              </a:rPr>
              <a:t>più</a:t>
            </a:r>
            <a:r>
              <a:rPr lang="en-US" noProof="0">
                <a:solidFill>
                  <a:srgbClr val="0070C0"/>
                </a:solidFill>
              </a:rPr>
              <a:t> </a:t>
            </a:r>
            <a:r>
              <a:rPr lang="en-US" noProof="0" err="1">
                <a:solidFill>
                  <a:srgbClr val="0070C0"/>
                </a:solidFill>
              </a:rPr>
              <a:t>complesso</a:t>
            </a:r>
            <a:r>
              <a:rPr lang="en-US" noProof="0">
                <a:solidFill>
                  <a:srgbClr val="0070C0"/>
                </a:solidFill>
              </a:rPr>
              <a:t>; non è </a:t>
            </a:r>
            <a:r>
              <a:rPr lang="en-US" noProof="0" err="1">
                <a:solidFill>
                  <a:srgbClr val="0070C0"/>
                </a:solidFill>
              </a:rPr>
              <a:t>detto</a:t>
            </a:r>
            <a:r>
              <a:rPr lang="en-US" noProof="0">
                <a:solidFill>
                  <a:srgbClr val="0070C0"/>
                </a:solidFill>
              </a:rPr>
              <a:t> </a:t>
            </a:r>
            <a:r>
              <a:rPr lang="en-US" noProof="0" err="1">
                <a:solidFill>
                  <a:srgbClr val="0070C0"/>
                </a:solidFill>
              </a:rPr>
              <a:t>che</a:t>
            </a:r>
            <a:r>
              <a:rPr lang="en-US" noProof="0">
                <a:solidFill>
                  <a:srgbClr val="0070C0"/>
                </a:solidFill>
              </a:rPr>
              <a:t> ne </a:t>
            </a:r>
            <a:r>
              <a:rPr lang="en-US" noProof="0" err="1">
                <a:solidFill>
                  <a:srgbClr val="0070C0"/>
                </a:solidFill>
              </a:rPr>
              <a:t>valga</a:t>
            </a:r>
            <a:r>
              <a:rPr lang="en-US" noProof="0">
                <a:solidFill>
                  <a:srgbClr val="0070C0"/>
                </a:solidFill>
              </a:rPr>
              <a:t> </a:t>
            </a:r>
            <a:r>
              <a:rPr lang="en-US" noProof="0" err="1">
                <a:solidFill>
                  <a:srgbClr val="0070C0"/>
                </a:solidFill>
              </a:rPr>
              <a:t>sempre</a:t>
            </a:r>
            <a:r>
              <a:rPr lang="en-US" noProof="0">
                <a:solidFill>
                  <a:srgbClr val="0070C0"/>
                </a:solidFill>
              </a:rPr>
              <a:t> la </a:t>
            </a:r>
            <a:r>
              <a:rPr lang="en-US" noProof="0" err="1">
                <a:solidFill>
                  <a:srgbClr val="0070C0"/>
                </a:solidFill>
              </a:rPr>
              <a:t>pena</a:t>
            </a:r>
            <a:endParaRPr lang="en-US" noProof="0">
              <a:solidFill>
                <a:srgbClr val="0070C0"/>
              </a:solidFill>
            </a:endParaRPr>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120</a:t>
            </a:fld>
            <a:endParaRPr lang="it-IT"/>
          </a:p>
        </p:txBody>
      </p:sp>
    </p:spTree>
    <p:extLst>
      <p:ext uri="{BB962C8B-B14F-4D97-AF65-F5344CB8AC3E}">
        <p14:creationId xmlns:p14="http://schemas.microsoft.com/office/powerpoint/2010/main" val="2373914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a:t>Rimosso: Non dimenticarsi che, nei cluster,</a:t>
            </a:r>
            <a:br>
              <a:rPr lang="it-IT"/>
            </a:br>
            <a:r>
              <a:rPr lang="it-IT"/>
              <a:t>si usano macchine meno </a:t>
            </a:r>
            <a:br>
              <a:rPr lang="it-IT"/>
            </a:br>
            <a:r>
              <a:rPr lang="it-IT"/>
              <a:t>affidabili – </a:t>
            </a:r>
            <a:r>
              <a:rPr lang="it-IT">
                <a:solidFill>
                  <a:srgbClr val="0070C0"/>
                </a:solidFill>
              </a:rPr>
              <a:t>diminuisce </a:t>
            </a:r>
            <a:br>
              <a:rPr lang="it-IT">
                <a:solidFill>
                  <a:srgbClr val="0070C0"/>
                </a:solidFill>
              </a:rPr>
            </a:br>
            <a:r>
              <a:rPr lang="it-IT">
                <a:solidFill>
                  <a:srgbClr val="0070C0"/>
                </a:solidFill>
              </a:rPr>
              <a:t>la resistenza ai guasti</a:t>
            </a:r>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121</a:t>
            </a:fld>
            <a:endParaRPr lang="it-IT"/>
          </a:p>
        </p:txBody>
      </p:sp>
    </p:spTree>
    <p:extLst>
      <p:ext uri="{BB962C8B-B14F-4D97-AF65-F5344CB8AC3E}">
        <p14:creationId xmlns:p14="http://schemas.microsoft.com/office/powerpoint/2010/main" val="37952987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122</a:t>
            </a:fld>
            <a:endParaRPr lang="it-IT"/>
          </a:p>
        </p:txBody>
      </p:sp>
    </p:spTree>
    <p:extLst>
      <p:ext uri="{BB962C8B-B14F-4D97-AF65-F5344CB8AC3E}">
        <p14:creationId xmlns:p14="http://schemas.microsoft.com/office/powerpoint/2010/main" val="31180084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hlinkClick r:id="rId3"/>
              </a:rPr>
              <a:t>https://blog.yugabyte.com/four-data-sharding-strategies-we-analyzed-in-building-a-distributed-sql-database/</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123</a:t>
            </a:fld>
            <a:endParaRPr lang="it-IT"/>
          </a:p>
        </p:txBody>
      </p:sp>
    </p:spTree>
    <p:extLst>
      <p:ext uri="{BB962C8B-B14F-4D97-AF65-F5344CB8AC3E}">
        <p14:creationId xmlns:p14="http://schemas.microsoft.com/office/powerpoint/2010/main" val="8277069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hlinkClick r:id="rId3"/>
              </a:rPr>
              <a:t>https://blog.yugabyte.com/four-data-sharding-strategies-we-analyzed-in-building-a-distributed-sql-database/</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124</a:t>
            </a:fld>
            <a:endParaRPr lang="it-IT"/>
          </a:p>
        </p:txBody>
      </p:sp>
    </p:spTree>
    <p:extLst>
      <p:ext uri="{BB962C8B-B14F-4D97-AF65-F5344CB8AC3E}">
        <p14:creationId xmlns:p14="http://schemas.microsoft.com/office/powerpoint/2010/main" val="2817257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98EE9EE-A74D-4412-94DD-33E68A97493E}" type="slidenum">
              <a:rPr lang="it-IT" smtClean="0"/>
              <a:t>24</a:t>
            </a:fld>
            <a:endParaRPr lang="it-IT"/>
          </a:p>
        </p:txBody>
      </p:sp>
    </p:spTree>
    <p:extLst>
      <p:ext uri="{BB962C8B-B14F-4D97-AF65-F5344CB8AC3E}">
        <p14:creationId xmlns:p14="http://schemas.microsoft.com/office/powerpoint/2010/main" val="14411647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125</a:t>
            </a:fld>
            <a:endParaRPr lang="it-IT"/>
          </a:p>
        </p:txBody>
      </p:sp>
    </p:spTree>
    <p:extLst>
      <p:ext uri="{BB962C8B-B14F-4D97-AF65-F5344CB8AC3E}">
        <p14:creationId xmlns:p14="http://schemas.microsoft.com/office/powerpoint/2010/main" val="943800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Parliamo di replica completa, per ora</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126</a:t>
            </a:fld>
            <a:endParaRPr lang="it-IT"/>
          </a:p>
        </p:txBody>
      </p:sp>
    </p:spTree>
    <p:extLst>
      <p:ext uri="{BB962C8B-B14F-4D97-AF65-F5344CB8AC3E}">
        <p14:creationId xmlns:p14="http://schemas.microsoft.com/office/powerpoint/2010/main" val="3511957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Parliamo di replica completa, per ora</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127</a:t>
            </a:fld>
            <a:endParaRPr lang="it-IT"/>
          </a:p>
        </p:txBody>
      </p:sp>
    </p:spTree>
    <p:extLst>
      <p:ext uri="{BB962C8B-B14F-4D97-AF65-F5344CB8AC3E}">
        <p14:creationId xmlns:p14="http://schemas.microsoft.com/office/powerpoint/2010/main" val="16465056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TODO: come gestire</a:t>
            </a:r>
            <a:r>
              <a:rPr lang="it-IT" baseline="0"/>
              <a:t> conflitti in scrittura? Quorum, l‘ultimo vince o segnalazione.</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130</a:t>
            </a:fld>
            <a:endParaRPr lang="it-IT"/>
          </a:p>
        </p:txBody>
      </p:sp>
    </p:spTree>
    <p:extLst>
      <p:ext uri="{BB962C8B-B14F-4D97-AF65-F5344CB8AC3E}">
        <p14:creationId xmlns:p14="http://schemas.microsoft.com/office/powerpoint/2010/main" val="36842701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Read-</a:t>
            </a:r>
            <a:r>
              <a:rPr lang="it-IT" err="1"/>
              <a:t>your</a:t>
            </a:r>
            <a:r>
              <a:rPr lang="it-IT"/>
              <a:t>-</a:t>
            </a:r>
            <a:r>
              <a:rPr lang="it-IT" err="1"/>
              <a:t>writes</a:t>
            </a:r>
            <a:r>
              <a:rPr lang="it-IT"/>
              <a:t>: </a:t>
            </a:r>
            <a:r>
              <a:rPr lang="it-IT">
                <a:hlinkClick r:id="rId3"/>
              </a:rPr>
              <a:t>https://jepsen.io/consistency/models/read-your-writes</a:t>
            </a:r>
            <a:endParaRPr lang="it-IT">
              <a:hlinkClick r:id="" action="ppaction://noaction"/>
            </a:endParaRPr>
          </a:p>
          <a:p>
            <a:r>
              <a:rPr lang="it-IT">
                <a:hlinkClick r:id="" action="ppaction://noaction"/>
              </a:rPr>
              <a:t>https://highlyscalable.wordpress.com/2012/09/18/distributed-algorithms-in-nosql-databases/</a:t>
            </a:r>
            <a:endParaRPr lang="it-IT"/>
          </a:p>
          <a:p>
            <a:r>
              <a:rPr lang="it-IT" err="1"/>
              <a:t>Prevention</a:t>
            </a:r>
            <a:r>
              <a:rPr lang="it-IT"/>
              <a:t>:</a:t>
            </a:r>
            <a:r>
              <a:rPr lang="it-IT" baseline="0"/>
              <a:t> </a:t>
            </a:r>
            <a:r>
              <a:rPr lang="it-IT" baseline="0" err="1"/>
              <a:t>verify</a:t>
            </a:r>
            <a:r>
              <a:rPr lang="it-IT" baseline="0"/>
              <a:t> </a:t>
            </a:r>
            <a:r>
              <a:rPr lang="it-IT" baseline="0" err="1"/>
              <a:t>that</a:t>
            </a:r>
            <a:r>
              <a:rPr lang="it-IT" baseline="0"/>
              <a:t> the </a:t>
            </a:r>
            <a:r>
              <a:rPr lang="it-IT" baseline="0" err="1"/>
              <a:t>value</a:t>
            </a:r>
            <a:r>
              <a:rPr lang="it-IT" baseline="0"/>
              <a:t> </a:t>
            </a:r>
            <a:r>
              <a:rPr lang="it-IT" baseline="0" err="1"/>
              <a:t>hasn’tchanges</a:t>
            </a:r>
            <a:r>
              <a:rPr lang="it-IT" baseline="0"/>
              <a:t> </a:t>
            </a:r>
            <a:r>
              <a:rPr lang="it-IT" baseline="0" err="1"/>
              <a:t>since</a:t>
            </a:r>
            <a:r>
              <a:rPr lang="it-IT" baseline="0"/>
              <a:t> the last </a:t>
            </a:r>
            <a:r>
              <a:rPr lang="it-IT" baseline="0" err="1"/>
              <a:t>read</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131</a:t>
            </a:fld>
            <a:endParaRPr lang="it-IT"/>
          </a:p>
        </p:txBody>
      </p:sp>
    </p:spTree>
    <p:extLst>
      <p:ext uri="{BB962C8B-B14F-4D97-AF65-F5344CB8AC3E}">
        <p14:creationId xmlns:p14="http://schemas.microsoft.com/office/powerpoint/2010/main" val="19161422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132</a:t>
            </a:fld>
            <a:endParaRPr lang="it-IT"/>
          </a:p>
        </p:txBody>
      </p:sp>
    </p:spTree>
    <p:extLst>
      <p:ext uri="{BB962C8B-B14F-4D97-AF65-F5344CB8AC3E}">
        <p14:creationId xmlns:p14="http://schemas.microsoft.com/office/powerpoint/2010/main" val="1354350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CAP </a:t>
            </a:r>
            <a:r>
              <a:rPr lang="it-IT" err="1"/>
              <a:t>demonstration</a:t>
            </a:r>
            <a:r>
              <a:rPr lang="it-IT"/>
              <a:t>: https://dl.acm.org/doi/pdf/10.1145/564585.564601?casa_token=m69maazxkqIAAAAA:cBn5y1eKnJUh7Tl4GVsw9Hqv984qwQ3_b8XvSM_wM3U2zp_-363uPINWJADEmMt-8ZjPzA1yaoE</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140</a:t>
            </a:fld>
            <a:endParaRPr lang="it-IT"/>
          </a:p>
        </p:txBody>
      </p:sp>
    </p:spTree>
    <p:extLst>
      <p:ext uri="{BB962C8B-B14F-4D97-AF65-F5344CB8AC3E}">
        <p14:creationId xmlns:p14="http://schemas.microsoft.com/office/powerpoint/2010/main" val="19941953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Gestione del conflitto in scrittura:</a:t>
            </a:r>
          </a:p>
          <a:p>
            <a:pPr marL="171450" indent="-171450">
              <a:buFontTx/>
              <a:buChar char="-"/>
            </a:pPr>
            <a:r>
              <a:rPr lang="it-IT"/>
              <a:t>Last </a:t>
            </a:r>
            <a:r>
              <a:rPr lang="it-IT" err="1"/>
              <a:t>one</a:t>
            </a:r>
            <a:r>
              <a:rPr lang="it-IT"/>
              <a:t> </a:t>
            </a:r>
            <a:r>
              <a:rPr lang="it-IT" err="1"/>
              <a:t>wins</a:t>
            </a:r>
            <a:r>
              <a:rPr lang="it-IT"/>
              <a:t> (vince l’ultimo</a:t>
            </a:r>
            <a:r>
              <a:rPr lang="it-IT" baseline="0"/>
              <a:t> che arriva)</a:t>
            </a:r>
            <a:endParaRPr lang="it-IT"/>
          </a:p>
          <a:p>
            <a:pPr marL="171450" indent="-171450">
              <a:buFontTx/>
              <a:buChar char="-"/>
            </a:pPr>
            <a:r>
              <a:rPr lang="it-IT"/>
              <a:t>Segnalazione</a:t>
            </a:r>
            <a:r>
              <a:rPr lang="it-IT" baseline="0"/>
              <a:t> all’utente del conflitto</a:t>
            </a:r>
          </a:p>
          <a:p>
            <a:pPr marL="171450" indent="-171450">
              <a:buFontTx/>
              <a:buChar char="-"/>
            </a:pPr>
            <a:r>
              <a:rPr lang="it-IT" baseline="0"/>
              <a:t>Quorum</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142</a:t>
            </a:fld>
            <a:endParaRPr lang="it-IT"/>
          </a:p>
        </p:txBody>
      </p:sp>
    </p:spTree>
    <p:extLst>
      <p:ext uri="{BB962C8B-B14F-4D97-AF65-F5344CB8AC3E}">
        <p14:creationId xmlns:p14="http://schemas.microsoft.com/office/powerpoint/2010/main" val="27580560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http://dbmsmusings.blogspot.com/2010/04/problems-with-cap-and-yahoos-little.html</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143</a:t>
            </a:fld>
            <a:endParaRPr lang="it-IT"/>
          </a:p>
        </p:txBody>
      </p:sp>
    </p:spTree>
    <p:extLst>
      <p:ext uri="{BB962C8B-B14F-4D97-AF65-F5344CB8AC3E}">
        <p14:creationId xmlns:p14="http://schemas.microsoft.com/office/powerpoint/2010/main" val="15511205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1 RDBMS </a:t>
            </a:r>
            <a:r>
              <a:rPr lang="it-IT" err="1"/>
              <a:t>would</a:t>
            </a:r>
            <a:r>
              <a:rPr lang="it-IT"/>
              <a:t> be </a:t>
            </a:r>
            <a:r>
              <a:rPr lang="it-IT" err="1"/>
              <a:t>overkill</a:t>
            </a:r>
            <a:endParaRPr lang="it-IT"/>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148</a:t>
            </a:fld>
            <a:endParaRPr lang="it-IT"/>
          </a:p>
        </p:txBody>
      </p:sp>
    </p:spTree>
    <p:extLst>
      <p:ext uri="{BB962C8B-B14F-4D97-AF65-F5344CB8AC3E}">
        <p14:creationId xmlns:p14="http://schemas.microsoft.com/office/powerpoint/2010/main" val="2961176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98EE9EE-A74D-4412-94DD-33E68A97493E}" type="slidenum">
              <a:rPr lang="it-IT" smtClean="0"/>
              <a:t>26</a:t>
            </a:fld>
            <a:endParaRPr lang="it-IT"/>
          </a:p>
        </p:txBody>
      </p:sp>
    </p:spTree>
    <p:extLst>
      <p:ext uri="{BB962C8B-B14F-4D97-AF65-F5344CB8AC3E}">
        <p14:creationId xmlns:p14="http://schemas.microsoft.com/office/powerpoint/2010/main" val="36689500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1 RDBMS </a:t>
            </a:r>
            <a:r>
              <a:rPr lang="it-IT" err="1"/>
              <a:t>would</a:t>
            </a:r>
            <a:r>
              <a:rPr lang="it-IT"/>
              <a:t> be </a:t>
            </a:r>
            <a:r>
              <a:rPr lang="it-IT" err="1"/>
              <a:t>overkill</a:t>
            </a:r>
            <a:endParaRPr lang="it-IT"/>
          </a:p>
          <a:p>
            <a:r>
              <a:rPr lang="it-IT"/>
              <a:t>https://www.infoq.com/presentations/Real-Time-Delivery-Twitter</a:t>
            </a:r>
          </a:p>
          <a:p>
            <a:r>
              <a:rPr lang="it-IT"/>
              <a:t>http://highscalability.com/blog/2014/9/8/how-twitter-uses-redis-to-scale-105tb-ram-39mm-qps-10000-ins.html</a:t>
            </a:r>
          </a:p>
          <a:p>
            <a:r>
              <a:rPr lang="it-IT"/>
              <a:t>https://www.quora.com/Why-is-Twitter-not-using-NoSQL</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149</a:t>
            </a:fld>
            <a:endParaRPr lang="it-IT"/>
          </a:p>
        </p:txBody>
      </p:sp>
    </p:spTree>
    <p:extLst>
      <p:ext uri="{BB962C8B-B14F-4D97-AF65-F5344CB8AC3E}">
        <p14:creationId xmlns:p14="http://schemas.microsoft.com/office/powerpoint/2010/main" val="4015202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Netflix: 12M trans/sec. </a:t>
            </a:r>
            <a:r>
              <a:rPr lang="en-US" baseline="0" err="1"/>
              <a:t>Ebay</a:t>
            </a:r>
            <a:r>
              <a:rPr lang="en-US" baseline="0"/>
              <a:t>, &gt;100TB. </a:t>
            </a:r>
            <a:r>
              <a:rPr lang="en-US" baseline="0" err="1"/>
              <a:t>IoT</a:t>
            </a:r>
            <a:endParaRPr lang="en-US" baseline="0"/>
          </a:p>
          <a:p>
            <a:endParaRPr lang="en-US"/>
          </a:p>
          <a:p>
            <a:r>
              <a:rPr lang="en-US"/>
              <a:t>https://labs.spotify.com/2015/01/09/personalization-at-spotify-using-cassandra/</a:t>
            </a:r>
          </a:p>
          <a:p>
            <a:endParaRPr lang="en-US"/>
          </a:p>
          <a:p>
            <a:r>
              <a:rPr lang="en-US"/>
              <a:t>https://academy.datastax.com/resources/ds220-data-modeling?unit=use-cases-use-case-introduction</a:t>
            </a:r>
          </a:p>
          <a:p>
            <a:endParaRPr lang="en-US"/>
          </a:p>
        </p:txBody>
      </p:sp>
      <p:sp>
        <p:nvSpPr>
          <p:cNvPr id="4" name="Segnaposto numero diapositiva 3"/>
          <p:cNvSpPr>
            <a:spLocks noGrp="1"/>
          </p:cNvSpPr>
          <p:nvPr>
            <p:ph type="sldNum" sz="quarter" idx="10"/>
          </p:nvPr>
        </p:nvSpPr>
        <p:spPr/>
        <p:txBody>
          <a:bodyPr/>
          <a:lstStyle/>
          <a:p>
            <a:fld id="{B38CEA09-33FA-4F6C-9D30-5FB0AA0E11C3}" type="slidenum">
              <a:rPr lang="it-IT" smtClean="0"/>
              <a:t>157</a:t>
            </a:fld>
            <a:endParaRPr lang="it-IT"/>
          </a:p>
        </p:txBody>
      </p:sp>
    </p:spTree>
    <p:extLst>
      <p:ext uri="{BB962C8B-B14F-4D97-AF65-F5344CB8AC3E}">
        <p14:creationId xmlns:p14="http://schemas.microsoft.com/office/powerpoint/2010/main" val="2262782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noProof="0"/>
              <a:t>Prototipazioni: </a:t>
            </a:r>
            <a:r>
              <a:rPr lang="it-IT"/>
              <a:t>nelle prima fasi di progetto, i pattern delle </a:t>
            </a:r>
            <a:r>
              <a:rPr lang="it-IT" err="1"/>
              <a:t>query</a:t>
            </a:r>
            <a:r>
              <a:rPr lang="it-IT"/>
              <a:t> possono cambiare frequentemente, con la conseguenza di dover riprogettare le famiglie di colonne. </a:t>
            </a:r>
            <a:r>
              <a:rPr lang="it-IT" noProof="0"/>
              <a:t>In Cassandra, the </a:t>
            </a:r>
            <a:r>
              <a:rPr lang="it-IT" noProof="0" err="1"/>
              <a:t>cost</a:t>
            </a:r>
            <a:r>
              <a:rPr lang="it-IT" noProof="0"/>
              <a:t> </a:t>
            </a:r>
            <a:r>
              <a:rPr lang="it-IT" noProof="0" err="1"/>
              <a:t>may</a:t>
            </a:r>
            <a:r>
              <a:rPr lang="it-IT" noProof="0"/>
              <a:t> be </a:t>
            </a:r>
            <a:r>
              <a:rPr lang="it-IT" noProof="0" err="1"/>
              <a:t>higher</a:t>
            </a:r>
            <a:r>
              <a:rPr lang="it-IT" noProof="0"/>
              <a:t> for </a:t>
            </a:r>
            <a:r>
              <a:rPr lang="it-IT" noProof="0" err="1"/>
              <a:t>query</a:t>
            </a:r>
            <a:r>
              <a:rPr lang="it-IT" noProof="0"/>
              <a:t> </a:t>
            </a:r>
            <a:r>
              <a:rPr lang="it-IT" noProof="0" err="1"/>
              <a:t>change</a:t>
            </a:r>
            <a:r>
              <a:rPr lang="it-IT" noProof="0"/>
              <a:t> </a:t>
            </a:r>
            <a:r>
              <a:rPr lang="it-IT" noProof="0" err="1"/>
              <a:t>as</a:t>
            </a:r>
            <a:r>
              <a:rPr lang="it-IT" noProof="0"/>
              <a:t> </a:t>
            </a:r>
            <a:r>
              <a:rPr lang="it-IT" noProof="0" err="1"/>
              <a:t>compared</a:t>
            </a:r>
            <a:r>
              <a:rPr lang="it-IT" noProof="0"/>
              <a:t> to schema </a:t>
            </a:r>
            <a:r>
              <a:rPr lang="it-IT" noProof="0" err="1"/>
              <a:t>change</a:t>
            </a:r>
            <a:r>
              <a:rPr lang="it-IT" noProof="0"/>
              <a:t>.</a:t>
            </a:r>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158</a:t>
            </a:fld>
            <a:endParaRPr lang="it-IT"/>
          </a:p>
        </p:txBody>
      </p:sp>
    </p:spTree>
    <p:extLst>
      <p:ext uri="{BB962C8B-B14F-4D97-AF65-F5344CB8AC3E}">
        <p14:creationId xmlns:p14="http://schemas.microsoft.com/office/powerpoint/2010/main" val="3077742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https://developer.ibm.com/dwblog/2017/detecting-complex-fraud-real-time-graph-databases/</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161</a:t>
            </a:fld>
            <a:endParaRPr lang="it-IT"/>
          </a:p>
        </p:txBody>
      </p:sp>
    </p:spTree>
    <p:extLst>
      <p:ext uri="{BB962C8B-B14F-4D97-AF65-F5344CB8AC3E}">
        <p14:creationId xmlns:p14="http://schemas.microsoft.com/office/powerpoint/2010/main" val="34159925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162</a:t>
            </a:fld>
            <a:endParaRPr lang="it-IT"/>
          </a:p>
        </p:txBody>
      </p:sp>
    </p:spTree>
    <p:extLst>
      <p:ext uri="{BB962C8B-B14F-4D97-AF65-F5344CB8AC3E}">
        <p14:creationId xmlns:p14="http://schemas.microsoft.com/office/powerpoint/2010/main" val="20645676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err="1"/>
              <a:t>Termine</a:t>
            </a:r>
            <a:r>
              <a:rPr lang="en-US"/>
              <a:t> </a:t>
            </a:r>
            <a:r>
              <a:rPr lang="en-US" err="1"/>
              <a:t>derivato</a:t>
            </a:r>
            <a:r>
              <a:rPr lang="en-US"/>
              <a:t> da "</a:t>
            </a:r>
            <a:r>
              <a:rPr lang="en-US" err="1"/>
              <a:t>programmazione</a:t>
            </a:r>
            <a:r>
              <a:rPr lang="en-US"/>
              <a:t> </a:t>
            </a:r>
            <a:r>
              <a:rPr lang="en-US" err="1"/>
              <a:t>poliglotta</a:t>
            </a:r>
            <a:r>
              <a:rPr lang="en-US"/>
              <a:t>"</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164</a:t>
            </a:fld>
            <a:endParaRPr lang="it-IT"/>
          </a:p>
        </p:txBody>
      </p:sp>
    </p:spTree>
    <p:extLst>
      <p:ext uri="{BB962C8B-B14F-4D97-AF65-F5344CB8AC3E}">
        <p14:creationId xmlns:p14="http://schemas.microsoft.com/office/powerpoint/2010/main" val="12764969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a:solidFill>
                  <a:schemeClr val="tx1"/>
                </a:solidFill>
                <a:latin typeface="+mn-lt"/>
                <a:ea typeface="+mn-ea"/>
                <a:cs typeface="+mn-cs"/>
              </a:rPr>
              <a:t>The session, shopping cart, or order data do not need the same properties of availability, consistency, or backup requirements. Does session management storage need the same rigorous backup/recovery strategy as the e-commerce orders data? Does the session management storage need more availability of an instance of database engine to write/read session data?</a:t>
            </a:r>
          </a:p>
          <a:p>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In 2006, Neal Ford coined the term </a:t>
            </a:r>
            <a:r>
              <a:rPr lang="en-US" sz="1200" b="1" i="0" u="none" strike="noStrike" kern="1200" baseline="0">
                <a:solidFill>
                  <a:schemeClr val="tx1"/>
                </a:solidFill>
                <a:latin typeface="+mn-lt"/>
                <a:ea typeface="+mn-ea"/>
                <a:cs typeface="+mn-cs"/>
              </a:rPr>
              <a:t>polyglot programming</a:t>
            </a:r>
            <a:r>
              <a:rPr lang="en-US" sz="1200" b="0" i="0" u="none" strike="noStrike" kern="1200" baseline="0">
                <a:solidFill>
                  <a:schemeClr val="tx1"/>
                </a:solidFill>
                <a:latin typeface="+mn-lt"/>
                <a:ea typeface="+mn-ea"/>
                <a:cs typeface="+mn-cs"/>
              </a:rPr>
              <a:t>, to express the idea that applications should be written in a mix of languages to take advantage of the fact that different languages are suitable for tackling different problems. Complex applications combine different types of problems, so picking the right language for each job may be more productive than trying to fit all aspects into a single </a:t>
            </a:r>
            <a:r>
              <a:rPr lang="it-IT" sz="1200" b="0" i="0" u="none" strike="noStrike" kern="1200" baseline="0" err="1">
                <a:solidFill>
                  <a:schemeClr val="tx1"/>
                </a:solidFill>
                <a:latin typeface="+mn-lt"/>
                <a:ea typeface="+mn-ea"/>
                <a:cs typeface="+mn-cs"/>
              </a:rPr>
              <a:t>language</a:t>
            </a:r>
            <a:r>
              <a:rPr lang="it-IT" sz="1200" b="0" i="0" u="none" strike="noStrike" kern="1200" baseline="0">
                <a:solidFill>
                  <a:schemeClr val="tx1"/>
                </a:solidFill>
                <a:latin typeface="+mn-lt"/>
                <a:ea typeface="+mn-ea"/>
                <a:cs typeface="+mn-cs"/>
              </a:rPr>
              <a:t>.</a:t>
            </a:r>
            <a:endParaRPr lang="it-IT"/>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165</a:t>
            </a:fld>
            <a:endParaRPr lang="it-IT"/>
          </a:p>
        </p:txBody>
      </p:sp>
    </p:spTree>
    <p:extLst>
      <p:ext uri="{BB962C8B-B14F-4D97-AF65-F5344CB8AC3E}">
        <p14:creationId xmlns:p14="http://schemas.microsoft.com/office/powerpoint/2010/main" val="4718139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u="none" strike="noStrike" kern="1200" baseline="0">
                <a:solidFill>
                  <a:schemeClr val="tx1"/>
                </a:solidFill>
                <a:latin typeface="+mn-lt"/>
                <a:ea typeface="+mn-ea"/>
                <a:cs typeface="+mn-cs"/>
              </a:rPr>
              <a:t>A </a:t>
            </a:r>
            <a:r>
              <a:rPr lang="it-IT" sz="1200" b="0" i="0" u="none" strike="noStrike" kern="1200" baseline="0" err="1">
                <a:solidFill>
                  <a:schemeClr val="tx1"/>
                </a:solidFill>
                <a:latin typeface="+mn-lt"/>
                <a:ea typeface="+mn-ea"/>
                <a:cs typeface="+mn-cs"/>
              </a:rPr>
              <a:t>key-value</a:t>
            </a:r>
            <a:r>
              <a:rPr lang="it-IT" sz="1200" b="0" i="0" u="none" strike="noStrike" kern="1200" baseline="0">
                <a:solidFill>
                  <a:schemeClr val="tx1"/>
                </a:solidFill>
                <a:latin typeface="+mn-lt"/>
                <a:ea typeface="+mn-ea"/>
                <a:cs typeface="+mn-cs"/>
              </a:rPr>
              <a:t> data </a:t>
            </a:r>
            <a:r>
              <a:rPr lang="en-US" sz="1200" b="0" i="0" u="none" strike="noStrike" kern="1200" baseline="0">
                <a:solidFill>
                  <a:schemeClr val="tx1"/>
                </a:solidFill>
                <a:latin typeface="+mn-lt"/>
                <a:ea typeface="+mn-ea"/>
                <a:cs typeface="+mn-cs"/>
              </a:rPr>
              <a:t>store could be used to store the shopping cart data before the order is confirmed by the customer and also store the session data so that the RDBMS is not used for this transient data. Key-value stores make sense here since the shopping cart is usually accessed by user ID and, once confirmed and paid by the customer, can be saved in the RDBMS. Similarly, session data is keyed by the session ID. If we need to recommend products to customers when they place products into their shopping carts—for example, “ your friends also bought these products” or “ your friends bought these accessories for this product”—then introducing a graph data store in the mix becomes relevant.</a:t>
            </a:r>
          </a:p>
          <a:p>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Even using specialized relational databases for different purposes, such as data warehousing appliances or analytics appliances within the same application, can be </a:t>
            </a:r>
            <a:r>
              <a:rPr lang="it-IT" sz="1200" b="0" i="0" u="none" strike="noStrike" kern="1200" baseline="0" err="1">
                <a:solidFill>
                  <a:schemeClr val="tx1"/>
                </a:solidFill>
                <a:latin typeface="+mn-lt"/>
                <a:ea typeface="+mn-ea"/>
                <a:cs typeface="+mn-cs"/>
              </a:rPr>
              <a:t>viewed</a:t>
            </a:r>
            <a:r>
              <a:rPr lang="it-IT" sz="1200" b="0" i="0" u="none" strike="noStrike" kern="1200" baseline="0">
                <a:solidFill>
                  <a:schemeClr val="tx1"/>
                </a:solidFill>
                <a:latin typeface="+mn-lt"/>
                <a:ea typeface="+mn-ea"/>
                <a:cs typeface="+mn-cs"/>
              </a:rPr>
              <a:t> </a:t>
            </a:r>
            <a:r>
              <a:rPr lang="it-IT" sz="1200" b="0" i="0" u="none" strike="noStrike" kern="1200" baseline="0" err="1">
                <a:solidFill>
                  <a:schemeClr val="tx1"/>
                </a:solidFill>
                <a:latin typeface="+mn-lt"/>
                <a:ea typeface="+mn-ea"/>
                <a:cs typeface="+mn-cs"/>
              </a:rPr>
              <a:t>as</a:t>
            </a:r>
            <a:r>
              <a:rPr lang="it-IT" sz="1200" b="0" i="0" u="none" strike="noStrike" kern="1200" baseline="0">
                <a:solidFill>
                  <a:schemeClr val="tx1"/>
                </a:solidFill>
                <a:latin typeface="+mn-lt"/>
                <a:ea typeface="+mn-ea"/>
                <a:cs typeface="+mn-cs"/>
              </a:rPr>
              <a:t> </a:t>
            </a:r>
            <a:r>
              <a:rPr lang="it-IT" sz="1200" b="0" i="0" u="none" strike="noStrike" kern="1200" baseline="0" err="1">
                <a:solidFill>
                  <a:schemeClr val="tx1"/>
                </a:solidFill>
                <a:latin typeface="+mn-lt"/>
                <a:ea typeface="+mn-ea"/>
                <a:cs typeface="+mn-cs"/>
              </a:rPr>
              <a:t>polyglot</a:t>
            </a:r>
            <a:r>
              <a:rPr lang="it-IT" sz="1200" b="0" i="0" u="none" strike="noStrike" kern="1200" baseline="0">
                <a:solidFill>
                  <a:schemeClr val="tx1"/>
                </a:solidFill>
                <a:latin typeface="+mn-lt"/>
                <a:ea typeface="+mn-ea"/>
                <a:cs typeface="+mn-cs"/>
              </a:rPr>
              <a:t> </a:t>
            </a:r>
            <a:r>
              <a:rPr lang="it-IT" sz="1200" b="0" i="0" u="none" strike="noStrike" kern="1200" baseline="0" err="1">
                <a:solidFill>
                  <a:schemeClr val="tx1"/>
                </a:solidFill>
                <a:latin typeface="+mn-lt"/>
                <a:ea typeface="+mn-ea"/>
                <a:cs typeface="+mn-cs"/>
              </a:rPr>
              <a:t>persistence</a:t>
            </a:r>
            <a:endParaRPr lang="en-US" sz="1200" b="0" i="0" u="none" strike="noStrike" kern="1200" baseline="0">
              <a:solidFill>
                <a:schemeClr val="tx1"/>
              </a:solidFill>
              <a:latin typeface="+mn-lt"/>
              <a:ea typeface="+mn-ea"/>
              <a:cs typeface="+mn-cs"/>
            </a:endParaRPr>
          </a:p>
          <a:p>
            <a:endParaRPr lang="en-US" sz="1200" b="0" i="0" u="none" strike="noStrike" kern="1200" baseline="0">
              <a:solidFill>
                <a:schemeClr val="tx1"/>
              </a:solidFill>
              <a:latin typeface="+mn-lt"/>
              <a:ea typeface="+mn-ea"/>
              <a:cs typeface="+mn-cs"/>
            </a:endParaRPr>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166</a:t>
            </a:fld>
            <a:endParaRPr lang="it-IT"/>
          </a:p>
        </p:txBody>
      </p:sp>
    </p:spTree>
    <p:extLst>
      <p:ext uri="{BB962C8B-B14F-4D97-AF65-F5344CB8AC3E}">
        <p14:creationId xmlns:p14="http://schemas.microsoft.com/office/powerpoint/2010/main" val="11706036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167</a:t>
            </a:fld>
            <a:endParaRPr lang="it-IT"/>
          </a:p>
        </p:txBody>
      </p:sp>
    </p:spTree>
    <p:extLst>
      <p:ext uri="{BB962C8B-B14F-4D97-AF65-F5344CB8AC3E}">
        <p14:creationId xmlns:p14="http://schemas.microsoft.com/office/powerpoint/2010/main" val="9860717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a:solidFill>
                  <a:schemeClr val="tx1"/>
                </a:solidFill>
                <a:latin typeface="+mn-lt"/>
                <a:ea typeface="+mn-ea"/>
                <a:cs typeface="+mn-cs"/>
              </a:rPr>
              <a:t>While doing this, we need to update the indexed data as the data in the application database changes. The process of updating the data can be real-time or batch, as long as we ensure that the application can deal with stale data in the index/search engine. The event sourcing (“ Event Sourcing,” p. 142) pattern can be used to update the index.</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168</a:t>
            </a:fld>
            <a:endParaRPr lang="it-IT"/>
          </a:p>
        </p:txBody>
      </p:sp>
    </p:spTree>
    <p:extLst>
      <p:ext uri="{BB962C8B-B14F-4D97-AF65-F5344CB8AC3E}">
        <p14:creationId xmlns:p14="http://schemas.microsoft.com/office/powerpoint/2010/main" val="4077500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a:t>Top Players </a:t>
            </a:r>
          </a:p>
          <a:p>
            <a:r>
              <a:rPr lang="en-GB"/>
              <a:t>https://solutionsreview.com/data-management/the-best-data-fabric-tools-and-software/ </a:t>
            </a:r>
          </a:p>
          <a:p>
            <a:r>
              <a:rPr lang="en-GB"/>
              <a:t>https://em360tech.com/top-10/data-modelling-fabric </a:t>
            </a:r>
          </a:p>
          <a:p>
            <a:r>
              <a:rPr lang="en-GB"/>
              <a:t>Predictions</a:t>
            </a:r>
          </a:p>
          <a:p>
            <a:r>
              <a:rPr lang="en-GB"/>
              <a:t>https://live-datastaxd8.pantheonsite.io/sites/default/files/2021-02/Predicts_2021_Data__735776_ndx.pdf</a:t>
            </a:r>
          </a:p>
        </p:txBody>
      </p:sp>
      <p:sp>
        <p:nvSpPr>
          <p:cNvPr id="4" name="Segnaposto numero diapositiva 3"/>
          <p:cNvSpPr>
            <a:spLocks noGrp="1"/>
          </p:cNvSpPr>
          <p:nvPr>
            <p:ph type="sldNum" sz="quarter" idx="10"/>
          </p:nvPr>
        </p:nvSpPr>
        <p:spPr/>
        <p:txBody>
          <a:bodyPr/>
          <a:lstStyle/>
          <a:p>
            <a:fld id="{D98EE9EE-A74D-4412-94DD-33E68A97493E}" type="slidenum">
              <a:rPr lang="it-IT" smtClean="0"/>
              <a:t>62</a:t>
            </a:fld>
            <a:endParaRPr lang="it-IT"/>
          </a:p>
        </p:txBody>
      </p:sp>
    </p:spTree>
    <p:extLst>
      <p:ext uri="{BB962C8B-B14F-4D97-AF65-F5344CB8AC3E}">
        <p14:creationId xmlns:p14="http://schemas.microsoft.com/office/powerpoint/2010/main" val="34682943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a:p>
        </p:txBody>
      </p:sp>
      <p:sp>
        <p:nvSpPr>
          <p:cNvPr id="4" name="Segnaposto numero diapositiva 3"/>
          <p:cNvSpPr>
            <a:spLocks noGrp="1"/>
          </p:cNvSpPr>
          <p:nvPr>
            <p:ph type="sldNum" sz="quarter" idx="10"/>
          </p:nvPr>
        </p:nvSpPr>
        <p:spPr/>
        <p:txBody>
          <a:bodyPr/>
          <a:lstStyle/>
          <a:p>
            <a:fld id="{B38CEA09-33FA-4F6C-9D30-5FB0AA0E11C3}" type="slidenum">
              <a:rPr lang="it-IT" smtClean="0"/>
              <a:t>184</a:t>
            </a:fld>
            <a:endParaRPr lang="it-IT"/>
          </a:p>
        </p:txBody>
      </p:sp>
    </p:spTree>
    <p:extLst>
      <p:ext uri="{BB962C8B-B14F-4D97-AF65-F5344CB8AC3E}">
        <p14:creationId xmlns:p14="http://schemas.microsoft.com/office/powerpoint/2010/main" val="7490872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a:p>
        </p:txBody>
      </p:sp>
      <p:sp>
        <p:nvSpPr>
          <p:cNvPr id="4" name="Segnaposto numero diapositiva 3"/>
          <p:cNvSpPr>
            <a:spLocks noGrp="1"/>
          </p:cNvSpPr>
          <p:nvPr>
            <p:ph type="sldNum" sz="quarter" idx="10"/>
          </p:nvPr>
        </p:nvSpPr>
        <p:spPr/>
        <p:txBody>
          <a:bodyPr/>
          <a:lstStyle/>
          <a:p>
            <a:fld id="{B38CEA09-33FA-4F6C-9D30-5FB0AA0E11C3}" type="slidenum">
              <a:rPr lang="it-IT" smtClean="0"/>
              <a:t>185</a:t>
            </a:fld>
            <a:endParaRPr lang="it-IT"/>
          </a:p>
        </p:txBody>
      </p:sp>
    </p:spTree>
    <p:extLst>
      <p:ext uri="{BB962C8B-B14F-4D97-AF65-F5344CB8AC3E}">
        <p14:creationId xmlns:p14="http://schemas.microsoft.com/office/powerpoint/2010/main" val="26848742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Google has a long track record on clean energy: in 2007, Google became the </a:t>
            </a:r>
            <a:r>
              <a:rPr lang="en-US">
                <a:hlinkClick r:id="rId3"/>
              </a:rPr>
              <a:t>first</a:t>
            </a:r>
            <a:r>
              <a:rPr lang="en-US"/>
              <a:t> major company to become carbon neutral. And in 2017, Google became the </a:t>
            </a:r>
            <a:r>
              <a:rPr lang="en-US">
                <a:hlinkClick r:id="rId4"/>
              </a:rPr>
              <a:t>first</a:t>
            </a:r>
            <a:r>
              <a:rPr lang="en-US"/>
              <a:t> company of our size to match 100% of its electricity consumption with renewable energy. Today, Google Cloud is the only major cloud provider to purchase enough renewable energy to cover our entire operations, and over the years, we’ve </a:t>
            </a:r>
            <a:r>
              <a:rPr lang="en-US">
                <a:hlinkClick r:id="rId5"/>
              </a:rPr>
              <a:t>purchased more wind and solar power than any other corporation in history</a:t>
            </a:r>
            <a:r>
              <a:rPr lang="en-US"/>
              <a:t>. </a:t>
            </a:r>
          </a:p>
          <a:p>
            <a:r>
              <a:rPr lang="en-US"/>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a:p>
        </p:txBody>
      </p:sp>
      <p:sp>
        <p:nvSpPr>
          <p:cNvPr id="4" name="Segnaposto numero diapositiva 3"/>
          <p:cNvSpPr>
            <a:spLocks noGrp="1"/>
          </p:cNvSpPr>
          <p:nvPr>
            <p:ph type="sldNum" sz="quarter" idx="5"/>
          </p:nvPr>
        </p:nvSpPr>
        <p:spPr/>
        <p:txBody>
          <a:bodyPr/>
          <a:lstStyle/>
          <a:p>
            <a:fld id="{D98EE9EE-A74D-4412-94DD-33E68A97493E}" type="slidenum">
              <a:rPr lang="it-IT" smtClean="0"/>
              <a:t>193</a:t>
            </a:fld>
            <a:endParaRPr lang="it-IT"/>
          </a:p>
        </p:txBody>
      </p:sp>
    </p:spTree>
    <p:extLst>
      <p:ext uri="{BB962C8B-B14F-4D97-AF65-F5344CB8AC3E}">
        <p14:creationId xmlns:p14="http://schemas.microsoft.com/office/powerpoint/2010/main" val="12121856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Google has a long track record on clean energy: in 2007, Google became the </a:t>
            </a:r>
            <a:r>
              <a:rPr lang="en-US">
                <a:hlinkClick r:id="rId3"/>
              </a:rPr>
              <a:t>first</a:t>
            </a:r>
            <a:r>
              <a:rPr lang="en-US"/>
              <a:t> major company to become carbon neutral. And in 2017, Google became the </a:t>
            </a:r>
            <a:r>
              <a:rPr lang="en-US">
                <a:hlinkClick r:id="rId4"/>
              </a:rPr>
              <a:t>first</a:t>
            </a:r>
            <a:r>
              <a:rPr lang="en-US"/>
              <a:t> company of our size to match 100% of its electricity consumption with renewable energy. Today, Google Cloud is the only major cloud provider to purchase enough renewable energy to cover our entire operations, and over the years, we’ve </a:t>
            </a:r>
            <a:r>
              <a:rPr lang="en-US">
                <a:hlinkClick r:id="rId5"/>
              </a:rPr>
              <a:t>purchased more wind and solar power than any other corporation in history</a:t>
            </a:r>
            <a:r>
              <a:rPr lang="en-US"/>
              <a:t>. </a:t>
            </a:r>
          </a:p>
          <a:p>
            <a:r>
              <a:rPr lang="en-US"/>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a:p>
        </p:txBody>
      </p:sp>
      <p:sp>
        <p:nvSpPr>
          <p:cNvPr id="4" name="Segnaposto numero diapositiva 3"/>
          <p:cNvSpPr>
            <a:spLocks noGrp="1"/>
          </p:cNvSpPr>
          <p:nvPr>
            <p:ph type="sldNum" sz="quarter" idx="5"/>
          </p:nvPr>
        </p:nvSpPr>
        <p:spPr/>
        <p:txBody>
          <a:bodyPr/>
          <a:lstStyle/>
          <a:p>
            <a:fld id="{D98EE9EE-A74D-4412-94DD-33E68A97493E}" type="slidenum">
              <a:rPr lang="it-IT" smtClean="0"/>
              <a:t>194</a:t>
            </a:fld>
            <a:endParaRPr lang="it-IT"/>
          </a:p>
        </p:txBody>
      </p:sp>
    </p:spTree>
    <p:extLst>
      <p:ext uri="{BB962C8B-B14F-4D97-AF65-F5344CB8AC3E}">
        <p14:creationId xmlns:p14="http://schemas.microsoft.com/office/powerpoint/2010/main" val="13171372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210</a:t>
            </a:fld>
            <a:endParaRPr lang="it-IT"/>
          </a:p>
        </p:txBody>
      </p:sp>
    </p:spTree>
    <p:extLst>
      <p:ext uri="{BB962C8B-B14F-4D97-AF65-F5344CB8AC3E}">
        <p14:creationId xmlns:p14="http://schemas.microsoft.com/office/powerpoint/2010/main" val="35831487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https://dl.acm.org/doi/fullHtml/10.1145/3524284</a:t>
            </a:r>
          </a:p>
        </p:txBody>
      </p:sp>
      <p:sp>
        <p:nvSpPr>
          <p:cNvPr id="4" name="Slide Number Placeholder 3"/>
          <p:cNvSpPr>
            <a:spLocks noGrp="1"/>
          </p:cNvSpPr>
          <p:nvPr>
            <p:ph type="sldNum" sz="quarter" idx="5"/>
          </p:nvPr>
        </p:nvSpPr>
        <p:spPr/>
        <p:txBody>
          <a:bodyPr/>
          <a:lstStyle/>
          <a:p>
            <a:fld id="{D98EE9EE-A74D-4412-94DD-33E68A97493E}" type="slidenum">
              <a:rPr lang="it-IT" smtClean="0"/>
              <a:t>268</a:t>
            </a:fld>
            <a:endParaRPr lang="it-IT"/>
          </a:p>
        </p:txBody>
      </p:sp>
    </p:spTree>
    <p:extLst>
      <p:ext uri="{BB962C8B-B14F-4D97-AF65-F5344CB8AC3E}">
        <p14:creationId xmlns:p14="http://schemas.microsoft.com/office/powerpoint/2010/main" val="13794394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D98EE9EE-A74D-4412-94DD-33E68A97493E}" type="slidenum">
              <a:rPr lang="it-IT" smtClean="0"/>
              <a:t>281</a:t>
            </a:fld>
            <a:endParaRPr lang="it-IT"/>
          </a:p>
        </p:txBody>
      </p:sp>
    </p:spTree>
    <p:extLst>
      <p:ext uri="{BB962C8B-B14F-4D97-AF65-F5344CB8AC3E}">
        <p14:creationId xmlns:p14="http://schemas.microsoft.com/office/powerpoint/2010/main" val="9102690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D98EE9EE-A74D-4412-94DD-33E68A97493E}" type="slidenum">
              <a:rPr lang="it-IT" smtClean="0"/>
              <a:t>286</a:t>
            </a:fld>
            <a:endParaRPr lang="it-IT"/>
          </a:p>
        </p:txBody>
      </p:sp>
    </p:spTree>
    <p:extLst>
      <p:ext uri="{BB962C8B-B14F-4D97-AF65-F5344CB8AC3E}">
        <p14:creationId xmlns:p14="http://schemas.microsoft.com/office/powerpoint/2010/main" val="19791283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https://us-east-1.console.aws.amazon.com/ec2/v2/home?region=us-east-1#SpotInstances:</a:t>
            </a:r>
          </a:p>
          <a:p>
            <a:endParaRPr lang="en-US"/>
          </a:p>
        </p:txBody>
      </p:sp>
      <p:sp>
        <p:nvSpPr>
          <p:cNvPr id="4" name="Slide Number Placeholder 3"/>
          <p:cNvSpPr>
            <a:spLocks noGrp="1"/>
          </p:cNvSpPr>
          <p:nvPr>
            <p:ph type="sldNum" sz="quarter" idx="5"/>
          </p:nvPr>
        </p:nvSpPr>
        <p:spPr/>
        <p:txBody>
          <a:bodyPr/>
          <a:lstStyle/>
          <a:p>
            <a:fld id="{D98EE9EE-A74D-4412-94DD-33E68A97493E}" type="slidenum">
              <a:rPr lang="it-IT" smtClean="0"/>
              <a:t>290</a:t>
            </a:fld>
            <a:endParaRPr lang="it-IT"/>
          </a:p>
        </p:txBody>
      </p:sp>
    </p:spTree>
    <p:extLst>
      <p:ext uri="{BB962C8B-B14F-4D97-AF65-F5344CB8AC3E}">
        <p14:creationId xmlns:p14="http://schemas.microsoft.com/office/powerpoint/2010/main" val="17889837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98EE9EE-A74D-4412-94DD-33E68A97493E}" type="slidenum">
              <a:rPr lang="it-IT" smtClean="0"/>
              <a:t>302</a:t>
            </a:fld>
            <a:endParaRPr lang="it-IT"/>
          </a:p>
        </p:txBody>
      </p:sp>
    </p:spTree>
    <p:extLst>
      <p:ext uri="{BB962C8B-B14F-4D97-AF65-F5344CB8AC3E}">
        <p14:creationId xmlns:p14="http://schemas.microsoft.com/office/powerpoint/2010/main" val="3272520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a:t>https://www.youtube.com/watch?v=_bmYXWCxF_Q</a:t>
            </a:r>
          </a:p>
        </p:txBody>
      </p:sp>
      <p:sp>
        <p:nvSpPr>
          <p:cNvPr id="4" name="Segnaposto numero diapositiva 3"/>
          <p:cNvSpPr>
            <a:spLocks noGrp="1"/>
          </p:cNvSpPr>
          <p:nvPr>
            <p:ph type="sldNum" sz="quarter" idx="10"/>
          </p:nvPr>
        </p:nvSpPr>
        <p:spPr/>
        <p:txBody>
          <a:bodyPr/>
          <a:lstStyle/>
          <a:p>
            <a:fld id="{D98EE9EE-A74D-4412-94DD-33E68A97493E}" type="slidenum">
              <a:rPr lang="it-IT" smtClean="0"/>
              <a:t>65</a:t>
            </a:fld>
            <a:endParaRPr lang="it-IT"/>
          </a:p>
        </p:txBody>
      </p:sp>
    </p:spTree>
    <p:extLst>
      <p:ext uri="{BB962C8B-B14F-4D97-AF65-F5344CB8AC3E}">
        <p14:creationId xmlns:p14="http://schemas.microsoft.com/office/powerpoint/2010/main" val="23850454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336</a:t>
            </a:fld>
            <a:endParaRPr lang="it-IT"/>
          </a:p>
        </p:txBody>
      </p:sp>
    </p:spTree>
    <p:extLst>
      <p:ext uri="{BB962C8B-B14F-4D97-AF65-F5344CB8AC3E}">
        <p14:creationId xmlns:p14="http://schemas.microsoft.com/office/powerpoint/2010/main" val="42766949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98EE9EE-A74D-4412-94DD-33E68A97493E}" type="slidenum">
              <a:rPr lang="it-IT" smtClean="0"/>
              <a:t>349</a:t>
            </a:fld>
            <a:endParaRPr lang="it-IT"/>
          </a:p>
        </p:txBody>
      </p:sp>
    </p:spTree>
    <p:extLst>
      <p:ext uri="{BB962C8B-B14F-4D97-AF65-F5344CB8AC3E}">
        <p14:creationId xmlns:p14="http://schemas.microsoft.com/office/powerpoint/2010/main" val="948738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73</a:t>
            </a:fld>
            <a:endParaRPr lang="it-IT"/>
          </a:p>
        </p:txBody>
      </p:sp>
    </p:spTree>
    <p:extLst>
      <p:ext uri="{BB962C8B-B14F-4D97-AF65-F5344CB8AC3E}">
        <p14:creationId xmlns:p14="http://schemas.microsoft.com/office/powerpoint/2010/main" val="2845887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77</a:t>
            </a:fld>
            <a:endParaRPr lang="it-IT"/>
          </a:p>
        </p:txBody>
      </p:sp>
    </p:spTree>
    <p:extLst>
      <p:ext uri="{BB962C8B-B14F-4D97-AF65-F5344CB8AC3E}">
        <p14:creationId xmlns:p14="http://schemas.microsoft.com/office/powerpoint/2010/main" val="4081058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0" indent="0">
              <a:buFont typeface="Arial" panose="020B0604020202020204" pitchFamily="34" charset="0"/>
              <a:buNone/>
            </a:pPr>
            <a:endParaRPr lang="it-IT" baseline="0"/>
          </a:p>
        </p:txBody>
      </p:sp>
      <p:sp>
        <p:nvSpPr>
          <p:cNvPr id="4" name="Segnaposto numero diapositiva 3"/>
          <p:cNvSpPr>
            <a:spLocks noGrp="1"/>
          </p:cNvSpPr>
          <p:nvPr>
            <p:ph type="sldNum" sz="quarter" idx="10"/>
          </p:nvPr>
        </p:nvSpPr>
        <p:spPr/>
        <p:txBody>
          <a:bodyPr/>
          <a:lstStyle/>
          <a:p>
            <a:fld id="{B38CEA09-33FA-4F6C-9D30-5FB0AA0E11C3}" type="slidenum">
              <a:rPr lang="it-IT" smtClean="0"/>
              <a:t>88</a:t>
            </a:fld>
            <a:endParaRPr lang="it-IT"/>
          </a:p>
        </p:txBody>
      </p:sp>
    </p:spTree>
    <p:extLst>
      <p:ext uri="{BB962C8B-B14F-4D97-AF65-F5344CB8AC3E}">
        <p14:creationId xmlns:p14="http://schemas.microsoft.com/office/powerpoint/2010/main" val="3167021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https://en.wikipedia.org/wiki/LiveJournal </a:t>
            </a:r>
            <a:r>
              <a:rPr lang="it-IT" err="1"/>
              <a:t>LiveJournal</a:t>
            </a:r>
            <a:r>
              <a:rPr lang="it-IT"/>
              <a:t> è una sorta di MSN russo</a:t>
            </a:r>
          </a:p>
        </p:txBody>
      </p:sp>
      <p:sp>
        <p:nvSpPr>
          <p:cNvPr id="4" name="Segnaposto numero diapositiva 3"/>
          <p:cNvSpPr>
            <a:spLocks noGrp="1"/>
          </p:cNvSpPr>
          <p:nvPr>
            <p:ph type="sldNum" sz="quarter" idx="10"/>
          </p:nvPr>
        </p:nvSpPr>
        <p:spPr/>
        <p:txBody>
          <a:bodyPr/>
          <a:lstStyle/>
          <a:p>
            <a:fld id="{B38CEA09-33FA-4F6C-9D30-5FB0AA0E11C3}" type="slidenum">
              <a:rPr lang="it-IT" smtClean="0"/>
              <a:t>93</a:t>
            </a:fld>
            <a:endParaRPr lang="it-IT"/>
          </a:p>
        </p:txBody>
      </p:sp>
    </p:spTree>
    <p:extLst>
      <p:ext uri="{BB962C8B-B14F-4D97-AF65-F5344CB8AC3E}">
        <p14:creationId xmlns:p14="http://schemas.microsoft.com/office/powerpoint/2010/main" val="1333670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rgbClr val="0070C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a:lvl1pPr>
          </a:lstStyle>
          <a:p>
            <a:r>
              <a:rPr lang="en-US" noProof="0"/>
              <a:t>BIG DATA [MODULE 2]</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hasCustomPrompt="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2781134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a:t>Matteo Francia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1104742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1725094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3893213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189874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3395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6_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Content Placeholder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Tree>
    <p:extLst>
      <p:ext uri="{BB962C8B-B14F-4D97-AF65-F5344CB8AC3E}">
        <p14:creationId xmlns:p14="http://schemas.microsoft.com/office/powerpoint/2010/main" val="526302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err="1"/>
              <a:t>Modifica</a:t>
            </a:r>
            <a:r>
              <a:rPr lang="en-US" noProof="0"/>
              <a:t> </a:t>
            </a:r>
            <a:r>
              <a:rPr lang="en-US" noProof="0" err="1"/>
              <a:t>gli</a:t>
            </a:r>
            <a:r>
              <a:rPr lang="en-US" noProof="0"/>
              <a:t> </a:t>
            </a:r>
            <a:r>
              <a:rPr lang="en-US" noProof="0" err="1"/>
              <a:t>stili</a:t>
            </a:r>
            <a:r>
              <a:rPr lang="en-US" noProof="0"/>
              <a:t> del testo </a:t>
            </a:r>
            <a:r>
              <a:rPr lang="en-US" noProof="0" err="1"/>
              <a:t>dello</a:t>
            </a:r>
            <a:r>
              <a:rPr lang="en-US" noProof="0"/>
              <a:t> schema</a:t>
            </a:r>
          </a:p>
          <a:p>
            <a:pPr lvl="1"/>
            <a:r>
              <a:rPr lang="en-US" noProof="0"/>
              <a:t>Secondo </a:t>
            </a:r>
            <a:r>
              <a:rPr lang="en-US" noProof="0" err="1"/>
              <a:t>livello</a:t>
            </a:r>
            <a:endParaRPr lang="en-US" noProof="0"/>
          </a:p>
          <a:p>
            <a:pPr lvl="2"/>
            <a:r>
              <a:rPr lang="en-US" noProof="0" err="1"/>
              <a:t>Terzo</a:t>
            </a:r>
            <a:r>
              <a:rPr lang="en-US" noProof="0"/>
              <a:t> </a:t>
            </a:r>
            <a:r>
              <a:rPr lang="en-US" noProof="0" err="1"/>
              <a:t>livello</a:t>
            </a:r>
            <a:endParaRPr lang="en-US" noProof="0"/>
          </a:p>
          <a:p>
            <a:pPr lvl="3"/>
            <a:r>
              <a:rPr lang="en-US" noProof="0"/>
              <a:t>Quarto </a:t>
            </a:r>
            <a:r>
              <a:rPr lang="en-US" noProof="0" err="1"/>
              <a:t>livello</a:t>
            </a:r>
            <a:endParaRPr lang="en-US" noProof="0"/>
          </a:p>
          <a:p>
            <a:pPr lvl="4"/>
            <a:r>
              <a:rPr lang="en-US" noProof="0"/>
              <a:t>Quinto </a:t>
            </a:r>
            <a:r>
              <a:rPr lang="en-US" noProof="0" err="1"/>
              <a:t>livello</a:t>
            </a:r>
            <a:endParaRPr lang="en-US" noProof="0"/>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pic>
        <p:nvPicPr>
          <p:cNvPr id="4" name="Segnaposto contenuto 9">
            <a:extLst>
              <a:ext uri="{FF2B5EF4-FFF2-40B4-BE49-F238E27FC236}">
                <a16:creationId xmlns:a16="http://schemas.microsoft.com/office/drawing/2014/main" id="{0B499675-E0D9-485E-4D22-5670A9EA63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2326951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a:p>
        </p:txBody>
      </p:sp>
    </p:spTree>
    <p:extLst>
      <p:ext uri="{BB962C8B-B14F-4D97-AF65-F5344CB8AC3E}">
        <p14:creationId xmlns:p14="http://schemas.microsoft.com/office/powerpoint/2010/main" val="945785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a:t>
            </a:fld>
            <a:endParaRPr lang="it-IT"/>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estazione sezione">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solidFill>
                  <a:schemeClr val="bg1"/>
                </a:solidFill>
              </a:defRPr>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hasCustomPrompt="1"/>
          </p:nvPr>
        </p:nvSpPr>
        <p:spPr>
          <a:xfrm>
            <a:off x="831850" y="4589463"/>
            <a:ext cx="10515600" cy="1500187"/>
          </a:xfrm>
        </p:spPr>
        <p:txBody>
          <a:bodyPr anchor="t"/>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solidFill>
                  <a:schemeClr val="bg1"/>
                </a:solidFil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lvl1pPr>
              <a:defRPr>
                <a:solidFill>
                  <a:schemeClr val="bg1"/>
                </a:solidFill>
              </a:defRPr>
            </a:lvl1pPr>
          </a:lstStyle>
          <a:p>
            <a:fld id="{5DD6F1BA-2510-46FC-9346-AB1F3CA1593B}" type="slidenum">
              <a:rPr lang="it-IT" smtClean="0"/>
              <a:pPr/>
              <a:t>‹#›</a:t>
            </a:fld>
            <a:endParaRPr lang="it-IT"/>
          </a:p>
        </p:txBody>
      </p:sp>
    </p:spTree>
    <p:extLst>
      <p:ext uri="{BB962C8B-B14F-4D97-AF65-F5344CB8AC3E}">
        <p14:creationId xmlns:p14="http://schemas.microsoft.com/office/powerpoint/2010/main" val="2600181940"/>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hasCustomPrompt="1"/>
          </p:nvPr>
        </p:nvSpPr>
        <p:spPr>
          <a:xfrm>
            <a:off x="838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hasCustomPrompt="1"/>
          </p:nvPr>
        </p:nvSpPr>
        <p:spPr>
          <a:xfrm>
            <a:off x="6172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en-US" noProof="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en-US" noProof="0" smtClean="0"/>
              <a:t>‹#›</a:t>
            </a:fld>
            <a:endParaRPr lang="en-US" noProof="0"/>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hasCustomPrompt="1"/>
          </p:nvPr>
        </p:nvSpPr>
        <p:spPr>
          <a:xfrm>
            <a:off x="838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hasCustomPrompt="1"/>
          </p:nvPr>
        </p:nvSpPr>
        <p:spPr>
          <a:xfrm>
            <a:off x="6172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en-US" noProof="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en-US" noProof="0" smtClean="0"/>
              <a:t>‹#›</a:t>
            </a:fld>
            <a:endParaRPr lang="en-US" noProof="0"/>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pic>
        <p:nvPicPr>
          <p:cNvPr id="5" name="Segnaposto contenuto 9">
            <a:extLst>
              <a:ext uri="{FF2B5EF4-FFF2-40B4-BE49-F238E27FC236}">
                <a16:creationId xmlns:a16="http://schemas.microsoft.com/office/drawing/2014/main" id="{CD654D70-73D8-B3C9-D265-20C7846DEC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955644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094470"/>
            <a:ext cx="5157787" cy="4095193"/>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094470"/>
            <a:ext cx="5183188" cy="4095193"/>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a:t>Matteo Francia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a:t>
            </a:fld>
            <a:endParaRPr lang="it-IT"/>
          </a:p>
        </p:txBody>
      </p:sp>
      <p:sp>
        <p:nvSpPr>
          <p:cNvPr id="7" name="Segnaposto contenuto 2">
            <a:extLst>
              <a:ext uri="{FF2B5EF4-FFF2-40B4-BE49-F238E27FC236}">
                <a16:creationId xmlns:a16="http://schemas.microsoft.com/office/drawing/2014/main" id="{8CC9D9CE-C315-CC2D-2FC3-D1E19373E303}"/>
              </a:ext>
            </a:extLst>
          </p:cNvPr>
          <p:cNvSpPr>
            <a:spLocks noGrp="1"/>
          </p:cNvSpPr>
          <p:nvPr>
            <p:ph idx="13" hasCustomPrompt="1"/>
          </p:nvPr>
        </p:nvSpPr>
        <p:spPr>
          <a:xfrm>
            <a:off x="838200" y="6119199"/>
            <a:ext cx="10515600" cy="365125"/>
          </a:xfrm>
        </p:spPr>
        <p:txBody>
          <a:bodyPr/>
          <a:lstStyle>
            <a:lvl1pPr>
              <a:defRPr sz="1200"/>
            </a:lvl1pPr>
          </a:lstStyle>
          <a:p>
            <a:pPr lvl="0"/>
            <a:r>
              <a:rPr lang="it-IT"/>
              <a:t>Modifica gli stili del testo dello schema</a:t>
            </a:r>
          </a:p>
        </p:txBody>
      </p:sp>
    </p:spTree>
    <p:extLst>
      <p:ext uri="{BB962C8B-B14F-4D97-AF65-F5344CB8AC3E}">
        <p14:creationId xmlns:p14="http://schemas.microsoft.com/office/powerpoint/2010/main" val="3318006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2837793"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noProof="0"/>
              <a:t>Matteo Francia – University of Bologna</a:t>
            </a:r>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noProof="0" smtClean="0"/>
              <a:pPr/>
              <a:t>‹#›</a:t>
            </a:fld>
            <a:endParaRPr lang="en-US" noProof="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206562" y="6492875"/>
            <a:ext cx="3778876" cy="365125"/>
          </a:xfrm>
          <a:prstGeom prst="rect">
            <a:avLst/>
          </a:prstGeom>
        </p:spPr>
        <p:txBody>
          <a:bodyPr vert="horz" lIns="91440" tIns="45720" rIns="91440" bIns="45720" rtlCol="0" anchor="ctr"/>
          <a:lstStyle>
            <a:defPPr>
              <a:defRPr lang="it-IT"/>
            </a:defPPr>
            <a:lvl1pPr>
              <a:defRPr sz="1200">
                <a:solidFill>
                  <a:schemeClr val="tx1">
                    <a:tint val="75000"/>
                  </a:schemeClr>
                </a:solidFill>
                <a:latin typeface="Helvetica" panose="020B0604020202020204" pitchFamily="34" charset="0"/>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noProof="0"/>
              <a:t>BIG DATA AND CLOUD PLATFORMS – MODULE 2</a:t>
            </a:r>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1" r:id="rId4"/>
    <p:sldLayoutId id="2147483660" r:id="rId5"/>
    <p:sldLayoutId id="2147483651" r:id="rId6"/>
    <p:sldLayoutId id="2147483652" r:id="rId7"/>
    <p:sldLayoutId id="2147483663" r:id="rId8"/>
    <p:sldLayoutId id="2147483653" r:id="rId9"/>
    <p:sldLayoutId id="2147483654" r:id="rId10"/>
    <p:sldLayoutId id="2147483655" r:id="rId11"/>
    <p:sldLayoutId id="2147483656" r:id="rId12"/>
    <p:sldLayoutId id="2147483657" r:id="rId13"/>
    <p:sldLayoutId id="2147483658" r:id="rId14"/>
    <p:sldLayoutId id="2147483659" r:id="rId15"/>
    <p:sldLayoutId id="2147483664" r:id="rId16"/>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1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hyperlink" Target="http://memcached.org/" TargetMode="External"/><Relationship Id="rId2" Type="http://schemas.openxmlformats.org/officeDocument/2006/relationships/hyperlink" Target="http://redis.io/" TargetMode="External"/><Relationship Id="rId1" Type="http://schemas.openxmlformats.org/officeDocument/2006/relationships/slideLayout" Target="../slideLayouts/slideLayout4.xml"/><Relationship Id="rId4" Type="http://schemas.openxmlformats.org/officeDocument/2006/relationships/hyperlink" Target="http://basho.com/riak/" TargetMode="Externa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hyperlink" Target="https://www.gartner.com/en/information-technology/glossary" TargetMode="Externa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3" Type="http://schemas.openxmlformats.org/officeDocument/2006/relationships/hyperlink" Target="http://www.couchbase.com/" TargetMode="External"/><Relationship Id="rId2" Type="http://schemas.openxmlformats.org/officeDocument/2006/relationships/hyperlink" Target="http://www.mongodb.org/" TargetMode="External"/><Relationship Id="rId1" Type="http://schemas.openxmlformats.org/officeDocument/2006/relationships/slideLayout" Target="../slideLayouts/slideLayout4.xml"/><Relationship Id="rId4" Type="http://schemas.openxmlformats.org/officeDocument/2006/relationships/hyperlink" Target="http://couchdb.apache.org/"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3" Type="http://schemas.openxmlformats.org/officeDocument/2006/relationships/hyperlink" Target="https://hbase.apache.org/" TargetMode="External"/><Relationship Id="rId2" Type="http://schemas.openxmlformats.org/officeDocument/2006/relationships/hyperlink" Target="http://cassandra.apache.org/" TargetMode="External"/><Relationship Id="rId1" Type="http://schemas.openxmlformats.org/officeDocument/2006/relationships/slideLayout" Target="../slideLayouts/slideLayout4.xml"/><Relationship Id="rId4" Type="http://schemas.openxmlformats.org/officeDocument/2006/relationships/hyperlink" Target="https://cloud.google.com/bigtable/" TargetMode="Externa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3" Type="http://schemas.openxmlformats.org/officeDocument/2006/relationships/hyperlink" Target="https://www.tigergraph.com/" TargetMode="External"/><Relationship Id="rId2" Type="http://schemas.openxmlformats.org/officeDocument/2006/relationships/hyperlink" Target="http://neo4j.com/"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3" Type="http://schemas.openxmlformats.org/officeDocument/2006/relationships/hyperlink" Target="https://neo4j.com/use-cases/fraud-detection/"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3" Type="http://schemas.openxmlformats.org/officeDocument/2006/relationships/hyperlink" Target="https://xkcd.com/1444/" TargetMode="External"/><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5" Type="http://schemas.openxmlformats.org/officeDocument/2006/relationships/hyperlink" Target="https://www.datamation.com/big-data/structured-vs-unstructured-data/" TargetMode="External"/><Relationship Id="rId4" Type="http://schemas.openxmlformats.org/officeDocument/2006/relationships/image" Target="../media/image86.svg"/></Relationships>
</file>

<file path=ppt/slides/_rels/slide174.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jpeg"/><Relationship Id="rId4" Type="http://schemas.openxmlformats.org/officeDocument/2006/relationships/hyperlink" Target="https://www.domo.com/learn/data-never-sleeps-9" TargetMode="External"/></Relationships>
</file>

<file path=ppt/slides/_rels/slide177.xml.rels><?xml version="1.0" encoding="UTF-8" standalone="yes"?>
<Relationships xmlns="http://schemas.openxmlformats.org/package/2006/relationships"><Relationship Id="rId3" Type="http://schemas.openxmlformats.org/officeDocument/2006/relationships/hyperlink" Target="https://www.domo.com/learn/data-never-sleeps-9" TargetMode="Externa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hyperlink" Target="https://blog.seagate.com/business/linus-tech-tips-want-petabyte-system/" TargetMode="External"/><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hyperlink" Target="https://www.reuters.com/article/us-france-ovh-fire-idUSKBN2B20NU" TargetMode="External"/><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hyperlink" Target="https://cloud.google.com/blog/topics/inside-google-cloud/announcing-round-the-clock-clean-energy-for-cloud" TargetMode="External"/><Relationship Id="rId4" Type="http://schemas.openxmlformats.org/officeDocument/2006/relationships/image" Target="../media/image96.png"/></Relationships>
</file>

<file path=ppt/slides/_rels/slide195.xml.rels><?xml version="1.0" encoding="UTF-8" standalone="yes"?>
<Relationships xmlns="http://schemas.openxmlformats.org/package/2006/relationships"><Relationship Id="rId3" Type="http://schemas.openxmlformats.org/officeDocument/2006/relationships/hyperlink" Target="https://xkcd.com/908/" TargetMode="External"/><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hyperlink" Target="https://docs.aws.amazon.com/AWSEC2/latest/UserGuide/using-regions-availability-zones.html" TargetMode="External"/><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hyperlink" Target="https://www.gartner.com/en/research/methodologies/magic-quadrants-research" TargetMode="External"/><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hyperlink" Target="https://cloud.google.com/blog/topics/developers-practitioners/serverless-vs-fully-managed-whats-difference" TargetMode="External"/><Relationship Id="rId2" Type="http://schemas.openxmlformats.org/officeDocument/2006/relationships/hyperlink" Target="https://cloud.google.com/blog/products/bigquery/separation-of-storage-and-compute-in-bigquery"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unibo.it/sitoweb/m.francia/en" TargetMode="External"/><Relationship Id="rId2" Type="http://schemas.openxmlformats.org/officeDocument/2006/relationships/hyperlink" Target="mailto:m.francia@unibo.it" TargetMode="External"/><Relationship Id="rId1" Type="http://schemas.openxmlformats.org/officeDocument/2006/relationships/slideLayout" Target="../slideLayouts/slideLayout2.xml"/><Relationship Id="rId4" Type="http://schemas.openxmlformats.org/officeDocument/2006/relationships/hyperlink" Target="https://big.csr.unibo.it/teaching/" TargetMode="External"/></Relationships>
</file>

<file path=ppt/slides/_rels/slide20.xml.rels><?xml version="1.0" encoding="UTF-8" standalone="yes"?>
<Relationships xmlns="http://schemas.openxmlformats.org/package/2006/relationships"><Relationship Id="rId2" Type="http://schemas.openxmlformats.org/officeDocument/2006/relationships/hyperlink" Target="https://doi.org/10.1007/978-1-4614-8265-9_80734" TargetMode="Externa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hyperlink" Target="https://xkcd.com/1084/" TargetMode="External"/><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7.xml"/><Relationship Id="rId6" Type="http://schemas.openxmlformats.org/officeDocument/2006/relationships/image" Target="../media/image108.jpeg"/><Relationship Id="rId5" Type="http://schemas.openxmlformats.org/officeDocument/2006/relationships/image" Target="../media/image107.jpeg"/><Relationship Id="rId4" Type="http://schemas.openxmlformats.org/officeDocument/2006/relationships/image" Target="../media/image106.jpeg"/></Relationships>
</file>

<file path=ppt/slides/_rels/slide212.xml.rels><?xml version="1.0" encoding="UTF-8" standalone="yes"?>
<Relationships xmlns="http://schemas.openxmlformats.org/package/2006/relationships"><Relationship Id="rId8" Type="http://schemas.openxmlformats.org/officeDocument/2006/relationships/image" Target="../media/image110.svg"/><Relationship Id="rId3" Type="http://schemas.openxmlformats.org/officeDocument/2006/relationships/tags" Target="../tags/tag3.xml"/><Relationship Id="rId7" Type="http://schemas.openxmlformats.org/officeDocument/2006/relationships/image" Target="../media/image109.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7.xml"/><Relationship Id="rId5" Type="http://schemas.openxmlformats.org/officeDocument/2006/relationships/tags" Target="../tags/tag5.xml"/><Relationship Id="rId4" Type="http://schemas.openxmlformats.org/officeDocument/2006/relationships/tags" Target="../tags/tag4.xml"/></Relationships>
</file>

<file path=ppt/slides/_rels/slide213.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tags" Target="../tags/tag8.xml"/><Relationship Id="rId7" Type="http://schemas.openxmlformats.org/officeDocument/2006/relationships/slideLayout" Target="../slideLayouts/slideLayout7.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9" Type="http://schemas.openxmlformats.org/officeDocument/2006/relationships/image" Target="../media/image112.sv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216.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118.sv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120.svg"/><Relationship Id="rId2" Type="http://schemas.openxmlformats.org/officeDocument/2006/relationships/image" Target="../media/image119.png"/><Relationship Id="rId1" Type="http://schemas.openxmlformats.org/officeDocument/2006/relationships/slideLayout" Target="../slideLayouts/slideLayout7.xml"/><Relationship Id="rId5" Type="http://schemas.openxmlformats.org/officeDocument/2006/relationships/image" Target="../media/image122.svg"/><Relationship Id="rId4" Type="http://schemas.openxmlformats.org/officeDocument/2006/relationships/image" Target="../media/image121.png"/></Relationships>
</file>

<file path=ppt/slides/_rels/slide219.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svg"/><Relationship Id="rId4" Type="http://schemas.openxmlformats.org/officeDocument/2006/relationships/image" Target="../media/image1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28.jpg"/><Relationship Id="rId4" Type="http://schemas.openxmlformats.org/officeDocument/2006/relationships/image" Target="../media/image126.svg"/></Relationships>
</file>

<file path=ppt/slides/_rels/slide221.xml.rels><?xml version="1.0" encoding="UTF-8" standalone="yes"?>
<Relationships xmlns="http://schemas.openxmlformats.org/package/2006/relationships"><Relationship Id="rId2" Type="http://schemas.openxmlformats.org/officeDocument/2006/relationships/image" Target="../media/image940.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hyperlink" Target="https://awsacademy.instructure.com/" TargetMode="External"/></Relationships>
</file>

<file path=ppt/slides/_rels/slide22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22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6.pn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22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7.pn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23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9.pn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23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hyperlink" Target="https://xkcd.com/2054/" TargetMode="External"/><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hyperlink" Target="https://console.aws.amazon.com/console" TargetMode="External"/><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152.sv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3.jpe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s://dunnsolutions.com/business-analytics/big-data-analytics/data-lake-consulting" TargetMode="External"/><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hyperlink" Target="https://aws.amazon.com/products/databases/" TargetMode="External"/><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hyperlink" Target="https://aws.amazon.com/products/databases/" TargetMode="External"/><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hyperlink" Target="https://cloud.google.com/products/databases" TargetMode="External"/><Relationship Id="rId2" Type="http://schemas.openxmlformats.org/officeDocument/2006/relationships/image" Target="../media/image156.png"/><Relationship Id="rId1" Type="http://schemas.openxmlformats.org/officeDocument/2006/relationships/slideLayout" Target="../slideLayouts/slideLayout4.xml"/><Relationship Id="rId4" Type="http://schemas.openxmlformats.org/officeDocument/2006/relationships/image" Target="../media/image157.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hyperlink" Target="https://aws.amazon.com/s3/storage-classes/" TargetMode="External"/><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hyperlink" Target="https://docs.aws.amazon.com/AmazonS3/latest/userguide/object-lifecycle-mgmt.html" TargetMode="External"/><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hyperlink" Target="https://cloud.google.com/blog/products/storage-data-transfer/archive-storage-class-for-coldest-data-now-available" TargetMode="Externa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0.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165.png"/><Relationship Id="rId4" Type="http://schemas.openxmlformats.org/officeDocument/2006/relationships/image" Target="../media/image164.png"/></Relationships>
</file>

<file path=ppt/slides/_rels/slide282.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image" Target="../media/image166.png"/><Relationship Id="rId1" Type="http://schemas.openxmlformats.org/officeDocument/2006/relationships/slideLayout" Target="../slideLayouts/slideLayout7.xml"/><Relationship Id="rId5" Type="http://schemas.openxmlformats.org/officeDocument/2006/relationships/hyperlink" Target="https://docs.aws.amazon.com/AWSEC2/latest/UserGuide/compute-optimized-instances.html" TargetMode="External"/><Relationship Id="rId4" Type="http://schemas.openxmlformats.org/officeDocument/2006/relationships/hyperlink" Target="https://docs.aws.amazon.com/AWSEC2/latest/UserGuide/ec2-instances-and-amis.html" TargetMode="External"/></Relationships>
</file>

<file path=ppt/slides/_rels/slide28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 Id="rId4" Type="http://schemas.openxmlformats.org/officeDocument/2006/relationships/hyperlink" Target="https://aws.amazon.com/ec2/instance-types/" TargetMode="External"/></Relationships>
</file>

<file path=ppt/slides/_rels/slide284.xml.rels><?xml version="1.0" encoding="UTF-8" standalone="yes"?>
<Relationships xmlns="http://schemas.openxmlformats.org/package/2006/relationships"><Relationship Id="rId2" Type="http://schemas.openxmlformats.org/officeDocument/2006/relationships/hyperlink" Target="https://console.aws.amazon.com/ec2/" TargetMode="Externa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3" Type="http://schemas.openxmlformats.org/officeDocument/2006/relationships/image" Target="../media/image180.png"/><Relationship Id="rId18" Type="http://schemas.openxmlformats.org/officeDocument/2006/relationships/image" Target="../media/image185.png"/><Relationship Id="rId26" Type="http://schemas.openxmlformats.org/officeDocument/2006/relationships/image" Target="../media/image193.png"/><Relationship Id="rId39" Type="http://schemas.openxmlformats.org/officeDocument/2006/relationships/image" Target="../media/image206.png"/><Relationship Id="rId21" Type="http://schemas.openxmlformats.org/officeDocument/2006/relationships/image" Target="../media/image188.png"/><Relationship Id="rId34" Type="http://schemas.openxmlformats.org/officeDocument/2006/relationships/image" Target="../media/image201.png"/><Relationship Id="rId42" Type="http://schemas.openxmlformats.org/officeDocument/2006/relationships/image" Target="../media/image209.png"/><Relationship Id="rId47" Type="http://schemas.openxmlformats.org/officeDocument/2006/relationships/image" Target="../media/image214.png"/><Relationship Id="rId50" Type="http://schemas.openxmlformats.org/officeDocument/2006/relationships/image" Target="../media/image217.png"/><Relationship Id="rId55" Type="http://schemas.openxmlformats.org/officeDocument/2006/relationships/image" Target="../media/image222.png"/><Relationship Id="rId7" Type="http://schemas.openxmlformats.org/officeDocument/2006/relationships/image" Target="../media/image174.png"/><Relationship Id="rId2" Type="http://schemas.openxmlformats.org/officeDocument/2006/relationships/image" Target="../media/image169.png"/><Relationship Id="rId16" Type="http://schemas.openxmlformats.org/officeDocument/2006/relationships/image" Target="../media/image183.png"/><Relationship Id="rId29" Type="http://schemas.openxmlformats.org/officeDocument/2006/relationships/image" Target="../media/image196.png"/><Relationship Id="rId11" Type="http://schemas.openxmlformats.org/officeDocument/2006/relationships/image" Target="../media/image178.png"/><Relationship Id="rId24" Type="http://schemas.openxmlformats.org/officeDocument/2006/relationships/image" Target="../media/image191.png"/><Relationship Id="rId32" Type="http://schemas.openxmlformats.org/officeDocument/2006/relationships/image" Target="../media/image199.png"/><Relationship Id="rId37" Type="http://schemas.openxmlformats.org/officeDocument/2006/relationships/image" Target="../media/image204.png"/><Relationship Id="rId40" Type="http://schemas.openxmlformats.org/officeDocument/2006/relationships/image" Target="../media/image207.png"/><Relationship Id="rId45" Type="http://schemas.openxmlformats.org/officeDocument/2006/relationships/image" Target="../media/image212.png"/><Relationship Id="rId53" Type="http://schemas.openxmlformats.org/officeDocument/2006/relationships/image" Target="../media/image220.png"/><Relationship Id="rId58" Type="http://schemas.openxmlformats.org/officeDocument/2006/relationships/image" Target="../media/image225.png"/><Relationship Id="rId5" Type="http://schemas.openxmlformats.org/officeDocument/2006/relationships/image" Target="../media/image172.png"/><Relationship Id="rId19" Type="http://schemas.openxmlformats.org/officeDocument/2006/relationships/image" Target="../media/image186.png"/><Relationship Id="rId4" Type="http://schemas.openxmlformats.org/officeDocument/2006/relationships/image" Target="../media/image171.png"/><Relationship Id="rId9" Type="http://schemas.openxmlformats.org/officeDocument/2006/relationships/image" Target="../media/image176.png"/><Relationship Id="rId14" Type="http://schemas.openxmlformats.org/officeDocument/2006/relationships/image" Target="../media/image181.png"/><Relationship Id="rId22" Type="http://schemas.openxmlformats.org/officeDocument/2006/relationships/image" Target="../media/image189.png"/><Relationship Id="rId27" Type="http://schemas.openxmlformats.org/officeDocument/2006/relationships/image" Target="../media/image194.png"/><Relationship Id="rId30" Type="http://schemas.openxmlformats.org/officeDocument/2006/relationships/image" Target="../media/image197.png"/><Relationship Id="rId35" Type="http://schemas.openxmlformats.org/officeDocument/2006/relationships/image" Target="../media/image202.png"/><Relationship Id="rId43" Type="http://schemas.openxmlformats.org/officeDocument/2006/relationships/image" Target="../media/image210.png"/><Relationship Id="rId48" Type="http://schemas.openxmlformats.org/officeDocument/2006/relationships/image" Target="../media/image215.png"/><Relationship Id="rId56" Type="http://schemas.openxmlformats.org/officeDocument/2006/relationships/image" Target="../media/image223.png"/><Relationship Id="rId8" Type="http://schemas.openxmlformats.org/officeDocument/2006/relationships/image" Target="../media/image175.png"/><Relationship Id="rId51" Type="http://schemas.openxmlformats.org/officeDocument/2006/relationships/image" Target="../media/image218.png"/><Relationship Id="rId3" Type="http://schemas.openxmlformats.org/officeDocument/2006/relationships/image" Target="../media/image170.png"/><Relationship Id="rId12" Type="http://schemas.openxmlformats.org/officeDocument/2006/relationships/image" Target="../media/image179.png"/><Relationship Id="rId17" Type="http://schemas.openxmlformats.org/officeDocument/2006/relationships/image" Target="../media/image184.png"/><Relationship Id="rId25" Type="http://schemas.openxmlformats.org/officeDocument/2006/relationships/image" Target="../media/image192.png"/><Relationship Id="rId33" Type="http://schemas.openxmlformats.org/officeDocument/2006/relationships/image" Target="../media/image200.png"/><Relationship Id="rId38" Type="http://schemas.openxmlformats.org/officeDocument/2006/relationships/image" Target="../media/image205.png"/><Relationship Id="rId46" Type="http://schemas.openxmlformats.org/officeDocument/2006/relationships/image" Target="../media/image213.png"/><Relationship Id="rId59" Type="http://schemas.openxmlformats.org/officeDocument/2006/relationships/image" Target="../media/image226.png"/><Relationship Id="rId20" Type="http://schemas.openxmlformats.org/officeDocument/2006/relationships/image" Target="../media/image187.png"/><Relationship Id="rId41" Type="http://schemas.openxmlformats.org/officeDocument/2006/relationships/image" Target="../media/image208.png"/><Relationship Id="rId54" Type="http://schemas.openxmlformats.org/officeDocument/2006/relationships/image" Target="../media/image221.png"/><Relationship Id="rId1" Type="http://schemas.openxmlformats.org/officeDocument/2006/relationships/slideLayout" Target="../slideLayouts/slideLayout2.xml"/><Relationship Id="rId6" Type="http://schemas.openxmlformats.org/officeDocument/2006/relationships/image" Target="../media/image173.png"/><Relationship Id="rId15" Type="http://schemas.openxmlformats.org/officeDocument/2006/relationships/image" Target="../media/image182.png"/><Relationship Id="rId23" Type="http://schemas.openxmlformats.org/officeDocument/2006/relationships/image" Target="../media/image190.png"/><Relationship Id="rId28" Type="http://schemas.openxmlformats.org/officeDocument/2006/relationships/image" Target="../media/image195.png"/><Relationship Id="rId36" Type="http://schemas.openxmlformats.org/officeDocument/2006/relationships/image" Target="../media/image203.png"/><Relationship Id="rId49" Type="http://schemas.openxmlformats.org/officeDocument/2006/relationships/image" Target="../media/image216.png"/><Relationship Id="rId57" Type="http://schemas.openxmlformats.org/officeDocument/2006/relationships/image" Target="../media/image224.png"/><Relationship Id="rId10" Type="http://schemas.openxmlformats.org/officeDocument/2006/relationships/image" Target="../media/image177.png"/><Relationship Id="rId31" Type="http://schemas.openxmlformats.org/officeDocument/2006/relationships/image" Target="../media/image198.png"/><Relationship Id="rId44" Type="http://schemas.openxmlformats.org/officeDocument/2006/relationships/image" Target="../media/image211.png"/><Relationship Id="rId52" Type="http://schemas.openxmlformats.org/officeDocument/2006/relationships/image" Target="../media/image219.png"/><Relationship Id="rId60" Type="http://schemas.openxmlformats.org/officeDocument/2006/relationships/image" Target="../media/image227.png"/></Relationships>
</file>

<file path=ppt/slides/_rels/slide288.xml.rels><?xml version="1.0" encoding="UTF-8" standalone="yes"?>
<Relationships xmlns="http://schemas.openxmlformats.org/package/2006/relationships"><Relationship Id="rId8" Type="http://schemas.openxmlformats.org/officeDocument/2006/relationships/image" Target="../media/image234.png"/><Relationship Id="rId13" Type="http://schemas.openxmlformats.org/officeDocument/2006/relationships/image" Target="../media/image239.png"/><Relationship Id="rId3" Type="http://schemas.openxmlformats.org/officeDocument/2006/relationships/image" Target="../media/image229.png"/><Relationship Id="rId7" Type="http://schemas.openxmlformats.org/officeDocument/2006/relationships/image" Target="../media/image233.png"/><Relationship Id="rId12" Type="http://schemas.openxmlformats.org/officeDocument/2006/relationships/image" Target="../media/image238.png"/><Relationship Id="rId2" Type="http://schemas.openxmlformats.org/officeDocument/2006/relationships/image" Target="../media/image228.png"/><Relationship Id="rId1" Type="http://schemas.openxmlformats.org/officeDocument/2006/relationships/slideLayout" Target="../slideLayouts/slideLayout7.xml"/><Relationship Id="rId6" Type="http://schemas.openxmlformats.org/officeDocument/2006/relationships/image" Target="../media/image232.png"/><Relationship Id="rId11" Type="http://schemas.openxmlformats.org/officeDocument/2006/relationships/image" Target="../media/image237.png"/><Relationship Id="rId5" Type="http://schemas.openxmlformats.org/officeDocument/2006/relationships/image" Target="../media/image231.png"/><Relationship Id="rId15" Type="http://schemas.openxmlformats.org/officeDocument/2006/relationships/image" Target="../media/image241.png"/><Relationship Id="rId10" Type="http://schemas.openxmlformats.org/officeDocument/2006/relationships/image" Target="../media/image236.png"/><Relationship Id="rId4" Type="http://schemas.openxmlformats.org/officeDocument/2006/relationships/image" Target="../media/image230.png"/><Relationship Id="rId9" Type="http://schemas.openxmlformats.org/officeDocument/2006/relationships/image" Target="../media/image235.png"/><Relationship Id="rId14" Type="http://schemas.openxmlformats.org/officeDocument/2006/relationships/image" Target="../media/image240.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hyperlink" Target="https://aws.amazon.com/ec2/pricing/"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hyperlink" Target="https://docs.aws.amazon.com/emr/latest/ManagementGuide/emr-plan-instances-guidelines.html" TargetMode="Externa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hyperlink" Target="https://docs.aws.amazon.com/emr/latest/ManagementGuide/emr-plan-storage.html" TargetMode="Externa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hyperlink" Target="https://console.aws.amazon.com/elasticmapreduce/" TargetMode="Externa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303.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hyperlink" Target="https://github.com/w4bo/spark-word-count.git" TargetMode="External"/><Relationship Id="rId2" Type="http://schemas.openxmlformats.org/officeDocument/2006/relationships/hyperlink" Target="mailto:hadoop@ec2-54-242-176-32.compute-1.amazonaws.com" TargetMode="External"/><Relationship Id="rId1" Type="http://schemas.openxmlformats.org/officeDocument/2006/relationships/slideLayout" Target="../slideLayouts/slideLayout5.xml"/></Relationships>
</file>

<file path=ppt/slides/_rels/slide312.xml.rels><?xml version="1.0" encoding="UTF-8" standalone="yes"?>
<Relationships xmlns="http://schemas.openxmlformats.org/package/2006/relationships"><Relationship Id="rId2" Type="http://schemas.openxmlformats.org/officeDocument/2006/relationships/hyperlink" Target="http://master-public-dns:8888/" TargetMode="Externa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2.xml"/><Relationship Id="rId4" Type="http://schemas.openxmlformats.org/officeDocument/2006/relationships/image" Target="../media/image257.png"/></Relationships>
</file>

<file path=ppt/slides/_rels/slide315.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1.xml.rels><?xml version="1.0" encoding="UTF-8" standalone="yes"?>
<Relationships xmlns="http://schemas.openxmlformats.org/package/2006/relationships"><Relationship Id="rId3" Type="http://schemas.openxmlformats.org/officeDocument/2006/relationships/image" Target="../media/image264.svg"/><Relationship Id="rId7" Type="http://schemas.openxmlformats.org/officeDocument/2006/relationships/image" Target="../media/image268.png"/><Relationship Id="rId2" Type="http://schemas.openxmlformats.org/officeDocument/2006/relationships/image" Target="../media/image263.png"/><Relationship Id="rId1" Type="http://schemas.openxmlformats.org/officeDocument/2006/relationships/slideLayout" Target="../slideLayouts/slideLayout7.xml"/><Relationship Id="rId6" Type="http://schemas.openxmlformats.org/officeDocument/2006/relationships/image" Target="../media/image267.png"/><Relationship Id="rId5" Type="http://schemas.openxmlformats.org/officeDocument/2006/relationships/image" Target="../media/image266.png"/><Relationship Id="rId4" Type="http://schemas.openxmlformats.org/officeDocument/2006/relationships/image" Target="../media/image265.png"/></Relationships>
</file>

<file path=ppt/slides/_rels/slide322.xml.rels><?xml version="1.0" encoding="UTF-8" standalone="yes"?>
<Relationships xmlns="http://schemas.openxmlformats.org/package/2006/relationships"><Relationship Id="rId3" Type="http://schemas.openxmlformats.org/officeDocument/2006/relationships/image" Target="../media/image264.svg"/><Relationship Id="rId2" Type="http://schemas.openxmlformats.org/officeDocument/2006/relationships/image" Target="../media/image263.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270.svg"/><Relationship Id="rId2" Type="http://schemas.openxmlformats.org/officeDocument/2006/relationships/image" Target="../media/image269.png"/><Relationship Id="rId1" Type="http://schemas.openxmlformats.org/officeDocument/2006/relationships/slideLayout" Target="../slideLayouts/slideLayout2.xml"/><Relationship Id="rId5" Type="http://schemas.openxmlformats.org/officeDocument/2006/relationships/image" Target="../media/image272.svg"/><Relationship Id="rId4" Type="http://schemas.openxmlformats.org/officeDocument/2006/relationships/image" Target="../media/image271.png"/></Relationships>
</file>

<file path=ppt/slides/_rels/slide324.xml.rels><?xml version="1.0" encoding="UTF-8" standalone="yes"?>
<Relationships xmlns="http://schemas.openxmlformats.org/package/2006/relationships"><Relationship Id="rId2" Type="http://schemas.openxmlformats.org/officeDocument/2006/relationships/hyperlink" Target="https://www.rect.coreto-europe.com/en/search.html?clearsearch=1" TargetMode="Externa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3" Type="http://schemas.openxmlformats.org/officeDocument/2006/relationships/hyperlink" Target="https://www.rect.coreto-europe.com/en" TargetMode="External"/><Relationship Id="rId2" Type="http://schemas.openxmlformats.org/officeDocument/2006/relationships/image" Target="../media/image273.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hyperlink" Target="https://www.cloudera.com/products/pricing/product-features.html" TargetMode="External"/><Relationship Id="rId2" Type="http://schemas.openxmlformats.org/officeDocument/2006/relationships/hyperlink" Target="https://www.cloudera.com/products/pricing.html#private-cloud-services" TargetMode="Externa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hyperlink" Target="https://calculator.aws/#/estimate"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hyperlink" Target="https://calculator.aws/#/estimate?id=7757afffccc3cafdcfdeb212b74623ef02ed5a36" TargetMode="External"/><Relationship Id="rId2" Type="http://schemas.openxmlformats.org/officeDocument/2006/relationships/image" Target="../media/image274.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3" Type="http://schemas.openxmlformats.org/officeDocument/2006/relationships/image" Target="../media/image276.svg"/><Relationship Id="rId2" Type="http://schemas.openxmlformats.org/officeDocument/2006/relationships/image" Target="../media/image275.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hyperlink" Target="https://calculator.aws/#/estimate?id=c3780b12bb43b593d05def5a1d5218d9764b8a65" TargetMode="Externa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7.xml.rels><?xml version="1.0" encoding="UTF-8" standalone="yes"?>
<Relationships xmlns="http://schemas.openxmlformats.org/package/2006/relationships"><Relationship Id="rId3" Type="http://schemas.openxmlformats.org/officeDocument/2006/relationships/hyperlink" Target="https://cordis.europa.eu/project/id/101000256" TargetMode="External"/><Relationship Id="rId2" Type="http://schemas.openxmlformats.org/officeDocument/2006/relationships/image" Target="../media/image281.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hyperlink" Target="https://cordis.europa.eu/project/id/101000256" TargetMode="External"/><Relationship Id="rId2" Type="http://schemas.openxmlformats.org/officeDocument/2006/relationships/image" Target="../media/image281.png"/><Relationship Id="rId1" Type="http://schemas.openxmlformats.org/officeDocument/2006/relationships/slideLayout" Target="../slideLayouts/slideLayout8.xml"/></Relationships>
</file>

<file path=ppt/slides/_rels/slide349.xml.rels><?xml version="1.0" encoding="UTF-8" standalone="yes"?>
<Relationships xmlns="http://schemas.openxmlformats.org/package/2006/relationships"><Relationship Id="rId3" Type="http://schemas.openxmlformats.org/officeDocument/2006/relationships/image" Target="../media/image236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hyperlink" Target="https://docs.google.com/spreadsheets/d/17zEr62CzyqeIy0vU-DcjEUoxf6bMd3ziLSSeIXvk4Lg/edit?usp=sharin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1.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7.xml"/><Relationship Id="rId5" Type="http://schemas.openxmlformats.org/officeDocument/2006/relationships/hyperlink" Target="https://www.cloudera.com/products/pricing.html" TargetMode="External"/><Relationship Id="rId4" Type="http://schemas.openxmlformats.org/officeDocument/2006/relationships/hyperlink" Target="https://www.rect.coreto-europe.com/en" TargetMode="External"/></Relationships>
</file>

<file path=ppt/slides/_rels/slide352.xml.rels><?xml version="1.0" encoding="UTF-8" standalone="yes"?>
<Relationships xmlns="http://schemas.openxmlformats.org/package/2006/relationships"><Relationship Id="rId3" Type="http://schemas.openxmlformats.org/officeDocument/2006/relationships/hyperlink" Target="https://calculator.aws/#/estimate?id=05965ca7de23fd9e7d2ab2cd0175fe8c01822c9c" TargetMode="External"/><Relationship Id="rId2" Type="http://schemas.openxmlformats.org/officeDocument/2006/relationships/image" Target="../media/image284.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hyperlink" Target="https://calculator.aws/#/estimate?id=53f60ff0412a18877dc8e1274f7d9875aa3bf665" TargetMode="External"/><Relationship Id="rId2" Type="http://schemas.openxmlformats.org/officeDocument/2006/relationships/image" Target="../media/image285.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www.esa.int/Science_Exploration/Space_Science/Webb/Webb_inspects_the_heart_of_the_Phantom_Galaxy" TargetMode="External"/><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hyperlink" Target="https://aws.amazon.com/snowball/" TargetMode="Externa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3" Type="http://schemas.openxmlformats.org/officeDocument/2006/relationships/hyperlink" Target="https://youtu.be/8vQmTZTq7nw?t=45" TargetMode="External"/><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289.jpeg"/><Relationship Id="rId2" Type="http://schemas.openxmlformats.org/officeDocument/2006/relationships/hyperlink" Target="https://www.manning.com/books/event-streams-in-action" TargetMode="Externa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29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image" Target="../media/image292.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293.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3" Type="http://schemas.openxmlformats.org/officeDocument/2006/relationships/hyperlink" Target="https://docs.aws.amazon.com/streams/latest/dev/key-concepts.html" TargetMode="External"/><Relationship Id="rId2" Type="http://schemas.openxmlformats.org/officeDocument/2006/relationships/image" Target="../media/image295.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hyperlink" Target="https://aws.amazon.com/kinesis/data-firehose" TargetMode="External"/><Relationship Id="rId2" Type="http://schemas.openxmlformats.org/officeDocument/2006/relationships/hyperlink" Target="https://aws.amazon.com/cloudwatch/" TargetMode="Externa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9.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3" Type="http://schemas.openxmlformats.org/officeDocument/2006/relationships/hyperlink" Target="https://www.manning.com/books/aws-lambda-in-action" TargetMode="External"/><Relationship Id="rId2" Type="http://schemas.openxmlformats.org/officeDocument/2006/relationships/image" Target="../media/image298.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hyperlink" Target="https://aws.amazon.com/api-gateway" TargetMode="External"/><Relationship Id="rId2" Type="http://schemas.openxmlformats.org/officeDocument/2006/relationships/image" Target="../media/image299.pn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w3.org/TR/prov-dm/" TargetMode="External"/><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3" Type="http://schemas.openxmlformats.org/officeDocument/2006/relationships/hyperlink" Target="https://www.awseducate.com/signin/SiteLogin" TargetMode="External"/><Relationship Id="rId2" Type="http://schemas.openxmlformats.org/officeDocument/2006/relationships/image" Target="../media/image303.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3" Type="http://schemas.openxmlformats.org/officeDocument/2006/relationships/hyperlink" Target="https://docs.aws.amazon.com/cli/latest/userguide/install-cliv2-linux.html" TargetMode="External"/><Relationship Id="rId2" Type="http://schemas.openxmlformats.org/officeDocument/2006/relationships/hyperlink" Target="https://docs.aws.amazon.com/cli/latest/userguide/install-cliv2.html" TargetMode="External"/><Relationship Id="rId1" Type="http://schemas.openxmlformats.org/officeDocument/2006/relationships/slideLayout" Target="../slideLayouts/slideLayout5.xml"/></Relationships>
</file>

<file path=ppt/slides/_rels/slide399.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image" Target="../media/image30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hyperlink" Target="mailto:enrico.gallinucci@unibo.it"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w3.org/TR/2013/NOTE-prov-primer-20130430/" TargetMode="External"/><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3" Type="http://schemas.openxmlformats.org/officeDocument/2006/relationships/hyperlink" Target="https://s3.console.aws.amazon.com/s3/home?region=us-east-1"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5.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3" Type="http://schemas.openxmlformats.org/officeDocument/2006/relationships/hyperlink" Target="https://docs.aws.amazon.com/serverless-application-model/latest/developerguide/serverless-sam-cli-install.html" TargetMode="External"/><Relationship Id="rId2" Type="http://schemas.openxmlformats.org/officeDocument/2006/relationships/hyperlink" Target="https://github.com/aws/aws-sam-cli/releases/latest/download/aws-sam-cli-linux-x86_64.zip" TargetMode="External"/><Relationship Id="rId1" Type="http://schemas.openxmlformats.org/officeDocument/2006/relationships/slideLayout" Target="../slideLayouts/slideLayout5.xml"/></Relationships>
</file>

<file path=ppt/slides/_rels/slide405.xml.rels><?xml version="1.0" encoding="UTF-8" standalone="yes"?>
<Relationships xmlns="http://schemas.openxmlformats.org/package/2006/relationships"><Relationship Id="rId8" Type="http://schemas.openxmlformats.org/officeDocument/2006/relationships/hyperlink" Target="https://docs.aws.amazon.com/amazondynamodb/latest/developerguide/Introduction" TargetMode="External"/><Relationship Id="rId3" Type="http://schemas.openxmlformats.org/officeDocument/2006/relationships/hyperlink" Target="https://console.aws.amazon.com/console/home?region=us-east-1" TargetMode="External"/><Relationship Id="rId7" Type="http://schemas.openxmlformats.org/officeDocument/2006/relationships/hyperlink" Target="https://console.aws.amazon.com/lambda/home?region=us-east-1#/functions" TargetMode="External"/><Relationship Id="rId2" Type="http://schemas.openxmlformats.org/officeDocument/2006/relationships/hyperlink" Target="https://aws.amazon.com/it/education/awseducate/" TargetMode="External"/><Relationship Id="rId1" Type="http://schemas.openxmlformats.org/officeDocument/2006/relationships/slideLayout" Target="../slideLayouts/slideLayout4.xml"/><Relationship Id="rId6" Type="http://schemas.openxmlformats.org/officeDocument/2006/relationships/hyperlink" Target="https://docs.aws.amazon.com/lambda/latest/dg/getting-started.html" TargetMode="External"/><Relationship Id="rId5" Type="http://schemas.openxmlformats.org/officeDocument/2006/relationships/hyperlink" Target="https://docs.aws.amazon.com/sdk-for-java/latest/developer-guide/home.html" TargetMode="External"/><Relationship Id="rId4" Type="http://schemas.openxmlformats.org/officeDocument/2006/relationships/hyperlink" Target="https://docs.aws.amazon.com/IAM/latest/UserGuide/iam-ug.pdf" TargetMode="External"/><Relationship Id="rId9" Type="http://schemas.openxmlformats.org/officeDocument/2006/relationships/hyperlink" Target="https://s3.console.aws.amazon.com/s3/home?region=us-east-1" TargetMode="Externa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6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3" Type="http://schemas.openxmlformats.org/officeDocument/2006/relationships/image" Target="../media/image1660.png"/><Relationship Id="rId2" Type="http://schemas.openxmlformats.org/officeDocument/2006/relationships/image" Target="../media/image1650.png"/><Relationship Id="rId1" Type="http://schemas.openxmlformats.org/officeDocument/2006/relationships/slideLayout" Target="../slideLayouts/slideLayout2.xml"/><Relationship Id="rId6" Type="http://schemas.openxmlformats.org/officeDocument/2006/relationships/image" Target="../media/image1690.png"/><Relationship Id="rId5" Type="http://schemas.openxmlformats.org/officeDocument/2006/relationships/image" Target="../media/image307.png"/><Relationship Id="rId4" Type="http://schemas.openxmlformats.org/officeDocument/2006/relationships/image" Target="../media/image306.png"/></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3" Type="http://schemas.openxmlformats.org/officeDocument/2006/relationships/hyperlink" Target="https://docs.aws.amazon.com/amazondynamodb/latest/developerguide/bp-gsi-overloading.html" TargetMode="External"/><Relationship Id="rId2" Type="http://schemas.openxmlformats.org/officeDocument/2006/relationships/image" Target="../media/image308.png"/><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2" Type="http://schemas.openxmlformats.org/officeDocument/2006/relationships/hyperlink" Target="https://cloud.google.com/bigtable/docs/schema-design" TargetMode="External"/><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309.png"/><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313.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315.png"/><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hyperlink" Target="https://github.com/w4bo/bigdata-aws/" TargetMode="Externa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hyperlink" Target="https://aws.amazon.com/lambda/pricing/" TargetMode="External"/><Relationship Id="rId2" Type="http://schemas.openxmlformats.org/officeDocument/2006/relationships/image" Target="../media/image31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9.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2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docs.aws.amazon.com/AmazonS3/latest/userguide/versioning-workflows.html" TargetMode="Externa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databricks.com/glossary/data-lakehouse" TargetMode="External"/><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databricks.com/blog/2021/05/19/evolution-to-the-data-lakehouse.html"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hyperlink" Target="https://about.gitlab.com/topics/devops/"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hyperlink" Target="https://www.tamr.com/blog/from-devops-to-dataops-by-andy-palmer/" TargetMode="External"/><Relationship Id="rId2" Type="http://schemas.openxmlformats.org/officeDocument/2006/relationships/hyperlink" Target="https://www.gartner.com/smarterwithgartner/how-dataops-amplifies-data-and-analytics-business-value" TargetMode="Externa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hyperlink" Target="https://www.datasciencecentral.com/profiles/blogs/dataops-it-s-a-secret"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aws.amazon.com/education/awseducate/"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gartner.com/en/newsroom/press-releases/2019-02-18-gartner-identifies-top-10-data-and-analytics-technolo" TargetMode="External"/><Relationship Id="rId2" Type="http://schemas.openxmlformats.org/officeDocument/2006/relationships/hyperlink" Target="https://cloud.netapp.com/hubfs/Data-Fabric/Data%20Fabric%20WP%20April%202017.pdf" TargetMode="External"/><Relationship Id="rId1" Type="http://schemas.openxmlformats.org/officeDocument/2006/relationships/slideLayout" Target="../slideLayouts/slideLayout2.xml"/><Relationship Id="rId4" Type="http://schemas.openxmlformats.org/officeDocument/2006/relationships/hyperlink" Target="https://www.gartner.com/smarterwithgartner/data-fabric-architecture-is-key-to-modernizing-data-management-and-integration"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www.gartner.com/smarterwithgartner/data-fabric-architecture-is-key-to-modernizing-data-management-and-integratio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https://www.k2view.com/top-data-fabric-vendors"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irion-edm.com/data-management-insights/gartner-data-summit-irion-representative-vendor-for-data-fabric-technology/"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www.gartner.com/smarterwithgartner/data-fabric-architecture-is-key-to-modernizing-data-management-and-integration"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martinfowler.com/articles/data-monolith-to-mesh.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martinfowler.com/articles/data-mesh-principles.html" TargetMode="Externa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big.csr.unibo.it/downloads/ubuntu-64-bit.zip" TargetMode="External"/><Relationship Id="rId2" Type="http://schemas.openxmlformats.org/officeDocument/2006/relationships/hyperlink" Target="https://csi-rlab.campusfc.unibo.it/"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hyperlink" Target="https://aws.amazon.com/compliance/data-center/data-centers/"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a:t>BIG DATA AND </a:t>
            </a:r>
            <a:br>
              <a:rPr lang="en-US" noProof="0"/>
            </a:br>
            <a:r>
              <a:rPr lang="en-US" noProof="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a:t>MODULE 2</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a:t>
            </a:fld>
            <a:endParaRPr lang="it-IT"/>
          </a:p>
        </p:txBody>
      </p:sp>
    </p:spTree>
    <p:extLst>
      <p:ext uri="{BB962C8B-B14F-4D97-AF65-F5344CB8AC3E}">
        <p14:creationId xmlns:p14="http://schemas.microsoft.com/office/powerpoint/2010/main" val="18176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a:t>Two sides of the same coin, and your profile is a perfect? fit</a:t>
            </a:r>
          </a:p>
          <a:p>
            <a:pPr lvl="1"/>
            <a:r>
              <a:rPr lang="en-US" noProof="0"/>
              <a:t>Technological perspective</a:t>
            </a:r>
          </a:p>
          <a:p>
            <a:pPr lvl="2"/>
            <a:r>
              <a:rPr lang="en-US" noProof="0"/>
              <a:t>How do we configure a distributed environment?</a:t>
            </a:r>
          </a:p>
          <a:p>
            <a:pPr lvl="2"/>
            <a:r>
              <a:rPr lang="en-US" noProof="0"/>
              <a:t>How do we set up/integrate/control independent services?</a:t>
            </a:r>
          </a:p>
          <a:p>
            <a:pPr lvl="2"/>
            <a:r>
              <a:rPr lang="en-US" noProof="0"/>
              <a:t>How do we orchestrate data flows?</a:t>
            </a:r>
          </a:p>
          <a:p>
            <a:pPr lvl="1"/>
            <a:r>
              <a:rPr lang="en-US" noProof="0"/>
              <a:t>Business perspective</a:t>
            </a:r>
          </a:p>
          <a:p>
            <a:pPr lvl="2"/>
            <a:r>
              <a:rPr lang="en-US" noProof="0"/>
              <a:t>Can we afford to spend resources on tasks that are not mission oriented?</a:t>
            </a:r>
          </a:p>
          <a:p>
            <a:pPr lvl="2"/>
            <a:r>
              <a:rPr lang="en-US" noProof="0"/>
              <a:t>No free lunch, each choice has cost/benefit</a:t>
            </a:r>
          </a:p>
          <a:p>
            <a:pPr lvl="2"/>
            <a:r>
              <a:rPr lang="en-US" noProof="0"/>
              <a:t>How much time does it take to master a technology?</a:t>
            </a:r>
          </a:p>
          <a:p>
            <a:pPr lvl="2"/>
            <a:r>
              <a:rPr lang="en-US" noProof="0"/>
              <a:t>How many people do I need?</a:t>
            </a:r>
          </a:p>
          <a:p>
            <a:r>
              <a:rPr lang="en-US" noProof="0"/>
              <a:t>… but first, which are our </a:t>
            </a:r>
            <a:r>
              <a:rPr lang="en-US" noProof="0">
                <a:solidFill>
                  <a:srgbClr val="FF5050"/>
                </a:solidFill>
              </a:rPr>
              <a:t>data needs</a:t>
            </a:r>
            <a:r>
              <a:rPr lang="en-US" noProof="0"/>
              <a:t>?</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10</a:t>
            </a:fld>
            <a:endParaRPr lang="it-IT"/>
          </a:p>
        </p:txBody>
      </p:sp>
    </p:spTree>
    <p:extLst>
      <p:ext uri="{BB962C8B-B14F-4D97-AF65-F5344CB8AC3E}">
        <p14:creationId xmlns:p14="http://schemas.microsoft.com/office/powerpoint/2010/main" val="6704660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a:t>Data modeling example: relational model</a:t>
            </a:r>
          </a:p>
        </p:txBody>
      </p:sp>
      <p:sp>
        <p:nvSpPr>
          <p:cNvPr id="4" name="Segnaposto contenuto 3"/>
          <p:cNvSpPr>
            <a:spLocks noGrp="1"/>
          </p:cNvSpPr>
          <p:nvPr>
            <p:ph idx="1"/>
          </p:nvPr>
        </p:nvSpPr>
        <p:spPr/>
        <p:txBody>
          <a:bodyPr/>
          <a:lstStyle/>
          <a:p>
            <a:endParaRPr lang="en-GB"/>
          </a:p>
        </p:txBody>
      </p:sp>
      <p:pic>
        <p:nvPicPr>
          <p:cNvPr id="3" name="Immagine 2"/>
          <p:cNvPicPr>
            <a:picLocks noChangeAspect="1"/>
          </p:cNvPicPr>
          <p:nvPr/>
        </p:nvPicPr>
        <p:blipFill>
          <a:blip r:embed="rId2"/>
          <a:stretch>
            <a:fillRect/>
          </a:stretch>
        </p:blipFill>
        <p:spPr>
          <a:xfrm>
            <a:off x="2859871" y="2032269"/>
            <a:ext cx="6082201" cy="4141689"/>
          </a:xfrm>
          <a:prstGeom prst="rect">
            <a:avLst/>
          </a:prstGeom>
        </p:spPr>
      </p:pic>
      <p:sp>
        <p:nvSpPr>
          <p:cNvPr id="5" name="Segnaposto contenuto 2"/>
          <p:cNvSpPr txBox="1">
            <a:spLocks/>
          </p:cNvSpPr>
          <p:nvPr/>
        </p:nvSpPr>
        <p:spPr>
          <a:xfrm>
            <a:off x="3284221" y="2241551"/>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spTree>
    <p:extLst>
      <p:ext uri="{BB962C8B-B14F-4D97-AF65-F5344CB8AC3E}">
        <p14:creationId xmlns:p14="http://schemas.microsoft.com/office/powerpoint/2010/main" val="11879996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Graph: data model</a:t>
            </a:r>
          </a:p>
        </p:txBody>
      </p:sp>
      <p:sp>
        <p:nvSpPr>
          <p:cNvPr id="3" name="Segnaposto contenuto 2"/>
          <p:cNvSpPr>
            <a:spLocks noGrp="1"/>
          </p:cNvSpPr>
          <p:nvPr>
            <p:ph idx="1"/>
          </p:nvPr>
        </p:nvSpPr>
        <p:spPr/>
        <p:txBody>
          <a:bodyPr>
            <a:normAutofit/>
          </a:bodyPr>
          <a:lstStyle/>
          <a:p>
            <a:r>
              <a:rPr lang="en-US"/>
              <a:t>Each DB contains one or more </a:t>
            </a:r>
            <a:r>
              <a:rPr lang="en-US">
                <a:solidFill>
                  <a:srgbClr val="0070C0"/>
                </a:solidFill>
              </a:rPr>
              <a:t>graphs</a:t>
            </a:r>
            <a:endParaRPr lang="en-US"/>
          </a:p>
          <a:p>
            <a:r>
              <a:rPr lang="en-US"/>
              <a:t>Each graph contains </a:t>
            </a:r>
            <a:r>
              <a:rPr lang="en-US">
                <a:solidFill>
                  <a:srgbClr val="FF0000"/>
                </a:solidFill>
              </a:rPr>
              <a:t>vertices </a:t>
            </a:r>
            <a:r>
              <a:rPr lang="en-US"/>
              <a:t>and </a:t>
            </a:r>
            <a:r>
              <a:rPr lang="en-US">
                <a:solidFill>
                  <a:srgbClr val="FF0000"/>
                </a:solidFill>
              </a:rPr>
              <a:t>arcs</a:t>
            </a:r>
          </a:p>
          <a:p>
            <a:pPr lvl="1"/>
            <a:r>
              <a:rPr lang="en-US"/>
              <a:t>Vertices: usually represent real-world entities</a:t>
            </a:r>
          </a:p>
          <a:p>
            <a:pPr lvl="2"/>
            <a:r>
              <a:rPr lang="en-US"/>
              <a:t>E.g.: people, organizations, web pages, workstations, cells, books, etc.</a:t>
            </a:r>
          </a:p>
          <a:p>
            <a:pPr lvl="1"/>
            <a:r>
              <a:rPr lang="en-US"/>
              <a:t>Arcs: represent directed relationships between the vertices</a:t>
            </a:r>
          </a:p>
          <a:p>
            <a:pPr lvl="2"/>
            <a:r>
              <a:rPr lang="en-US"/>
              <a:t>E.g.: friendship, work relationship, hyperlink, ethernet links, copyright, etc.</a:t>
            </a:r>
          </a:p>
          <a:p>
            <a:pPr lvl="1"/>
            <a:r>
              <a:rPr lang="en-US"/>
              <a:t>Vertices and arcs are described by </a:t>
            </a:r>
            <a:r>
              <a:rPr lang="en-US">
                <a:solidFill>
                  <a:srgbClr val="FF0000"/>
                </a:solidFill>
              </a:rPr>
              <a:t>properties</a:t>
            </a:r>
          </a:p>
          <a:p>
            <a:pPr lvl="1"/>
            <a:r>
              <a:rPr lang="en-US"/>
              <a:t>Arcs are stored as physical pointers</a:t>
            </a:r>
          </a:p>
          <a:p>
            <a:r>
              <a:rPr lang="en-US"/>
              <a:t>Most known specializations:</a:t>
            </a:r>
          </a:p>
          <a:p>
            <a:pPr lvl="1"/>
            <a:r>
              <a:rPr lang="en-US"/>
              <a:t>Reticular data model</a:t>
            </a:r>
          </a:p>
          <a:p>
            <a:pPr lvl="2"/>
            <a:r>
              <a:rPr lang="en-US"/>
              <a:t>Parent-child or owner-member relationships</a:t>
            </a:r>
          </a:p>
          <a:p>
            <a:pPr lvl="1"/>
            <a:r>
              <a:rPr lang="en-US" err="1"/>
              <a:t>Triplestore</a:t>
            </a:r>
            <a:endParaRPr lang="en-US"/>
          </a:p>
          <a:p>
            <a:pPr lvl="2"/>
            <a:r>
              <a:rPr lang="en-US"/>
              <a:t>Subject-predicate-object relationships (e.g., RDF)</a:t>
            </a:r>
          </a:p>
        </p:txBody>
      </p:sp>
      <p:pic>
        <p:nvPicPr>
          <p:cNvPr id="5" name="Immagine 4"/>
          <p:cNvPicPr>
            <a:picLocks noChangeAspect="1"/>
          </p:cNvPicPr>
          <p:nvPr/>
        </p:nvPicPr>
        <p:blipFill rotWithShape="1">
          <a:blip r:embed="rId3"/>
          <a:srcRect t="6730"/>
          <a:stretch/>
        </p:blipFill>
        <p:spPr>
          <a:xfrm>
            <a:off x="7265184" y="4419864"/>
            <a:ext cx="3692826" cy="1330146"/>
          </a:xfrm>
          <a:prstGeom prst="rect">
            <a:avLst/>
          </a:prstGeom>
        </p:spPr>
      </p:pic>
    </p:spTree>
    <p:extLst>
      <p:ext uri="{BB962C8B-B14F-4D97-AF65-F5344CB8AC3E}">
        <p14:creationId xmlns:p14="http://schemas.microsoft.com/office/powerpoint/2010/main" val="110291983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Graph: querying</a:t>
            </a:r>
          </a:p>
        </p:txBody>
      </p:sp>
      <p:sp>
        <p:nvSpPr>
          <p:cNvPr id="3" name="Segnaposto contenuto 2"/>
          <p:cNvSpPr>
            <a:spLocks noGrp="1"/>
          </p:cNvSpPr>
          <p:nvPr>
            <p:ph idx="1"/>
          </p:nvPr>
        </p:nvSpPr>
        <p:spPr/>
        <p:txBody>
          <a:bodyPr anchor="t"/>
          <a:lstStyle/>
          <a:p>
            <a:r>
              <a:rPr lang="en-US"/>
              <a:t>Graph databases usually model relationships-rich scenarios</a:t>
            </a:r>
          </a:p>
          <a:p>
            <a:r>
              <a:rPr lang="en-US"/>
              <a:t>The query language simplifies the navigation of these relationships</a:t>
            </a:r>
          </a:p>
          <a:p>
            <a:pPr lvl="1"/>
            <a:r>
              <a:rPr lang="en-US"/>
              <a:t>Support for transactions</a:t>
            </a:r>
          </a:p>
          <a:p>
            <a:pPr lvl="1"/>
            <a:r>
              <a:rPr lang="en-US"/>
              <a:t>Support for indexes, selections and projections</a:t>
            </a:r>
          </a:p>
          <a:p>
            <a:pPr lvl="1"/>
            <a:r>
              <a:rPr lang="en-US" b="1"/>
              <a:t>Query language based on detecting patterns</a:t>
            </a:r>
          </a:p>
        </p:txBody>
      </p:sp>
      <p:graphicFrame>
        <p:nvGraphicFramePr>
          <p:cNvPr id="4" name="Tabella 3"/>
          <p:cNvGraphicFramePr>
            <a:graphicFrameLocks noGrp="1"/>
          </p:cNvGraphicFramePr>
          <p:nvPr>
            <p:extLst>
              <p:ext uri="{D42A27DB-BD31-4B8C-83A1-F6EECF244321}">
                <p14:modId xmlns:p14="http://schemas.microsoft.com/office/powerpoint/2010/main" val="3676716580"/>
              </p:ext>
            </p:extLst>
          </p:nvPr>
        </p:nvGraphicFramePr>
        <p:xfrm>
          <a:off x="1410186" y="3969244"/>
          <a:ext cx="9371628" cy="1665436"/>
        </p:xfrm>
        <a:graphic>
          <a:graphicData uri="http://schemas.openxmlformats.org/drawingml/2006/table">
            <a:tbl>
              <a:tblPr firstRow="1" bandRow="1">
                <a:tableStyleId>{5C22544A-7EE6-4342-B048-85BDC9FD1C3A}</a:tableStyleId>
              </a:tblPr>
              <a:tblGrid>
                <a:gridCol w="2771311">
                  <a:extLst>
                    <a:ext uri="{9D8B030D-6E8A-4147-A177-3AD203B41FA5}">
                      <a16:colId xmlns:a16="http://schemas.microsoft.com/office/drawing/2014/main" val="1493352140"/>
                    </a:ext>
                  </a:extLst>
                </a:gridCol>
                <a:gridCol w="6600317">
                  <a:extLst>
                    <a:ext uri="{9D8B030D-6E8A-4147-A177-3AD203B41FA5}">
                      <a16:colId xmlns:a16="http://schemas.microsoft.com/office/drawing/2014/main" val="490723250"/>
                    </a:ext>
                  </a:extLst>
                </a:gridCol>
              </a:tblGrid>
              <a:tr h="329557">
                <a:tc>
                  <a:txBody>
                    <a:bodyPr/>
                    <a:lstStyle/>
                    <a:p>
                      <a:r>
                        <a:rPr lang="it-IT" sz="1400">
                          <a:latin typeface="Helvetica" panose="020B0604020202020204" pitchFamily="34" charset="0"/>
                          <a:cs typeface="Helvetica" panose="020B0604020202020204" pitchFamily="34" charset="0"/>
                        </a:rPr>
                        <a:t>Query</a:t>
                      </a:r>
                    </a:p>
                  </a:txBody>
                  <a:tcPr marL="68580" marR="68580" marT="34290" marB="34290" anchor="ctr"/>
                </a:tc>
                <a:tc>
                  <a:txBody>
                    <a:bodyPr/>
                    <a:lstStyle/>
                    <a:p>
                      <a:r>
                        <a:rPr lang="it-IT" sz="1400">
                          <a:latin typeface="Helvetica" panose="020B0604020202020204" pitchFamily="34" charset="0"/>
                          <a:cs typeface="Helvetica" panose="020B0604020202020204" pitchFamily="34" charset="0"/>
                        </a:rPr>
                        <a:t>Pattern</a:t>
                      </a:r>
                    </a:p>
                  </a:txBody>
                  <a:tcPr marL="68580" marR="68580" marT="34290" marB="34290" anchor="ctr"/>
                </a:tc>
                <a:extLst>
                  <a:ext uri="{0D108BD9-81ED-4DB2-BD59-A6C34878D82A}">
                    <a16:rowId xmlns:a16="http://schemas.microsoft.com/office/drawing/2014/main" val="13015487"/>
                  </a:ext>
                </a:extLst>
              </a:tr>
              <a:tr h="329557">
                <a:tc>
                  <a:txBody>
                    <a:bodyPr/>
                    <a:lstStyle/>
                    <a:p>
                      <a:r>
                        <a:rPr lang="en-US" sz="1400" noProof="0">
                          <a:latin typeface="Helvetica" panose="020B0604020202020204" pitchFamily="34" charset="0"/>
                          <a:cs typeface="Helvetica" panose="020B0604020202020204" pitchFamily="34" charset="0"/>
                        </a:rPr>
                        <a:t>Find</a:t>
                      </a:r>
                      <a:r>
                        <a:rPr lang="en-US" sz="1400" baseline="0" noProof="0">
                          <a:latin typeface="Helvetica" panose="020B0604020202020204" pitchFamily="34" charset="0"/>
                          <a:cs typeface="Helvetica" panose="020B0604020202020204" pitchFamily="34" charset="0"/>
                        </a:rPr>
                        <a:t> friends of friends</a:t>
                      </a:r>
                      <a:endParaRPr lang="en-US" sz="1400" noProof="0">
                        <a:latin typeface="Helvetica" panose="020B0604020202020204" pitchFamily="34" charset="0"/>
                        <a:cs typeface="Helvetica" panose="020B0604020202020204" pitchFamily="34" charset="0"/>
                      </a:endParaRPr>
                    </a:p>
                  </a:txBody>
                  <a:tcPr marL="68580" marR="68580" marT="34290" marB="34290" anchor="ctr"/>
                </a:tc>
                <a:tc>
                  <a:txBody>
                    <a:bodyPr/>
                    <a:lstStyle/>
                    <a:p>
                      <a:r>
                        <a:rPr lang="en-US" sz="1400" noProof="0">
                          <a:latin typeface="Helvetica" panose="020B0604020202020204" pitchFamily="34" charset="0"/>
                          <a:cs typeface="Helvetica" panose="020B0604020202020204" pitchFamily="34" charset="0"/>
                        </a:rPr>
                        <a:t>(user)-[:KNOWS]-(friend)-[:KNOWS]-(foaf)</a:t>
                      </a:r>
                    </a:p>
                  </a:txBody>
                  <a:tcPr marL="68580" marR="68580" marT="34290" marB="34290" anchor="ctr"/>
                </a:tc>
                <a:extLst>
                  <a:ext uri="{0D108BD9-81ED-4DB2-BD59-A6C34878D82A}">
                    <a16:rowId xmlns:a16="http://schemas.microsoft.com/office/drawing/2014/main" val="480385127"/>
                  </a:ext>
                </a:extLst>
              </a:tr>
              <a:tr h="329557">
                <a:tc>
                  <a:txBody>
                    <a:bodyPr/>
                    <a:lstStyle/>
                    <a:p>
                      <a:r>
                        <a:rPr lang="en-US" sz="1400" noProof="0">
                          <a:latin typeface="Helvetica" panose="020B0604020202020204" pitchFamily="34" charset="0"/>
                          <a:cs typeface="Helvetica" panose="020B0604020202020204" pitchFamily="34" charset="0"/>
                        </a:rPr>
                        <a:t>Find shortest path from A to B</a:t>
                      </a:r>
                    </a:p>
                  </a:txBody>
                  <a:tcPr marL="68580" marR="68580" marT="34290" marB="34290" anchor="ctr"/>
                </a:tc>
                <a:tc>
                  <a:txBody>
                    <a:bodyPr/>
                    <a:lstStyle/>
                    <a:p>
                      <a:r>
                        <a:rPr lang="en-US" sz="1400" noProof="0">
                          <a:latin typeface="Helvetica" panose="020B0604020202020204" pitchFamily="34" charset="0"/>
                          <a:cs typeface="Helvetica" panose="020B0604020202020204" pitchFamily="34" charset="0"/>
                        </a:rPr>
                        <a:t>shortestPath( (userA)-[:KNOWS*..5]-(userB) )</a:t>
                      </a:r>
                    </a:p>
                  </a:txBody>
                  <a:tcPr marL="68580" marR="68580" marT="34290" marB="34290" anchor="ctr"/>
                </a:tc>
                <a:extLst>
                  <a:ext uri="{0D108BD9-81ED-4DB2-BD59-A6C34878D82A}">
                    <a16:rowId xmlns:a16="http://schemas.microsoft.com/office/drawing/2014/main" val="3429160243"/>
                  </a:ext>
                </a:extLst>
              </a:tr>
              <a:tr h="676765">
                <a:tc>
                  <a:txBody>
                    <a:bodyPr/>
                    <a:lstStyle/>
                    <a:p>
                      <a:r>
                        <a:rPr lang="en-US" sz="1400" noProof="0">
                          <a:latin typeface="Helvetica" panose="020B0604020202020204" pitchFamily="34" charset="0"/>
                          <a:cs typeface="Helvetica" panose="020B0604020202020204" pitchFamily="34" charset="0"/>
                        </a:rPr>
                        <a:t>What has been bought by those who bought my same products?</a:t>
                      </a:r>
                    </a:p>
                  </a:txBody>
                  <a:tcPr marL="68580" marR="68580" marT="34290" marB="34290" anchor="ctr"/>
                </a:tc>
                <a:tc>
                  <a:txBody>
                    <a:bodyPr/>
                    <a:lstStyle/>
                    <a:p>
                      <a:r>
                        <a:rPr lang="en-US" sz="1400" noProof="0">
                          <a:latin typeface="Helvetica" panose="020B0604020202020204" pitchFamily="34" charset="0"/>
                          <a:cs typeface="Helvetica" panose="020B0604020202020204" pitchFamily="34" charset="0"/>
                        </a:rPr>
                        <a:t>(user)-[:PURCHASED]-&gt;(product)&lt;-[:PURCHASED]-()-[:PURCHASED]-&gt;(</a:t>
                      </a:r>
                      <a:r>
                        <a:rPr lang="en-US" sz="1400" noProof="0" err="1">
                          <a:latin typeface="Helvetica" panose="020B0604020202020204" pitchFamily="34" charset="0"/>
                          <a:cs typeface="Helvetica" panose="020B0604020202020204" pitchFamily="34" charset="0"/>
                        </a:rPr>
                        <a:t>otherProduct</a:t>
                      </a:r>
                      <a:r>
                        <a:rPr lang="en-US" sz="1400" noProof="0">
                          <a:latin typeface="Helvetica" panose="020B0604020202020204" pitchFamily="34" charset="0"/>
                          <a:cs typeface="Helvetica" panose="020B0604020202020204" pitchFamily="34" charset="0"/>
                        </a:rPr>
                        <a:t>)</a:t>
                      </a:r>
                    </a:p>
                  </a:txBody>
                  <a:tcPr marL="68580" marR="68580" marT="34290" marB="34290" anchor="ctr"/>
                </a:tc>
                <a:extLst>
                  <a:ext uri="{0D108BD9-81ED-4DB2-BD59-A6C34878D82A}">
                    <a16:rowId xmlns:a16="http://schemas.microsoft.com/office/drawing/2014/main" val="935428446"/>
                  </a:ext>
                </a:extLst>
              </a:tr>
            </a:tbl>
          </a:graphicData>
        </a:graphic>
      </p:graphicFrame>
    </p:spTree>
    <p:extLst>
      <p:ext uri="{BB962C8B-B14F-4D97-AF65-F5344CB8AC3E}">
        <p14:creationId xmlns:p14="http://schemas.microsoft.com/office/powerpoint/2010/main" val="13899376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a:t>Data modeling example: </a:t>
            </a:r>
            <a:br>
              <a:rPr lang="en-US"/>
            </a:br>
            <a:r>
              <a:rPr lang="en-US"/>
              <a:t>graph model</a:t>
            </a:r>
          </a:p>
        </p:txBody>
      </p:sp>
      <p:sp>
        <p:nvSpPr>
          <p:cNvPr id="3" name="Segnaposto contenuto 2"/>
          <p:cNvSpPr>
            <a:spLocks noGrp="1"/>
          </p:cNvSpPr>
          <p:nvPr>
            <p:ph idx="1"/>
          </p:nvPr>
        </p:nvSpPr>
        <p:spPr/>
        <p:txBody>
          <a:bodyPr anchor="t">
            <a:normAutofit/>
          </a:bodyPr>
          <a:lstStyle/>
          <a:p>
            <a:r>
              <a:rPr lang="en-US" sz="1800"/>
              <a:t>IDs are implicitly handled; different edge colors imply different edge types</a:t>
            </a:r>
          </a:p>
        </p:txBody>
      </p:sp>
      <p:sp>
        <p:nvSpPr>
          <p:cNvPr id="7" name="Segnaposto contenuto 2"/>
          <p:cNvSpPr txBox="1">
            <a:spLocks/>
          </p:cNvSpPr>
          <p:nvPr/>
        </p:nvSpPr>
        <p:spPr>
          <a:xfrm>
            <a:off x="5499482" y="2366680"/>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pic>
        <p:nvPicPr>
          <p:cNvPr id="10" name="Immagine 9"/>
          <p:cNvPicPr>
            <a:picLocks noChangeAspect="1"/>
          </p:cNvPicPr>
          <p:nvPr/>
        </p:nvPicPr>
        <p:blipFill>
          <a:blip r:embed="rId3"/>
          <a:stretch>
            <a:fillRect/>
          </a:stretch>
        </p:blipFill>
        <p:spPr>
          <a:xfrm>
            <a:off x="7183656" y="2743200"/>
            <a:ext cx="4486669" cy="3450656"/>
          </a:xfrm>
          <a:prstGeom prst="rect">
            <a:avLst/>
          </a:prstGeom>
          <a:ln>
            <a:noFill/>
          </a:ln>
        </p:spPr>
      </p:pic>
      <p:sp>
        <p:nvSpPr>
          <p:cNvPr id="5" name="Ovale 4"/>
          <p:cNvSpPr/>
          <p:nvPr/>
        </p:nvSpPr>
        <p:spPr>
          <a:xfrm>
            <a:off x="2036322" y="2306075"/>
            <a:ext cx="673768" cy="673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1200" err="1">
                <a:latin typeface="Helvetica" panose="020B0604020202020204" pitchFamily="34" charset="0"/>
                <a:cs typeface="Helvetica" panose="020B0604020202020204" pitchFamily="34" charset="0"/>
              </a:rPr>
              <a:t>name:Martin</a:t>
            </a:r>
            <a:endParaRPr lang="en-US" sz="1200">
              <a:latin typeface="Helvetica" panose="020B0604020202020204" pitchFamily="34" charset="0"/>
              <a:cs typeface="Helvetica" panose="020B0604020202020204" pitchFamily="34" charset="0"/>
            </a:endParaRPr>
          </a:p>
        </p:txBody>
      </p:sp>
      <p:sp>
        <p:nvSpPr>
          <p:cNvPr id="12" name="Ovale 11"/>
          <p:cNvSpPr/>
          <p:nvPr/>
        </p:nvSpPr>
        <p:spPr>
          <a:xfrm>
            <a:off x="4692895" y="2363826"/>
            <a:ext cx="558266" cy="55826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a:latin typeface="Helvetica" panose="020B0604020202020204" pitchFamily="34" charset="0"/>
              <a:cs typeface="Helvetica" panose="020B0604020202020204" pitchFamily="34" charset="0"/>
            </a:endParaRPr>
          </a:p>
        </p:txBody>
      </p:sp>
      <p:sp>
        <p:nvSpPr>
          <p:cNvPr id="13" name="Ovale 12"/>
          <p:cNvSpPr/>
          <p:nvPr/>
        </p:nvSpPr>
        <p:spPr>
          <a:xfrm>
            <a:off x="3306860" y="3720991"/>
            <a:ext cx="981775" cy="988193"/>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1200" err="1">
                <a:latin typeface="Helvetica" panose="020B0604020202020204" pitchFamily="34" charset="0"/>
                <a:cs typeface="Helvetica" panose="020B0604020202020204" pitchFamily="34" charset="0"/>
              </a:rPr>
              <a:t>CardN</a:t>
            </a:r>
            <a:r>
              <a:rPr lang="it-IT" sz="1200">
                <a:latin typeface="Helvetica" panose="020B0604020202020204" pitchFamily="34" charset="0"/>
                <a:cs typeface="Helvetica" panose="020B0604020202020204" pitchFamily="34" charset="0"/>
              </a:rPr>
              <a:t>: 477</a:t>
            </a:r>
          </a:p>
          <a:p>
            <a:pPr algn="ctr"/>
            <a:r>
              <a:rPr lang="it-IT" sz="1200" err="1">
                <a:latin typeface="Helvetica" panose="020B0604020202020204" pitchFamily="34" charset="0"/>
                <a:cs typeface="Helvetica" panose="020B0604020202020204" pitchFamily="34" charset="0"/>
              </a:rPr>
              <a:t>txnId</a:t>
            </a:r>
            <a:r>
              <a:rPr lang="it-IT" sz="1200">
                <a:latin typeface="Helvetica" panose="020B0604020202020204" pitchFamily="34" charset="0"/>
                <a:cs typeface="Helvetica" panose="020B0604020202020204" pitchFamily="34" charset="0"/>
              </a:rPr>
              <a:t>:….</a:t>
            </a:r>
            <a:endParaRPr lang="en-US" sz="1200">
              <a:latin typeface="Helvetica" panose="020B0604020202020204" pitchFamily="34" charset="0"/>
              <a:cs typeface="Helvetica" panose="020B0604020202020204" pitchFamily="34" charset="0"/>
            </a:endParaRPr>
          </a:p>
        </p:txBody>
      </p:sp>
      <p:sp>
        <p:nvSpPr>
          <p:cNvPr id="16" name="Ovale 15"/>
          <p:cNvSpPr/>
          <p:nvPr/>
        </p:nvSpPr>
        <p:spPr>
          <a:xfrm>
            <a:off x="5578418" y="5482413"/>
            <a:ext cx="635268" cy="66414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it-IT" sz="1200" err="1">
                <a:latin typeface="Helvetica" panose="020B0604020202020204" pitchFamily="34" charset="0"/>
                <a:cs typeface="Helvetica" panose="020B0604020202020204" pitchFamily="34" charset="0"/>
              </a:rPr>
              <a:t>name:Fanta</a:t>
            </a:r>
            <a:endParaRPr lang="en-US" sz="1200">
              <a:latin typeface="Helvetica" panose="020B0604020202020204" pitchFamily="34" charset="0"/>
              <a:cs typeface="Helvetica" panose="020B0604020202020204" pitchFamily="34" charset="0"/>
            </a:endParaRPr>
          </a:p>
        </p:txBody>
      </p:sp>
      <p:sp>
        <p:nvSpPr>
          <p:cNvPr id="17" name="Ovale 16"/>
          <p:cNvSpPr/>
          <p:nvPr/>
        </p:nvSpPr>
        <p:spPr>
          <a:xfrm>
            <a:off x="4789149" y="5450330"/>
            <a:ext cx="664143" cy="72510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it-IT" sz="1200" err="1">
                <a:latin typeface="Helvetica" panose="020B0604020202020204" pitchFamily="34" charset="0"/>
                <a:cs typeface="Helvetica" panose="020B0604020202020204" pitchFamily="34" charset="0"/>
              </a:rPr>
              <a:t>name:Cola</a:t>
            </a:r>
            <a:endParaRPr lang="en-US" sz="1200">
              <a:latin typeface="Helvetica" panose="020B0604020202020204" pitchFamily="34" charset="0"/>
              <a:cs typeface="Helvetica" panose="020B0604020202020204" pitchFamily="34" charset="0"/>
            </a:endParaRPr>
          </a:p>
        </p:txBody>
      </p:sp>
      <p:sp>
        <p:nvSpPr>
          <p:cNvPr id="18" name="Ovale 17"/>
          <p:cNvSpPr/>
          <p:nvPr/>
        </p:nvSpPr>
        <p:spPr>
          <a:xfrm>
            <a:off x="2583010" y="5298455"/>
            <a:ext cx="1396971" cy="1212784"/>
          </a:xfrm>
          <a:prstGeom prst="ellipse">
            <a:avLst/>
          </a:prstGeom>
          <a:solidFill>
            <a:schemeClr val="accent5"/>
          </a:solidFill>
          <a:ln>
            <a:solidFill>
              <a:schemeClr val="accent5"/>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it-IT" sz="1200">
                <a:solidFill>
                  <a:schemeClr val="bg1"/>
                </a:solidFill>
                <a:latin typeface="Helvetica" panose="020B0604020202020204" pitchFamily="34" charset="0"/>
                <a:cs typeface="Helvetica" panose="020B0604020202020204" pitchFamily="34" charset="0"/>
              </a:rPr>
              <a:t>street:9th</a:t>
            </a:r>
            <a:br>
              <a:rPr lang="it-IT" sz="1200">
                <a:solidFill>
                  <a:schemeClr val="bg1"/>
                </a:solidFill>
                <a:latin typeface="Helvetica" panose="020B0604020202020204" pitchFamily="34" charset="0"/>
                <a:cs typeface="Helvetica" panose="020B0604020202020204" pitchFamily="34" charset="0"/>
              </a:rPr>
            </a:br>
            <a:r>
              <a:rPr lang="it-IT" sz="1200" err="1">
                <a:solidFill>
                  <a:schemeClr val="bg1"/>
                </a:solidFill>
                <a:latin typeface="Helvetica" panose="020B0604020202020204" pitchFamily="34" charset="0"/>
                <a:cs typeface="Helvetica" panose="020B0604020202020204" pitchFamily="34" charset="0"/>
              </a:rPr>
              <a:t>city:NewYork</a:t>
            </a:r>
            <a:endParaRPr lang="it-IT" sz="1200">
              <a:solidFill>
                <a:schemeClr val="bg1"/>
              </a:solidFill>
              <a:latin typeface="Helvetica" panose="020B0604020202020204" pitchFamily="34" charset="0"/>
              <a:cs typeface="Helvetica" panose="020B0604020202020204" pitchFamily="34" charset="0"/>
            </a:endParaRPr>
          </a:p>
          <a:p>
            <a:pPr algn="ctr"/>
            <a:r>
              <a:rPr lang="it-IT" sz="1200" err="1">
                <a:solidFill>
                  <a:schemeClr val="bg1"/>
                </a:solidFill>
                <a:latin typeface="Helvetica" panose="020B0604020202020204" pitchFamily="34" charset="0"/>
                <a:cs typeface="Helvetica" panose="020B0604020202020204" pitchFamily="34" charset="0"/>
              </a:rPr>
              <a:t>state:NewYork</a:t>
            </a:r>
            <a:endParaRPr lang="it-IT" sz="1200">
              <a:solidFill>
                <a:schemeClr val="bg1"/>
              </a:solidFill>
              <a:latin typeface="Helvetica" panose="020B0604020202020204" pitchFamily="34" charset="0"/>
              <a:cs typeface="Helvetica" panose="020B0604020202020204" pitchFamily="34" charset="0"/>
            </a:endParaRPr>
          </a:p>
          <a:p>
            <a:pPr algn="ctr"/>
            <a:r>
              <a:rPr lang="it-IT" sz="1200">
                <a:solidFill>
                  <a:schemeClr val="bg1"/>
                </a:solidFill>
                <a:latin typeface="Helvetica" panose="020B0604020202020204" pitchFamily="34" charset="0"/>
                <a:cs typeface="Helvetica" panose="020B0604020202020204" pitchFamily="34" charset="0"/>
              </a:rPr>
              <a:t>code:10001</a:t>
            </a:r>
            <a:endParaRPr lang="en-US" sz="1200">
              <a:solidFill>
                <a:schemeClr val="bg1"/>
              </a:solidFill>
              <a:latin typeface="Helvetica" panose="020B0604020202020204" pitchFamily="34" charset="0"/>
              <a:cs typeface="Helvetica" panose="020B0604020202020204" pitchFamily="34" charset="0"/>
            </a:endParaRPr>
          </a:p>
        </p:txBody>
      </p:sp>
      <p:sp>
        <p:nvSpPr>
          <p:cNvPr id="19" name="Ovale 18"/>
          <p:cNvSpPr/>
          <p:nvPr/>
        </p:nvSpPr>
        <p:spPr>
          <a:xfrm>
            <a:off x="1458806" y="3461106"/>
            <a:ext cx="989784" cy="1001029"/>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1200" err="1">
                <a:latin typeface="Helvetica" panose="020B0604020202020204" pitchFamily="34" charset="0"/>
                <a:cs typeface="Helvetica" panose="020B0604020202020204" pitchFamily="34" charset="0"/>
              </a:rPr>
              <a:t>CardN</a:t>
            </a:r>
            <a:r>
              <a:rPr lang="it-IT" sz="1200">
                <a:latin typeface="Helvetica" panose="020B0604020202020204" pitchFamily="34" charset="0"/>
                <a:cs typeface="Helvetica" panose="020B0604020202020204" pitchFamily="34" charset="0"/>
              </a:rPr>
              <a:t>: 457</a:t>
            </a:r>
          </a:p>
          <a:p>
            <a:pPr algn="ctr"/>
            <a:r>
              <a:rPr lang="it-IT" sz="1200" err="1">
                <a:latin typeface="Helvetica" panose="020B0604020202020204" pitchFamily="34" charset="0"/>
                <a:cs typeface="Helvetica" panose="020B0604020202020204" pitchFamily="34" charset="0"/>
              </a:rPr>
              <a:t>txnId</a:t>
            </a:r>
            <a:r>
              <a:rPr lang="it-IT" sz="1200">
                <a:latin typeface="Helvetica" panose="020B0604020202020204" pitchFamily="34" charset="0"/>
                <a:cs typeface="Helvetica" panose="020B0604020202020204" pitchFamily="34" charset="0"/>
              </a:rPr>
              <a:t>:….</a:t>
            </a:r>
            <a:endParaRPr lang="en-US" sz="1200">
              <a:latin typeface="Helvetica" panose="020B0604020202020204" pitchFamily="34" charset="0"/>
              <a:cs typeface="Helvetica" panose="020B0604020202020204" pitchFamily="34" charset="0"/>
            </a:endParaRPr>
          </a:p>
        </p:txBody>
      </p:sp>
      <p:sp>
        <p:nvSpPr>
          <p:cNvPr id="20" name="Ovale 19"/>
          <p:cNvSpPr/>
          <p:nvPr/>
        </p:nvSpPr>
        <p:spPr>
          <a:xfrm>
            <a:off x="1179672" y="5267440"/>
            <a:ext cx="1248078" cy="1254494"/>
          </a:xfrm>
          <a:prstGeom prst="ellipse">
            <a:avLst/>
          </a:prstGeom>
          <a:solidFill>
            <a:schemeClr val="accent5"/>
          </a:solidFill>
          <a:ln>
            <a:solidFill>
              <a:schemeClr val="accent5"/>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it-IT" sz="1200" err="1">
                <a:solidFill>
                  <a:schemeClr val="bg1"/>
                </a:solidFill>
                <a:latin typeface="Helvetica" panose="020B0604020202020204" pitchFamily="34" charset="0"/>
                <a:cs typeface="Helvetica" panose="020B0604020202020204" pitchFamily="34" charset="0"/>
              </a:rPr>
              <a:t>street:Adam</a:t>
            </a:r>
            <a:br>
              <a:rPr lang="it-IT" sz="1200">
                <a:solidFill>
                  <a:schemeClr val="bg1"/>
                </a:solidFill>
                <a:latin typeface="Helvetica" panose="020B0604020202020204" pitchFamily="34" charset="0"/>
                <a:cs typeface="Helvetica" panose="020B0604020202020204" pitchFamily="34" charset="0"/>
              </a:rPr>
            </a:br>
            <a:r>
              <a:rPr lang="it-IT" sz="1200" err="1">
                <a:solidFill>
                  <a:schemeClr val="bg1"/>
                </a:solidFill>
                <a:latin typeface="Helvetica" panose="020B0604020202020204" pitchFamily="34" charset="0"/>
                <a:cs typeface="Helvetica" panose="020B0604020202020204" pitchFamily="34" charset="0"/>
              </a:rPr>
              <a:t>city:Chicago</a:t>
            </a:r>
            <a:endParaRPr lang="it-IT" sz="1200">
              <a:solidFill>
                <a:schemeClr val="bg1"/>
              </a:solidFill>
              <a:latin typeface="Helvetica" panose="020B0604020202020204" pitchFamily="34" charset="0"/>
              <a:cs typeface="Helvetica" panose="020B0604020202020204" pitchFamily="34" charset="0"/>
            </a:endParaRPr>
          </a:p>
          <a:p>
            <a:pPr algn="ctr"/>
            <a:r>
              <a:rPr lang="it-IT" sz="1200" err="1">
                <a:solidFill>
                  <a:schemeClr val="bg1"/>
                </a:solidFill>
                <a:latin typeface="Helvetica" panose="020B0604020202020204" pitchFamily="34" charset="0"/>
                <a:cs typeface="Helvetica" panose="020B0604020202020204" pitchFamily="34" charset="0"/>
              </a:rPr>
              <a:t>state:illinois</a:t>
            </a:r>
            <a:endParaRPr lang="it-IT" sz="1200">
              <a:solidFill>
                <a:schemeClr val="bg1"/>
              </a:solidFill>
              <a:latin typeface="Helvetica" panose="020B0604020202020204" pitchFamily="34" charset="0"/>
              <a:cs typeface="Helvetica" panose="020B0604020202020204" pitchFamily="34" charset="0"/>
            </a:endParaRPr>
          </a:p>
          <a:p>
            <a:pPr algn="ctr"/>
            <a:r>
              <a:rPr lang="it-IT" sz="1200">
                <a:solidFill>
                  <a:schemeClr val="bg1"/>
                </a:solidFill>
                <a:latin typeface="Helvetica" panose="020B0604020202020204" pitchFamily="34" charset="0"/>
                <a:cs typeface="Helvetica" panose="020B0604020202020204" pitchFamily="34" charset="0"/>
              </a:rPr>
              <a:t>code:60007</a:t>
            </a:r>
            <a:endParaRPr lang="en-US" sz="1200">
              <a:solidFill>
                <a:schemeClr val="bg1"/>
              </a:solidFill>
              <a:latin typeface="Helvetica" panose="020B0604020202020204" pitchFamily="34" charset="0"/>
              <a:cs typeface="Helvetica" panose="020B0604020202020204" pitchFamily="34" charset="0"/>
            </a:endParaRPr>
          </a:p>
        </p:txBody>
      </p:sp>
      <p:sp>
        <p:nvSpPr>
          <p:cNvPr id="6" name="Figura a mano libera 5"/>
          <p:cNvSpPr/>
          <p:nvPr/>
        </p:nvSpPr>
        <p:spPr>
          <a:xfrm>
            <a:off x="2584962" y="2209809"/>
            <a:ext cx="2136808" cy="250271"/>
          </a:xfrm>
          <a:custGeom>
            <a:avLst/>
            <a:gdLst>
              <a:gd name="connsiteX0" fmla="*/ 0 w 2136808"/>
              <a:gd name="connsiteY0" fmla="*/ 240646 h 250271"/>
              <a:gd name="connsiteX1" fmla="*/ 1106905 w 2136808"/>
              <a:gd name="connsiteY1" fmla="*/ 15 h 250271"/>
              <a:gd name="connsiteX2" fmla="*/ 2136808 w 2136808"/>
              <a:gd name="connsiteY2" fmla="*/ 250271 h 250271"/>
            </a:gdLst>
            <a:ahLst/>
            <a:cxnLst>
              <a:cxn ang="0">
                <a:pos x="connsiteX0" y="connsiteY0"/>
              </a:cxn>
              <a:cxn ang="0">
                <a:pos x="connsiteX1" y="connsiteY1"/>
              </a:cxn>
              <a:cxn ang="0">
                <a:pos x="connsiteX2" y="connsiteY2"/>
              </a:cxn>
            </a:cxnLst>
            <a:rect l="l" t="t" r="r" b="b"/>
            <a:pathLst>
              <a:path w="2136808" h="250271">
                <a:moveTo>
                  <a:pt x="0" y="240646"/>
                </a:moveTo>
                <a:cubicBezTo>
                  <a:pt x="375385" y="119528"/>
                  <a:pt x="750770" y="-1589"/>
                  <a:pt x="1106905" y="15"/>
                </a:cubicBezTo>
                <a:cubicBezTo>
                  <a:pt x="1463040" y="1619"/>
                  <a:pt x="1799924" y="125945"/>
                  <a:pt x="2136808" y="250271"/>
                </a:cubicBezTo>
              </a:path>
            </a:pathLst>
          </a:custGeom>
          <a:noFill/>
          <a:ln w="38100">
            <a:solidFill>
              <a:schemeClr val="accent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3" name="Figura a mano libera 22"/>
          <p:cNvSpPr/>
          <p:nvPr/>
        </p:nvSpPr>
        <p:spPr>
          <a:xfrm rot="5590336">
            <a:off x="4037066" y="3942728"/>
            <a:ext cx="2556582" cy="543374"/>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0 w 2223200"/>
              <a:gd name="connsiteY0" fmla="*/ 543374 h 543374"/>
              <a:gd name="connsiteX1" fmla="*/ 1193297 w 2223200"/>
              <a:gd name="connsiteY1" fmla="*/ 8036 h 543374"/>
              <a:gd name="connsiteX2" fmla="*/ 2223200 w 2223200"/>
              <a:gd name="connsiteY2" fmla="*/ 258292 h 543374"/>
            </a:gdLst>
            <a:ahLst/>
            <a:cxnLst>
              <a:cxn ang="0">
                <a:pos x="connsiteX0" y="connsiteY0"/>
              </a:cxn>
              <a:cxn ang="0">
                <a:pos x="connsiteX1" y="connsiteY1"/>
              </a:cxn>
              <a:cxn ang="0">
                <a:pos x="connsiteX2" y="connsiteY2"/>
              </a:cxn>
            </a:cxnLst>
            <a:rect l="l" t="t" r="r" b="b"/>
            <a:pathLst>
              <a:path w="2223200" h="543374">
                <a:moveTo>
                  <a:pt x="0" y="543374"/>
                </a:moveTo>
                <a:cubicBezTo>
                  <a:pt x="375385" y="422256"/>
                  <a:pt x="822764" y="55550"/>
                  <a:pt x="1193297" y="8036"/>
                </a:cubicBezTo>
                <a:cubicBezTo>
                  <a:pt x="1563830" y="-39478"/>
                  <a:pt x="1886316" y="133966"/>
                  <a:pt x="2223200" y="258292"/>
                </a:cubicBezTo>
              </a:path>
            </a:pathLst>
          </a:custGeom>
          <a:noFill/>
          <a:ln w="28575">
            <a:solidFill>
              <a:srgbClr val="FFC00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4" name="Figura a mano libera 23"/>
          <p:cNvSpPr/>
          <p:nvPr/>
        </p:nvSpPr>
        <p:spPr>
          <a:xfrm rot="5590336">
            <a:off x="4378997" y="3621578"/>
            <a:ext cx="2566817" cy="1088075"/>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0 w 2223200"/>
              <a:gd name="connsiteY0" fmla="*/ 543374 h 543374"/>
              <a:gd name="connsiteX1" fmla="*/ 1193297 w 2223200"/>
              <a:gd name="connsiteY1" fmla="*/ 8036 h 543374"/>
              <a:gd name="connsiteX2" fmla="*/ 2223200 w 2223200"/>
              <a:gd name="connsiteY2" fmla="*/ 258292 h 543374"/>
              <a:gd name="connsiteX0" fmla="*/ 0 w 2223200"/>
              <a:gd name="connsiteY0" fmla="*/ 359397 h 359397"/>
              <a:gd name="connsiteX1" fmla="*/ 1179341 w 2223200"/>
              <a:gd name="connsiteY1" fmla="*/ 56309 h 359397"/>
              <a:gd name="connsiteX2" fmla="*/ 2223200 w 2223200"/>
              <a:gd name="connsiteY2" fmla="*/ 74315 h 359397"/>
              <a:gd name="connsiteX0" fmla="*/ 0 w 2232100"/>
              <a:gd name="connsiteY0" fmla="*/ 1088075 h 1088075"/>
              <a:gd name="connsiteX1" fmla="*/ 1188241 w 2232100"/>
              <a:gd name="connsiteY1" fmla="*/ 99977 h 1088075"/>
              <a:gd name="connsiteX2" fmla="*/ 2232100 w 2232100"/>
              <a:gd name="connsiteY2" fmla="*/ 117983 h 1088075"/>
            </a:gdLst>
            <a:ahLst/>
            <a:cxnLst>
              <a:cxn ang="0">
                <a:pos x="connsiteX0" y="connsiteY0"/>
              </a:cxn>
              <a:cxn ang="0">
                <a:pos x="connsiteX1" y="connsiteY1"/>
              </a:cxn>
              <a:cxn ang="0">
                <a:pos x="connsiteX2" y="connsiteY2"/>
              </a:cxn>
            </a:cxnLst>
            <a:rect l="l" t="t" r="r" b="b"/>
            <a:pathLst>
              <a:path w="2232100" h="1088075">
                <a:moveTo>
                  <a:pt x="0" y="1088075"/>
                </a:moveTo>
                <a:cubicBezTo>
                  <a:pt x="375385" y="966957"/>
                  <a:pt x="816224" y="261659"/>
                  <a:pt x="1188241" y="99977"/>
                </a:cubicBezTo>
                <a:cubicBezTo>
                  <a:pt x="1560258" y="-61705"/>
                  <a:pt x="1895216" y="-6343"/>
                  <a:pt x="2232100" y="117983"/>
                </a:cubicBezTo>
              </a:path>
            </a:pathLst>
          </a:custGeom>
          <a:noFill/>
          <a:ln w="28575">
            <a:solidFill>
              <a:srgbClr val="FFC00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5" name="Figura a mano libera 24"/>
          <p:cNvSpPr/>
          <p:nvPr/>
        </p:nvSpPr>
        <p:spPr>
          <a:xfrm rot="6246103">
            <a:off x="3989929" y="3096019"/>
            <a:ext cx="1077665" cy="601576"/>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1 w 1859489"/>
              <a:gd name="connsiteY0" fmla="*/ 44691 h 388310"/>
              <a:gd name="connsiteX1" fmla="*/ 829586 w 1859489"/>
              <a:gd name="connsiteY1" fmla="*/ 138054 h 388310"/>
              <a:gd name="connsiteX2" fmla="*/ 1859489 w 1859489"/>
              <a:gd name="connsiteY2" fmla="*/ 388310 h 388310"/>
              <a:gd name="connsiteX0" fmla="*/ 1 w 1859491"/>
              <a:gd name="connsiteY0" fmla="*/ 45554 h 389173"/>
              <a:gd name="connsiteX1" fmla="*/ 1170416 w 1859491"/>
              <a:gd name="connsiteY1" fmla="*/ 134045 h 389173"/>
              <a:gd name="connsiteX2" fmla="*/ 1859491 w 1859491"/>
              <a:gd name="connsiteY2" fmla="*/ 389173 h 389173"/>
            </a:gdLst>
            <a:ahLst/>
            <a:cxnLst>
              <a:cxn ang="0">
                <a:pos x="connsiteX0" y="connsiteY0"/>
              </a:cxn>
              <a:cxn ang="0">
                <a:pos x="connsiteX1" y="connsiteY1"/>
              </a:cxn>
              <a:cxn ang="0">
                <a:pos x="connsiteX2" y="connsiteY2"/>
              </a:cxn>
            </a:cxnLst>
            <a:rect l="l" t="t" r="r" b="b"/>
            <a:pathLst>
              <a:path w="1859491" h="389173">
                <a:moveTo>
                  <a:pt x="1" y="45554"/>
                </a:moveTo>
                <a:cubicBezTo>
                  <a:pt x="375386" y="-75564"/>
                  <a:pt x="860501" y="76775"/>
                  <a:pt x="1170416" y="134045"/>
                </a:cubicBezTo>
                <a:cubicBezTo>
                  <a:pt x="1480331" y="191315"/>
                  <a:pt x="1522607" y="264847"/>
                  <a:pt x="1859491" y="389173"/>
                </a:cubicBezTo>
              </a:path>
            </a:pathLst>
          </a:custGeom>
          <a:noFill/>
          <a:ln w="38100">
            <a:solidFill>
              <a:srgbClr val="FDEB03"/>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8" name="Figura a mano libera 27"/>
          <p:cNvSpPr/>
          <p:nvPr/>
        </p:nvSpPr>
        <p:spPr>
          <a:xfrm>
            <a:off x="1503672" y="4346632"/>
            <a:ext cx="369020" cy="972151"/>
          </a:xfrm>
          <a:custGeom>
            <a:avLst/>
            <a:gdLst>
              <a:gd name="connsiteX0" fmla="*/ 248121 w 248121"/>
              <a:gd name="connsiteY0" fmla="*/ 0 h 1058779"/>
              <a:gd name="connsiteX1" fmla="*/ 7489 w 248121"/>
              <a:gd name="connsiteY1" fmla="*/ 385011 h 1058779"/>
              <a:gd name="connsiteX2" fmla="*/ 84491 w 248121"/>
              <a:gd name="connsiteY2" fmla="*/ 1058779 h 1058779"/>
              <a:gd name="connsiteX0" fmla="*/ 191807 w 191807"/>
              <a:gd name="connsiteY0" fmla="*/ 0 h 1058779"/>
              <a:gd name="connsiteX1" fmla="*/ 34443 w 191807"/>
              <a:gd name="connsiteY1" fmla="*/ 488587 h 1058779"/>
              <a:gd name="connsiteX2" fmla="*/ 28177 w 191807"/>
              <a:gd name="connsiteY2" fmla="*/ 1058779 h 1058779"/>
            </a:gdLst>
            <a:ahLst/>
            <a:cxnLst>
              <a:cxn ang="0">
                <a:pos x="connsiteX0" y="connsiteY0"/>
              </a:cxn>
              <a:cxn ang="0">
                <a:pos x="connsiteX1" y="connsiteY1"/>
              </a:cxn>
              <a:cxn ang="0">
                <a:pos x="connsiteX2" y="connsiteY2"/>
              </a:cxn>
            </a:cxnLst>
            <a:rect l="l" t="t" r="r" b="b"/>
            <a:pathLst>
              <a:path w="191807" h="1058779">
                <a:moveTo>
                  <a:pt x="191807" y="0"/>
                </a:moveTo>
                <a:cubicBezTo>
                  <a:pt x="85127" y="104274"/>
                  <a:pt x="61715" y="312124"/>
                  <a:pt x="34443" y="488587"/>
                </a:cubicBezTo>
                <a:cubicBezTo>
                  <a:pt x="7171" y="665050"/>
                  <a:pt x="-23960" y="810126"/>
                  <a:pt x="28177" y="1058779"/>
                </a:cubicBezTo>
              </a:path>
            </a:pathLst>
          </a:custGeom>
          <a:noFill/>
          <a:ln w="3810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9" name="Figura a mano libera 28"/>
          <p:cNvSpPr/>
          <p:nvPr/>
        </p:nvSpPr>
        <p:spPr>
          <a:xfrm rot="2819226">
            <a:off x="3158968" y="4532675"/>
            <a:ext cx="493046" cy="690411"/>
          </a:xfrm>
          <a:custGeom>
            <a:avLst/>
            <a:gdLst>
              <a:gd name="connsiteX0" fmla="*/ 0 w 702644"/>
              <a:gd name="connsiteY0" fmla="*/ 0 h 866274"/>
              <a:gd name="connsiteX1" fmla="*/ 163630 w 702644"/>
              <a:gd name="connsiteY1" fmla="*/ 433137 h 866274"/>
              <a:gd name="connsiteX2" fmla="*/ 702644 w 702644"/>
              <a:gd name="connsiteY2" fmla="*/ 866274 h 866274"/>
            </a:gdLst>
            <a:ahLst/>
            <a:cxnLst>
              <a:cxn ang="0">
                <a:pos x="connsiteX0" y="connsiteY0"/>
              </a:cxn>
              <a:cxn ang="0">
                <a:pos x="connsiteX1" y="connsiteY1"/>
              </a:cxn>
              <a:cxn ang="0">
                <a:pos x="connsiteX2" y="connsiteY2"/>
              </a:cxn>
            </a:cxnLst>
            <a:rect l="l" t="t" r="r" b="b"/>
            <a:pathLst>
              <a:path w="702644" h="866274">
                <a:moveTo>
                  <a:pt x="0" y="0"/>
                </a:moveTo>
                <a:cubicBezTo>
                  <a:pt x="23261" y="144379"/>
                  <a:pt x="46523" y="288758"/>
                  <a:pt x="163630" y="433137"/>
                </a:cubicBezTo>
                <a:cubicBezTo>
                  <a:pt x="280737" y="577516"/>
                  <a:pt x="491690" y="721895"/>
                  <a:pt x="702644" y="866274"/>
                </a:cubicBezTo>
              </a:path>
            </a:pathLst>
          </a:custGeom>
          <a:noFill/>
          <a:ln w="3810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0" name="CasellaDiTesto 29"/>
          <p:cNvSpPr txBox="1"/>
          <p:nvPr/>
        </p:nvSpPr>
        <p:spPr>
          <a:xfrm>
            <a:off x="5578420" y="3874994"/>
            <a:ext cx="970137" cy="307777"/>
          </a:xfrm>
          <a:prstGeom prst="rect">
            <a:avLst/>
          </a:prstGeom>
          <a:noFill/>
        </p:spPr>
        <p:txBody>
          <a:bodyPr wrap="none" rtlCol="0">
            <a:spAutoFit/>
          </a:bodyPr>
          <a:lstStyle/>
          <a:p>
            <a:r>
              <a:rPr lang="it-IT" sz="1400">
                <a:latin typeface="Helvetica" panose="020B0604020202020204" pitchFamily="34" charset="0"/>
                <a:cs typeface="Helvetica" panose="020B0604020202020204" pitchFamily="34" charset="0"/>
              </a:rPr>
              <a:t>price:14,4</a:t>
            </a:r>
            <a:endParaRPr lang="en-US" sz="1400">
              <a:latin typeface="Helvetica" panose="020B0604020202020204" pitchFamily="34" charset="0"/>
              <a:cs typeface="Helvetica" panose="020B0604020202020204" pitchFamily="34" charset="0"/>
            </a:endParaRPr>
          </a:p>
        </p:txBody>
      </p:sp>
      <p:sp>
        <p:nvSpPr>
          <p:cNvPr id="31" name="CasellaDiTesto 30"/>
          <p:cNvSpPr txBox="1"/>
          <p:nvPr/>
        </p:nvSpPr>
        <p:spPr>
          <a:xfrm>
            <a:off x="5116407" y="4240755"/>
            <a:ext cx="970137" cy="307777"/>
          </a:xfrm>
          <a:prstGeom prst="rect">
            <a:avLst/>
          </a:prstGeom>
          <a:noFill/>
        </p:spPr>
        <p:txBody>
          <a:bodyPr wrap="none" rtlCol="0">
            <a:spAutoFit/>
          </a:bodyPr>
          <a:lstStyle/>
          <a:p>
            <a:r>
              <a:rPr lang="it-IT" sz="1400">
                <a:latin typeface="Helvetica" panose="020B0604020202020204" pitchFamily="34" charset="0"/>
                <a:cs typeface="Helvetica" panose="020B0604020202020204" pitchFamily="34" charset="0"/>
              </a:rPr>
              <a:t>price:12,4</a:t>
            </a:r>
            <a:endParaRPr lang="en-US" sz="1400">
              <a:latin typeface="Helvetica" panose="020B0604020202020204" pitchFamily="34" charset="0"/>
              <a:cs typeface="Helvetica" panose="020B0604020202020204" pitchFamily="34" charset="0"/>
            </a:endParaRPr>
          </a:p>
        </p:txBody>
      </p:sp>
      <p:sp>
        <p:nvSpPr>
          <p:cNvPr id="4" name="Rettangolo 3"/>
          <p:cNvSpPr/>
          <p:nvPr/>
        </p:nvSpPr>
        <p:spPr>
          <a:xfrm>
            <a:off x="7201923" y="2697269"/>
            <a:ext cx="1018515" cy="76843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ttangolo 31"/>
          <p:cNvSpPr/>
          <p:nvPr/>
        </p:nvSpPr>
        <p:spPr>
          <a:xfrm>
            <a:off x="9693332" y="2800951"/>
            <a:ext cx="904030" cy="56599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ttangolo 32"/>
          <p:cNvSpPr/>
          <p:nvPr/>
        </p:nvSpPr>
        <p:spPr>
          <a:xfrm>
            <a:off x="10227934" y="5067118"/>
            <a:ext cx="1083651" cy="634163"/>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ttangolo 33"/>
          <p:cNvSpPr/>
          <p:nvPr/>
        </p:nvSpPr>
        <p:spPr>
          <a:xfrm>
            <a:off x="9079459" y="4061444"/>
            <a:ext cx="1065888" cy="7849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ttangolo 34"/>
          <p:cNvSpPr/>
          <p:nvPr/>
        </p:nvSpPr>
        <p:spPr>
          <a:xfrm>
            <a:off x="7215741" y="5119020"/>
            <a:ext cx="990880" cy="1070024"/>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igura a mano libera 35"/>
          <p:cNvSpPr/>
          <p:nvPr/>
        </p:nvSpPr>
        <p:spPr>
          <a:xfrm>
            <a:off x="1121923" y="2650980"/>
            <a:ext cx="874294" cy="2946935"/>
          </a:xfrm>
          <a:custGeom>
            <a:avLst/>
            <a:gdLst>
              <a:gd name="connsiteX0" fmla="*/ 248121 w 248121"/>
              <a:gd name="connsiteY0" fmla="*/ 0 h 1058779"/>
              <a:gd name="connsiteX1" fmla="*/ 7489 w 248121"/>
              <a:gd name="connsiteY1" fmla="*/ 385011 h 1058779"/>
              <a:gd name="connsiteX2" fmla="*/ 84491 w 248121"/>
              <a:gd name="connsiteY2" fmla="*/ 1058779 h 1058779"/>
              <a:gd name="connsiteX0" fmla="*/ 191807 w 191807"/>
              <a:gd name="connsiteY0" fmla="*/ 0 h 1058779"/>
              <a:gd name="connsiteX1" fmla="*/ 34443 w 191807"/>
              <a:gd name="connsiteY1" fmla="*/ 488587 h 1058779"/>
              <a:gd name="connsiteX2" fmla="*/ 28177 w 191807"/>
              <a:gd name="connsiteY2" fmla="*/ 1058779 h 1058779"/>
            </a:gdLst>
            <a:ahLst/>
            <a:cxnLst>
              <a:cxn ang="0">
                <a:pos x="connsiteX0" y="connsiteY0"/>
              </a:cxn>
              <a:cxn ang="0">
                <a:pos x="connsiteX1" y="connsiteY1"/>
              </a:cxn>
              <a:cxn ang="0">
                <a:pos x="connsiteX2" y="connsiteY2"/>
              </a:cxn>
            </a:cxnLst>
            <a:rect l="l" t="t" r="r" b="b"/>
            <a:pathLst>
              <a:path w="191807" h="1058779">
                <a:moveTo>
                  <a:pt x="191807" y="0"/>
                </a:moveTo>
                <a:cubicBezTo>
                  <a:pt x="85127" y="104274"/>
                  <a:pt x="61715" y="312124"/>
                  <a:pt x="34443" y="488587"/>
                </a:cubicBezTo>
                <a:cubicBezTo>
                  <a:pt x="7171" y="665050"/>
                  <a:pt x="-23960" y="810126"/>
                  <a:pt x="28177" y="1058779"/>
                </a:cubicBezTo>
              </a:path>
            </a:pathLst>
          </a:custGeom>
          <a:noFill/>
          <a:ln w="381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7" name="Figura a mano libera 36"/>
          <p:cNvSpPr/>
          <p:nvPr/>
        </p:nvSpPr>
        <p:spPr>
          <a:xfrm rot="3899027">
            <a:off x="1699732" y="3765271"/>
            <a:ext cx="2367227" cy="594831"/>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1 w 1859489"/>
              <a:gd name="connsiteY0" fmla="*/ 44691 h 388310"/>
              <a:gd name="connsiteX1" fmla="*/ 829586 w 1859489"/>
              <a:gd name="connsiteY1" fmla="*/ 138054 h 388310"/>
              <a:gd name="connsiteX2" fmla="*/ 1859489 w 1859489"/>
              <a:gd name="connsiteY2" fmla="*/ 388310 h 388310"/>
              <a:gd name="connsiteX0" fmla="*/ 1 w 1859491"/>
              <a:gd name="connsiteY0" fmla="*/ 45554 h 389173"/>
              <a:gd name="connsiteX1" fmla="*/ 1170416 w 1859491"/>
              <a:gd name="connsiteY1" fmla="*/ 134045 h 389173"/>
              <a:gd name="connsiteX2" fmla="*/ 1859491 w 1859491"/>
              <a:gd name="connsiteY2" fmla="*/ 389173 h 389173"/>
            </a:gdLst>
            <a:ahLst/>
            <a:cxnLst>
              <a:cxn ang="0">
                <a:pos x="connsiteX0" y="connsiteY0"/>
              </a:cxn>
              <a:cxn ang="0">
                <a:pos x="connsiteX1" y="connsiteY1"/>
              </a:cxn>
              <a:cxn ang="0">
                <a:pos x="connsiteX2" y="connsiteY2"/>
              </a:cxn>
            </a:cxnLst>
            <a:rect l="l" t="t" r="r" b="b"/>
            <a:pathLst>
              <a:path w="1859491" h="389173">
                <a:moveTo>
                  <a:pt x="1" y="45554"/>
                </a:moveTo>
                <a:cubicBezTo>
                  <a:pt x="375386" y="-75564"/>
                  <a:pt x="860501" y="76775"/>
                  <a:pt x="1170416" y="134045"/>
                </a:cubicBezTo>
                <a:cubicBezTo>
                  <a:pt x="1480331" y="191315"/>
                  <a:pt x="1522607" y="264847"/>
                  <a:pt x="1859491" y="389173"/>
                </a:cubicBezTo>
              </a:path>
            </a:pathLst>
          </a:custGeom>
          <a:noFill/>
          <a:ln w="38100">
            <a:solidFill>
              <a:srgbClr val="92D05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8" name="Figura a mano libera 7"/>
          <p:cNvSpPr/>
          <p:nvPr/>
        </p:nvSpPr>
        <p:spPr>
          <a:xfrm>
            <a:off x="3874747" y="2931717"/>
            <a:ext cx="1277594" cy="2656573"/>
          </a:xfrm>
          <a:custGeom>
            <a:avLst/>
            <a:gdLst>
              <a:gd name="connsiteX0" fmla="*/ 1078030 w 1229468"/>
              <a:gd name="connsiteY0" fmla="*/ 0 h 2618072"/>
              <a:gd name="connsiteX1" fmla="*/ 1183908 w 1229468"/>
              <a:gd name="connsiteY1" fmla="*/ 1020278 h 2618072"/>
              <a:gd name="connsiteX2" fmla="*/ 423512 w 1229468"/>
              <a:gd name="connsiteY2" fmla="*/ 2252312 h 2618072"/>
              <a:gd name="connsiteX3" fmla="*/ 0 w 1229468"/>
              <a:gd name="connsiteY3" fmla="*/ 2618072 h 2618072"/>
            </a:gdLst>
            <a:ahLst/>
            <a:cxnLst>
              <a:cxn ang="0">
                <a:pos x="connsiteX0" y="connsiteY0"/>
              </a:cxn>
              <a:cxn ang="0">
                <a:pos x="connsiteX1" y="connsiteY1"/>
              </a:cxn>
              <a:cxn ang="0">
                <a:pos x="connsiteX2" y="connsiteY2"/>
              </a:cxn>
              <a:cxn ang="0">
                <a:pos x="connsiteX3" y="connsiteY3"/>
              </a:cxn>
            </a:cxnLst>
            <a:rect l="l" t="t" r="r" b="b"/>
            <a:pathLst>
              <a:path w="1229468" h="2618072">
                <a:moveTo>
                  <a:pt x="1078030" y="0"/>
                </a:moveTo>
                <a:cubicBezTo>
                  <a:pt x="1185512" y="322446"/>
                  <a:pt x="1292994" y="644893"/>
                  <a:pt x="1183908" y="1020278"/>
                </a:cubicBezTo>
                <a:cubicBezTo>
                  <a:pt x="1074822" y="1395663"/>
                  <a:pt x="620830" y="1986013"/>
                  <a:pt x="423512" y="2252312"/>
                </a:cubicBezTo>
                <a:cubicBezTo>
                  <a:pt x="226194" y="2518611"/>
                  <a:pt x="113097" y="2568341"/>
                  <a:pt x="0" y="2618072"/>
                </a:cubicBezTo>
              </a:path>
            </a:pathLst>
          </a:custGeom>
          <a:noFill/>
          <a:ln w="381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9" name="Figura a mano libera 8"/>
          <p:cNvSpPr/>
          <p:nvPr/>
        </p:nvSpPr>
        <p:spPr>
          <a:xfrm>
            <a:off x="2354219" y="2657399"/>
            <a:ext cx="2338676" cy="986589"/>
          </a:xfrm>
          <a:custGeom>
            <a:avLst/>
            <a:gdLst>
              <a:gd name="connsiteX0" fmla="*/ 2233061 w 2233061"/>
              <a:gd name="connsiteY0" fmla="*/ 0 h 952901"/>
              <a:gd name="connsiteX1" fmla="*/ 866274 w 2233061"/>
              <a:gd name="connsiteY1" fmla="*/ 240631 h 952901"/>
              <a:gd name="connsiteX2" fmla="*/ 0 w 2233061"/>
              <a:gd name="connsiteY2" fmla="*/ 952901 h 952901"/>
            </a:gdLst>
            <a:ahLst/>
            <a:cxnLst>
              <a:cxn ang="0">
                <a:pos x="connsiteX0" y="connsiteY0"/>
              </a:cxn>
              <a:cxn ang="0">
                <a:pos x="connsiteX1" y="connsiteY1"/>
              </a:cxn>
              <a:cxn ang="0">
                <a:pos x="connsiteX2" y="connsiteY2"/>
              </a:cxn>
            </a:cxnLst>
            <a:rect l="l" t="t" r="r" b="b"/>
            <a:pathLst>
              <a:path w="2233061" h="952901">
                <a:moveTo>
                  <a:pt x="2233061" y="0"/>
                </a:moveTo>
                <a:cubicBezTo>
                  <a:pt x="1735756" y="40907"/>
                  <a:pt x="1238451" y="81814"/>
                  <a:pt x="866274" y="240631"/>
                </a:cubicBezTo>
                <a:cubicBezTo>
                  <a:pt x="494097" y="399448"/>
                  <a:pt x="247048" y="676174"/>
                  <a:pt x="0" y="952901"/>
                </a:cubicBezTo>
              </a:path>
            </a:pathLst>
          </a:custGeom>
          <a:noFill/>
          <a:ln w="38100">
            <a:solidFill>
              <a:srgbClr val="FDEB03"/>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1" name="Figura a mano libera 10"/>
          <p:cNvSpPr/>
          <p:nvPr/>
        </p:nvSpPr>
        <p:spPr>
          <a:xfrm>
            <a:off x="2209578" y="2787338"/>
            <a:ext cx="2512193" cy="2560320"/>
          </a:xfrm>
          <a:custGeom>
            <a:avLst/>
            <a:gdLst>
              <a:gd name="connsiteX0" fmla="*/ 2512193 w 2512193"/>
              <a:gd name="connsiteY0" fmla="*/ 0 h 2560320"/>
              <a:gd name="connsiteX1" fmla="*/ 1155031 w 2512193"/>
              <a:gd name="connsiteY1" fmla="*/ 539015 h 2560320"/>
              <a:gd name="connsiteX2" fmla="*/ 0 w 2512193"/>
              <a:gd name="connsiteY2" fmla="*/ 2560320 h 2560320"/>
            </a:gdLst>
            <a:ahLst/>
            <a:cxnLst>
              <a:cxn ang="0">
                <a:pos x="connsiteX0" y="connsiteY0"/>
              </a:cxn>
              <a:cxn ang="0">
                <a:pos x="connsiteX1" y="connsiteY1"/>
              </a:cxn>
              <a:cxn ang="0">
                <a:pos x="connsiteX2" y="connsiteY2"/>
              </a:cxn>
            </a:cxnLst>
            <a:rect l="l" t="t" r="r" b="b"/>
            <a:pathLst>
              <a:path w="2512193" h="2560320">
                <a:moveTo>
                  <a:pt x="2512193" y="0"/>
                </a:moveTo>
                <a:cubicBezTo>
                  <a:pt x="2042961" y="56147"/>
                  <a:pt x="1573730" y="112295"/>
                  <a:pt x="1155031" y="539015"/>
                </a:cubicBezTo>
                <a:cubicBezTo>
                  <a:pt x="736332" y="965735"/>
                  <a:pt x="368166" y="1763027"/>
                  <a:pt x="0" y="2560320"/>
                </a:cubicBezTo>
              </a:path>
            </a:pathLst>
          </a:custGeom>
          <a:noFill/>
          <a:ln w="38100">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6671088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Graph vs Aggregate modeling</a:t>
            </a:r>
          </a:p>
        </p:txBody>
      </p:sp>
      <p:sp>
        <p:nvSpPr>
          <p:cNvPr id="3" name="Segnaposto contenuto 2"/>
          <p:cNvSpPr>
            <a:spLocks noGrp="1"/>
          </p:cNvSpPr>
          <p:nvPr>
            <p:ph idx="1"/>
          </p:nvPr>
        </p:nvSpPr>
        <p:spPr/>
        <p:txBody>
          <a:bodyPr>
            <a:normAutofit fontScale="92500" lnSpcReduction="10000"/>
          </a:bodyPr>
          <a:lstStyle/>
          <a:p>
            <a:r>
              <a:rPr lang="en-US"/>
              <a:t>The graph data model is intrinsically different from the others</a:t>
            </a:r>
          </a:p>
          <a:p>
            <a:pPr lvl="1"/>
            <a:r>
              <a:rPr lang="en-US"/>
              <a:t>Focused on the relationships rather than on the entities per-se</a:t>
            </a:r>
          </a:p>
          <a:p>
            <a:pPr lvl="1"/>
            <a:r>
              <a:rPr lang="en-US" b="1"/>
              <a:t>Limited scalability</a:t>
            </a:r>
            <a:r>
              <a:rPr lang="en-US"/>
              <a:t>: it is often impossible to shard a graph on several machines without "cutting" several arcs (i.e. having several cross-machine links)</a:t>
            </a:r>
          </a:p>
          <a:p>
            <a:pPr lvl="2"/>
            <a:r>
              <a:rPr lang="en-US"/>
              <a:t>Batch cross-machine queries: don’t follow relationships one by one, but "group them" to make less requests</a:t>
            </a:r>
          </a:p>
          <a:p>
            <a:pPr lvl="2"/>
            <a:r>
              <a:rPr lang="en-US"/>
              <a:t>Limit the depth of cross-machine node searches</a:t>
            </a:r>
          </a:p>
          <a:p>
            <a:pPr lvl="1"/>
            <a:r>
              <a:rPr lang="en-US">
                <a:solidFill>
                  <a:schemeClr val="accent2"/>
                </a:solidFill>
              </a:rPr>
              <a:t>Data-driven modeling</a:t>
            </a:r>
          </a:p>
          <a:p>
            <a:r>
              <a:rPr lang="en-US"/>
              <a:t>Key-value, document and wide-column are called </a:t>
            </a:r>
            <a:r>
              <a:rPr lang="en-US">
                <a:solidFill>
                  <a:srgbClr val="FF0000"/>
                </a:solidFill>
              </a:rPr>
              <a:t>aggregate-oriented</a:t>
            </a:r>
          </a:p>
          <a:p>
            <a:pPr lvl="1"/>
            <a:r>
              <a:rPr lang="en-US"/>
              <a:t>Aggregate = key-value pair, document, row (respectively)</a:t>
            </a:r>
          </a:p>
          <a:p>
            <a:pPr lvl="1"/>
            <a:r>
              <a:rPr lang="en-US"/>
              <a:t>The aggregate is the atomic block (no guarantees for multi-aggregate operations)</a:t>
            </a:r>
          </a:p>
          <a:p>
            <a:r>
              <a:rPr lang="en-US"/>
              <a:t>Based on the concept of encapsulation</a:t>
            </a:r>
          </a:p>
          <a:p>
            <a:pPr lvl="1"/>
            <a:r>
              <a:rPr lang="en-US"/>
              <a:t>Avoid joins as much as possible </a:t>
            </a:r>
            <a:r>
              <a:rPr lang="en-US">
                <a:sym typeface="Wingdings" panose="05000000000000000000" pitchFamily="2" charset="2"/>
              </a:rPr>
              <a:t> achieve </a:t>
            </a:r>
            <a:r>
              <a:rPr lang="en-US" b="1">
                <a:sym typeface="Wingdings" panose="05000000000000000000" pitchFamily="2" charset="2"/>
              </a:rPr>
              <a:t>high scalability</a:t>
            </a:r>
            <a:endParaRPr lang="en-US" b="1"/>
          </a:p>
          <a:p>
            <a:pPr lvl="2"/>
            <a:r>
              <a:rPr lang="en-US"/>
              <a:t>Con: data denormalization </a:t>
            </a:r>
            <a:r>
              <a:rPr lang="en-US">
                <a:sym typeface="Wingdings" panose="05000000000000000000" pitchFamily="2" charset="2"/>
              </a:rPr>
              <a:t> </a:t>
            </a:r>
            <a:r>
              <a:rPr lang="en-US" b="1">
                <a:sym typeface="Wingdings" panose="05000000000000000000" pitchFamily="2" charset="2"/>
              </a:rPr>
              <a:t>potential inconsistencies in the data</a:t>
            </a:r>
            <a:endParaRPr lang="en-US" b="1"/>
          </a:p>
          <a:p>
            <a:pPr lvl="1"/>
            <a:r>
              <a:rPr lang="en-US">
                <a:solidFill>
                  <a:schemeClr val="accent2"/>
                </a:solidFill>
              </a:rPr>
              <a:t>Query-driven modeling</a:t>
            </a:r>
          </a:p>
        </p:txBody>
      </p:sp>
    </p:spTree>
    <p:extLst>
      <p:ext uri="{BB962C8B-B14F-4D97-AF65-F5344CB8AC3E}">
        <p14:creationId xmlns:p14="http://schemas.microsoft.com/office/powerpoint/2010/main" val="34629881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Document: data model</a:t>
            </a:r>
          </a:p>
        </p:txBody>
      </p:sp>
      <p:sp>
        <p:nvSpPr>
          <p:cNvPr id="3" name="Segnaposto contenuto 2"/>
          <p:cNvSpPr>
            <a:spLocks noGrp="1"/>
          </p:cNvSpPr>
          <p:nvPr>
            <p:ph idx="1"/>
          </p:nvPr>
        </p:nvSpPr>
        <p:spPr/>
        <p:txBody>
          <a:bodyPr anchor="t">
            <a:normAutofit/>
          </a:bodyPr>
          <a:lstStyle/>
          <a:p>
            <a:r>
              <a:rPr lang="en-US"/>
              <a:t>Each DB contains one or more </a:t>
            </a:r>
            <a:r>
              <a:rPr lang="en-US">
                <a:solidFill>
                  <a:srgbClr val="0070C0"/>
                </a:solidFill>
              </a:rPr>
              <a:t>collections</a:t>
            </a:r>
            <a:r>
              <a:rPr lang="en-US"/>
              <a:t> (corresponding to tables) </a:t>
            </a:r>
          </a:p>
          <a:p>
            <a:r>
              <a:rPr lang="en-US"/>
              <a:t>Each collection contains a list of </a:t>
            </a:r>
            <a:r>
              <a:rPr lang="en-US">
                <a:solidFill>
                  <a:srgbClr val="FF0000"/>
                </a:solidFill>
              </a:rPr>
              <a:t>documents</a:t>
            </a:r>
            <a:r>
              <a:rPr lang="en-US"/>
              <a:t> (usually JSON)</a:t>
            </a:r>
          </a:p>
          <a:p>
            <a:pPr lvl="1"/>
            <a:r>
              <a:rPr lang="en-US"/>
              <a:t>Documents are hierarchically structured</a:t>
            </a:r>
          </a:p>
          <a:p>
            <a:r>
              <a:rPr lang="en-US"/>
              <a:t>Each document contains a set of </a:t>
            </a:r>
            <a:r>
              <a:rPr lang="en-US">
                <a:solidFill>
                  <a:srgbClr val="FF0000"/>
                </a:solidFill>
              </a:rPr>
              <a:t>fields</a:t>
            </a:r>
          </a:p>
          <a:p>
            <a:pPr lvl="1"/>
            <a:r>
              <a:rPr lang="en-US"/>
              <a:t>The </a:t>
            </a:r>
            <a:r>
              <a:rPr lang="en-US">
                <a:solidFill>
                  <a:srgbClr val="0070C0"/>
                </a:solidFill>
              </a:rPr>
              <a:t>ID</a:t>
            </a:r>
            <a:r>
              <a:rPr lang="en-US"/>
              <a:t> is mandatory</a:t>
            </a:r>
          </a:p>
          <a:p>
            <a:r>
              <a:rPr lang="en-US"/>
              <a:t>Each field corresponds to a </a:t>
            </a:r>
            <a:r>
              <a:rPr lang="en-US">
                <a:solidFill>
                  <a:srgbClr val="FF0000"/>
                </a:solidFill>
              </a:rPr>
              <a:t>key-value pair</a:t>
            </a:r>
          </a:p>
          <a:p>
            <a:pPr lvl="1"/>
            <a:r>
              <a:rPr lang="en-US"/>
              <a:t>Key: unique string in the document</a:t>
            </a:r>
          </a:p>
          <a:p>
            <a:pPr lvl="1"/>
            <a:r>
              <a:rPr lang="en-US"/>
              <a:t>Value: either simple (string, number, </a:t>
            </a:r>
            <a:r>
              <a:rPr lang="en-US" err="1"/>
              <a:t>boolean</a:t>
            </a:r>
            <a:r>
              <a:rPr lang="en-US"/>
              <a:t>) </a:t>
            </a:r>
            <a:br>
              <a:rPr lang="en-US"/>
            </a:br>
            <a:r>
              <a:rPr lang="en-US"/>
              <a:t>or complex (object, array, BLOB)</a:t>
            </a:r>
          </a:p>
          <a:p>
            <a:pPr lvl="2"/>
            <a:r>
              <a:rPr lang="en-US"/>
              <a:t>A complex field can contain other field</a:t>
            </a:r>
          </a:p>
        </p:txBody>
      </p:sp>
      <p:sp>
        <p:nvSpPr>
          <p:cNvPr id="5" name="CasellaDiTesto 4"/>
          <p:cNvSpPr txBox="1"/>
          <p:nvPr/>
        </p:nvSpPr>
        <p:spPr>
          <a:xfrm>
            <a:off x="7715937" y="3064450"/>
            <a:ext cx="2678938" cy="3208571"/>
          </a:xfrm>
          <a:prstGeom prst="rect">
            <a:avLst/>
          </a:prstGeom>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none" rtlCol="0">
            <a:spAutoFit/>
          </a:bodyPr>
          <a:lstStyle/>
          <a:p>
            <a:r>
              <a:rPr lang="it-IT" sz="1350">
                <a:latin typeface="Helvetica" panose="020B0604020202020204" pitchFamily="34" charset="0"/>
                <a:cs typeface="Helvetica" panose="020B0604020202020204" pitchFamily="34" charset="0"/>
              </a:rPr>
              <a:t>{</a:t>
            </a:r>
          </a:p>
          <a:p>
            <a:r>
              <a:rPr lang="it-IT" sz="1350">
                <a:latin typeface="Helvetica" panose="020B0604020202020204" pitchFamily="34" charset="0"/>
                <a:cs typeface="Helvetica" panose="020B0604020202020204" pitchFamily="34" charset="0"/>
              </a:rPr>
              <a:t>      "_id": 1234,</a:t>
            </a:r>
          </a:p>
          <a:p>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name</a:t>
            </a:r>
            <a:r>
              <a:rPr lang="it-IT" sz="1350">
                <a:latin typeface="Helvetica" panose="020B0604020202020204" pitchFamily="34" charset="0"/>
                <a:cs typeface="Helvetica" panose="020B0604020202020204" pitchFamily="34" charset="0"/>
              </a:rPr>
              <a:t>": "Enrico",</a:t>
            </a:r>
          </a:p>
          <a:p>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address</a:t>
            </a:r>
            <a:r>
              <a:rPr lang="it-IT" sz="1350">
                <a:latin typeface="Helvetica" panose="020B0604020202020204" pitchFamily="34" charset="0"/>
                <a:cs typeface="Helvetica" panose="020B0604020202020204" pitchFamily="34" charset="0"/>
              </a:rPr>
              <a:t>": {</a:t>
            </a:r>
          </a:p>
          <a:p>
            <a:r>
              <a:rPr lang="it-IT" sz="1350">
                <a:latin typeface="Helvetica" panose="020B0604020202020204" pitchFamily="34" charset="0"/>
                <a:cs typeface="Helvetica" panose="020B0604020202020204" pitchFamily="34" charset="0"/>
              </a:rPr>
              <a:t>            "city": "Cesena",</a:t>
            </a:r>
            <a:br>
              <a:rPr lang="it-IT" sz="1350">
                <a:latin typeface="Helvetica" panose="020B0604020202020204" pitchFamily="34" charset="0"/>
                <a:cs typeface="Helvetica" panose="020B0604020202020204" pitchFamily="34" charset="0"/>
              </a:rPr>
            </a:br>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postalCode</a:t>
            </a:r>
            <a:r>
              <a:rPr lang="it-IT" sz="1350">
                <a:latin typeface="Helvetica" panose="020B0604020202020204" pitchFamily="34" charset="0"/>
                <a:cs typeface="Helvetica" panose="020B0604020202020204" pitchFamily="34" charset="0"/>
              </a:rPr>
              <a:t>": 47522</a:t>
            </a:r>
          </a:p>
          <a:p>
            <a:r>
              <a:rPr lang="it-IT" sz="1350">
                <a:latin typeface="Helvetica" panose="020B0604020202020204" pitchFamily="34" charset="0"/>
                <a:cs typeface="Helvetica" panose="020B0604020202020204" pitchFamily="34" charset="0"/>
              </a:rPr>
              <a:t>      },</a:t>
            </a:r>
          </a:p>
          <a:p>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contacts</a:t>
            </a:r>
            <a:r>
              <a:rPr lang="it-IT" sz="1350">
                <a:latin typeface="Helvetica" panose="020B0604020202020204" pitchFamily="34" charset="0"/>
                <a:cs typeface="Helvetica" panose="020B0604020202020204" pitchFamily="34" charset="0"/>
              </a:rPr>
              <a:t>": [ {</a:t>
            </a:r>
          </a:p>
          <a:p>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type</a:t>
            </a:r>
            <a:r>
              <a:rPr lang="it-IT" sz="1350">
                <a:latin typeface="Helvetica" panose="020B0604020202020204" pitchFamily="34" charset="0"/>
                <a:cs typeface="Helvetica" panose="020B0604020202020204" pitchFamily="34" charset="0"/>
              </a:rPr>
              <a:t>": "office",</a:t>
            </a:r>
            <a:br>
              <a:rPr lang="it-IT" sz="1350">
                <a:latin typeface="Helvetica" panose="020B0604020202020204" pitchFamily="34" charset="0"/>
                <a:cs typeface="Helvetica" panose="020B0604020202020204" pitchFamily="34" charset="0"/>
              </a:rPr>
            </a:br>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contact</a:t>
            </a:r>
            <a:r>
              <a:rPr lang="it-IT" sz="1350">
                <a:latin typeface="Helvetica" panose="020B0604020202020204" pitchFamily="34" charset="0"/>
                <a:cs typeface="Helvetica" panose="020B0604020202020204" pitchFamily="34" charset="0"/>
              </a:rPr>
              <a:t>": "0547-338835"</a:t>
            </a:r>
          </a:p>
          <a:p>
            <a:r>
              <a:rPr lang="it-IT" sz="1350">
                <a:latin typeface="Helvetica" panose="020B0604020202020204" pitchFamily="34" charset="0"/>
                <a:cs typeface="Helvetica" panose="020B0604020202020204" pitchFamily="34" charset="0"/>
              </a:rPr>
              <a:t>      }, {</a:t>
            </a:r>
          </a:p>
          <a:p>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type</a:t>
            </a:r>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skype</a:t>
            </a:r>
            <a:r>
              <a:rPr lang="it-IT" sz="1350">
                <a:latin typeface="Helvetica" panose="020B0604020202020204" pitchFamily="34" charset="0"/>
                <a:cs typeface="Helvetica" panose="020B0604020202020204" pitchFamily="34" charset="0"/>
              </a:rPr>
              <a:t>",</a:t>
            </a:r>
            <a:br>
              <a:rPr lang="it-IT" sz="1350">
                <a:latin typeface="Helvetica" panose="020B0604020202020204" pitchFamily="34" charset="0"/>
                <a:cs typeface="Helvetica" panose="020B0604020202020204" pitchFamily="34" charset="0"/>
              </a:rPr>
            </a:br>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contact</a:t>
            </a:r>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egallinucci</a:t>
            </a:r>
            <a:r>
              <a:rPr lang="it-IT" sz="1350">
                <a:latin typeface="Helvetica" panose="020B0604020202020204" pitchFamily="34" charset="0"/>
                <a:cs typeface="Helvetica" panose="020B0604020202020204" pitchFamily="34" charset="0"/>
              </a:rPr>
              <a:t>"</a:t>
            </a:r>
          </a:p>
          <a:p>
            <a:r>
              <a:rPr lang="it-IT" sz="1350">
                <a:latin typeface="Helvetica" panose="020B0604020202020204" pitchFamily="34" charset="0"/>
                <a:cs typeface="Helvetica" panose="020B0604020202020204" pitchFamily="34" charset="0"/>
              </a:rPr>
              <a:t>      } ]</a:t>
            </a:r>
          </a:p>
          <a:p>
            <a:r>
              <a:rPr lang="it-IT" sz="1350">
                <a:latin typeface="Helvetica" panose="020B0604020202020204" pitchFamily="34" charset="0"/>
                <a:cs typeface="Helvetica" panose="020B0604020202020204" pitchFamily="34" charset="0"/>
              </a:rPr>
              <a:t>}</a:t>
            </a:r>
          </a:p>
        </p:txBody>
      </p:sp>
    </p:spTree>
    <p:extLst>
      <p:ext uri="{BB962C8B-B14F-4D97-AF65-F5344CB8AC3E}">
        <p14:creationId xmlns:p14="http://schemas.microsoft.com/office/powerpoint/2010/main" val="33932578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Document: querying</a:t>
            </a:r>
          </a:p>
        </p:txBody>
      </p:sp>
      <p:sp>
        <p:nvSpPr>
          <p:cNvPr id="3" name="Segnaposto contenuto 2"/>
          <p:cNvSpPr>
            <a:spLocks noGrp="1"/>
          </p:cNvSpPr>
          <p:nvPr>
            <p:ph idx="1"/>
          </p:nvPr>
        </p:nvSpPr>
        <p:spPr/>
        <p:txBody>
          <a:bodyPr>
            <a:normAutofit/>
          </a:bodyPr>
          <a:lstStyle/>
          <a:p>
            <a:r>
              <a:rPr lang="en-US"/>
              <a:t>The query language is quite expressive</a:t>
            </a:r>
          </a:p>
          <a:p>
            <a:pPr lvl="1"/>
            <a:r>
              <a:rPr lang="en-US"/>
              <a:t>Can create indexes on fields</a:t>
            </a:r>
          </a:p>
          <a:p>
            <a:pPr lvl="1"/>
            <a:r>
              <a:rPr lang="en-US"/>
              <a:t>Can filter on the fields</a:t>
            </a:r>
          </a:p>
          <a:p>
            <a:pPr lvl="1"/>
            <a:r>
              <a:rPr lang="en-US"/>
              <a:t>Can return more documents with one query</a:t>
            </a:r>
          </a:p>
          <a:p>
            <a:pPr lvl="1"/>
            <a:r>
              <a:rPr lang="en-US"/>
              <a:t>Can select which fields to project</a:t>
            </a:r>
          </a:p>
          <a:p>
            <a:pPr lvl="1"/>
            <a:r>
              <a:rPr lang="en-US"/>
              <a:t>Can update specific fields</a:t>
            </a:r>
          </a:p>
          <a:p>
            <a:r>
              <a:rPr lang="en-US"/>
              <a:t>Different implementations, different functionalities</a:t>
            </a:r>
          </a:p>
          <a:p>
            <a:pPr lvl="1"/>
            <a:r>
              <a:rPr lang="en-US"/>
              <a:t>Some enable (possibly materialized) views</a:t>
            </a:r>
          </a:p>
          <a:p>
            <a:pPr lvl="1"/>
            <a:r>
              <a:rPr lang="en-US"/>
              <a:t>Some enable MapReduce queries</a:t>
            </a:r>
          </a:p>
          <a:p>
            <a:pPr lvl="1"/>
            <a:r>
              <a:rPr lang="en-US"/>
              <a:t>Some provide connectors to Big Data tools (e.g., Spark, Hive)</a:t>
            </a:r>
          </a:p>
          <a:p>
            <a:pPr lvl="1"/>
            <a:r>
              <a:rPr lang="en-US"/>
              <a:t>Some provide </a:t>
            </a:r>
            <a:r>
              <a:rPr lang="en-US" i="1"/>
              <a:t>full-text search </a:t>
            </a:r>
            <a:r>
              <a:rPr lang="en-US"/>
              <a:t>capabilities</a:t>
            </a:r>
            <a:endParaRPr lang="en-US" i="1"/>
          </a:p>
          <a:p>
            <a:pPr lvl="1"/>
            <a:endParaRPr lang="en-US"/>
          </a:p>
        </p:txBody>
      </p:sp>
    </p:spTree>
    <p:extLst>
      <p:ext uri="{BB962C8B-B14F-4D97-AF65-F5344CB8AC3E}">
        <p14:creationId xmlns:p14="http://schemas.microsoft.com/office/powerpoint/2010/main" val="83959899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p:cNvPicPr>
            <a:picLocks noChangeAspect="1"/>
          </p:cNvPicPr>
          <p:nvPr/>
        </p:nvPicPr>
        <p:blipFill>
          <a:blip r:embed="rId2"/>
          <a:stretch>
            <a:fillRect/>
          </a:stretch>
        </p:blipFill>
        <p:spPr>
          <a:xfrm>
            <a:off x="3981451" y="2215242"/>
            <a:ext cx="4086968" cy="3143250"/>
          </a:xfrm>
          <a:prstGeom prst="rect">
            <a:avLst/>
          </a:prstGeom>
        </p:spPr>
      </p:pic>
      <p:sp>
        <p:nvSpPr>
          <p:cNvPr id="2" name="Titolo 1"/>
          <p:cNvSpPr>
            <a:spLocks noGrp="1"/>
          </p:cNvSpPr>
          <p:nvPr>
            <p:ph type="title"/>
          </p:nvPr>
        </p:nvSpPr>
        <p:spPr/>
        <p:txBody>
          <a:bodyPr>
            <a:normAutofit fontScale="90000"/>
          </a:bodyPr>
          <a:lstStyle/>
          <a:p>
            <a:r>
              <a:rPr lang="en-US"/>
              <a:t>Data modeling example: aggregate model (2)</a:t>
            </a:r>
          </a:p>
        </p:txBody>
      </p:sp>
      <p:sp>
        <p:nvSpPr>
          <p:cNvPr id="3" name="Segnaposto contenuto 2"/>
          <p:cNvSpPr>
            <a:spLocks noGrp="1"/>
          </p:cNvSpPr>
          <p:nvPr>
            <p:ph idx="1"/>
          </p:nvPr>
        </p:nvSpPr>
        <p:spPr/>
        <p:txBody>
          <a:bodyPr/>
          <a:lstStyle/>
          <a:p>
            <a:endParaRPr lang="en-GB"/>
          </a:p>
        </p:txBody>
      </p:sp>
      <p:sp>
        <p:nvSpPr>
          <p:cNvPr id="6" name="Rettangolo 5"/>
          <p:cNvSpPr/>
          <p:nvPr/>
        </p:nvSpPr>
        <p:spPr>
          <a:xfrm>
            <a:off x="3943816" y="2203813"/>
            <a:ext cx="4292193" cy="325192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Tree>
    <p:extLst>
      <p:ext uri="{BB962C8B-B14F-4D97-AF65-F5344CB8AC3E}">
        <p14:creationId xmlns:p14="http://schemas.microsoft.com/office/powerpoint/2010/main" val="373903159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p:cNvPicPr>
            <a:picLocks noChangeAspect="1"/>
          </p:cNvPicPr>
          <p:nvPr/>
        </p:nvPicPr>
        <p:blipFill>
          <a:blip r:embed="rId2"/>
          <a:stretch>
            <a:fillRect/>
          </a:stretch>
        </p:blipFill>
        <p:spPr>
          <a:xfrm>
            <a:off x="3981451" y="2215242"/>
            <a:ext cx="4086968" cy="3143250"/>
          </a:xfrm>
          <a:prstGeom prst="rect">
            <a:avLst/>
          </a:prstGeom>
        </p:spPr>
      </p:pic>
      <p:sp>
        <p:nvSpPr>
          <p:cNvPr id="2" name="Titolo 1"/>
          <p:cNvSpPr>
            <a:spLocks noGrp="1"/>
          </p:cNvSpPr>
          <p:nvPr>
            <p:ph type="title"/>
          </p:nvPr>
        </p:nvSpPr>
        <p:spPr/>
        <p:txBody>
          <a:bodyPr>
            <a:normAutofit fontScale="90000"/>
          </a:bodyPr>
          <a:lstStyle/>
          <a:p>
            <a:r>
              <a:rPr lang="en-US"/>
              <a:t>Data modeling example: aggregate model (1)</a:t>
            </a:r>
          </a:p>
        </p:txBody>
      </p:sp>
      <p:sp>
        <p:nvSpPr>
          <p:cNvPr id="3" name="Segnaposto contenuto 2"/>
          <p:cNvSpPr>
            <a:spLocks noGrp="1"/>
          </p:cNvSpPr>
          <p:nvPr>
            <p:ph idx="1"/>
          </p:nvPr>
        </p:nvSpPr>
        <p:spPr/>
        <p:txBody>
          <a:bodyPr/>
          <a:lstStyle/>
          <a:p>
            <a:endParaRPr lang="en-GB"/>
          </a:p>
        </p:txBody>
      </p:sp>
      <p:sp>
        <p:nvSpPr>
          <p:cNvPr id="4" name="Figura a mano libera 3"/>
          <p:cNvSpPr/>
          <p:nvPr/>
        </p:nvSpPr>
        <p:spPr>
          <a:xfrm>
            <a:off x="3762233" y="2203815"/>
            <a:ext cx="4473776" cy="3154679"/>
          </a:xfrm>
          <a:custGeom>
            <a:avLst/>
            <a:gdLst>
              <a:gd name="connsiteX0" fmla="*/ 2297152 w 6266986"/>
              <a:gd name="connsiteY0" fmla="*/ 44605 h 4795024"/>
              <a:gd name="connsiteX1" fmla="*/ 2334322 w 6266986"/>
              <a:gd name="connsiteY1" fmla="*/ 1665249 h 4795024"/>
              <a:gd name="connsiteX2" fmla="*/ 0 w 6266986"/>
              <a:gd name="connsiteY2" fmla="*/ 1650380 h 4795024"/>
              <a:gd name="connsiteX3" fmla="*/ 29737 w 6266986"/>
              <a:gd name="connsiteY3" fmla="*/ 4795024 h 4795024"/>
              <a:gd name="connsiteX4" fmla="*/ 6266986 w 6266986"/>
              <a:gd name="connsiteY4" fmla="*/ 4780156 h 4795024"/>
              <a:gd name="connsiteX5" fmla="*/ 6110869 w 6266986"/>
              <a:gd name="connsiteY5" fmla="*/ 0 h 4795024"/>
              <a:gd name="connsiteX6" fmla="*/ 2297152 w 6266986"/>
              <a:gd name="connsiteY6" fmla="*/ 44605 h 4795024"/>
              <a:gd name="connsiteX0" fmla="*/ 2297152 w 6266986"/>
              <a:gd name="connsiteY0" fmla="*/ 0 h 4750419"/>
              <a:gd name="connsiteX1" fmla="*/ 2334322 w 6266986"/>
              <a:gd name="connsiteY1" fmla="*/ 1620644 h 4750419"/>
              <a:gd name="connsiteX2" fmla="*/ 0 w 6266986"/>
              <a:gd name="connsiteY2" fmla="*/ 1605775 h 4750419"/>
              <a:gd name="connsiteX3" fmla="*/ 29737 w 6266986"/>
              <a:gd name="connsiteY3" fmla="*/ 4750419 h 4750419"/>
              <a:gd name="connsiteX4" fmla="*/ 6266986 w 6266986"/>
              <a:gd name="connsiteY4" fmla="*/ 4735551 h 4750419"/>
              <a:gd name="connsiteX5" fmla="*/ 6118303 w 6266986"/>
              <a:gd name="connsiteY5" fmla="*/ 7434 h 4750419"/>
              <a:gd name="connsiteX6" fmla="*/ 2297152 w 6266986"/>
              <a:gd name="connsiteY6" fmla="*/ 0 h 4750419"/>
              <a:gd name="connsiteX0" fmla="*/ 2297152 w 6155474"/>
              <a:gd name="connsiteY0" fmla="*/ 0 h 4757854"/>
              <a:gd name="connsiteX1" fmla="*/ 2334322 w 6155474"/>
              <a:gd name="connsiteY1" fmla="*/ 1620644 h 4757854"/>
              <a:gd name="connsiteX2" fmla="*/ 0 w 6155474"/>
              <a:gd name="connsiteY2" fmla="*/ 1605775 h 4757854"/>
              <a:gd name="connsiteX3" fmla="*/ 29737 w 6155474"/>
              <a:gd name="connsiteY3" fmla="*/ 4750419 h 4757854"/>
              <a:gd name="connsiteX4" fmla="*/ 6155474 w 6155474"/>
              <a:gd name="connsiteY4" fmla="*/ 4757854 h 4757854"/>
              <a:gd name="connsiteX5" fmla="*/ 6118303 w 6155474"/>
              <a:gd name="connsiteY5" fmla="*/ 7434 h 4757854"/>
              <a:gd name="connsiteX6" fmla="*/ 2297152 w 6155474"/>
              <a:gd name="connsiteY6" fmla="*/ 0 h 4757854"/>
              <a:gd name="connsiteX0" fmla="*/ 2297152 w 6155474"/>
              <a:gd name="connsiteY0" fmla="*/ 0 h 4757854"/>
              <a:gd name="connsiteX1" fmla="*/ 2334322 w 6155474"/>
              <a:gd name="connsiteY1" fmla="*/ 1620644 h 4757854"/>
              <a:gd name="connsiteX2" fmla="*/ 0 w 6155474"/>
              <a:gd name="connsiteY2" fmla="*/ 1605775 h 4757854"/>
              <a:gd name="connsiteX3" fmla="*/ 29737 w 6155474"/>
              <a:gd name="connsiteY3" fmla="*/ 4750419 h 4757854"/>
              <a:gd name="connsiteX4" fmla="*/ 6155474 w 6155474"/>
              <a:gd name="connsiteY4" fmla="*/ 4757854 h 4757854"/>
              <a:gd name="connsiteX5" fmla="*/ 6140606 w 6155474"/>
              <a:gd name="connsiteY5" fmla="*/ 22302 h 4757854"/>
              <a:gd name="connsiteX6" fmla="*/ 2297152 w 6155474"/>
              <a:gd name="connsiteY6" fmla="*/ 0 h 475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5474" h="4757854">
                <a:moveTo>
                  <a:pt x="2297152" y="0"/>
                </a:moveTo>
                <a:lnTo>
                  <a:pt x="2334322" y="1620644"/>
                </a:lnTo>
                <a:lnTo>
                  <a:pt x="0" y="1605775"/>
                </a:lnTo>
                <a:lnTo>
                  <a:pt x="29737" y="4750419"/>
                </a:lnTo>
                <a:lnTo>
                  <a:pt x="6155474" y="4757854"/>
                </a:lnTo>
                <a:lnTo>
                  <a:pt x="6140606" y="22302"/>
                </a:lnTo>
                <a:lnTo>
                  <a:pt x="2297152" y="0"/>
                </a:lnTo>
                <a:close/>
              </a:path>
            </a:pathLst>
          </a:cu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6" name="Rettangolo 5"/>
          <p:cNvSpPr/>
          <p:nvPr/>
        </p:nvSpPr>
        <p:spPr>
          <a:xfrm>
            <a:off x="3943816" y="2203813"/>
            <a:ext cx="1066335" cy="325192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Tree>
    <p:extLst>
      <p:ext uri="{BB962C8B-B14F-4D97-AF65-F5344CB8AC3E}">
        <p14:creationId xmlns:p14="http://schemas.microsoft.com/office/powerpoint/2010/main" val="2452991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a:t>Data modeling example: </a:t>
            </a:r>
            <a:br>
              <a:rPr lang="en-US"/>
            </a:br>
            <a:r>
              <a:rPr lang="en-US"/>
              <a:t>document model (1)</a:t>
            </a:r>
          </a:p>
        </p:txBody>
      </p:sp>
      <p:sp>
        <p:nvSpPr>
          <p:cNvPr id="3" name="Segnaposto contenuto 2"/>
          <p:cNvSpPr>
            <a:spLocks noGrp="1"/>
          </p:cNvSpPr>
          <p:nvPr>
            <p:ph idx="1"/>
          </p:nvPr>
        </p:nvSpPr>
        <p:spPr>
          <a:xfrm>
            <a:off x="2622056" y="1846220"/>
            <a:ext cx="7543801" cy="4023360"/>
          </a:xfrm>
        </p:spPr>
        <p:txBody>
          <a:bodyPr>
            <a:normAutofit/>
          </a:bodyPr>
          <a:lstStyle/>
          <a:p>
            <a:endParaRPr lang="en-US"/>
          </a:p>
          <a:p>
            <a:endParaRPr lang="en-US"/>
          </a:p>
          <a:p>
            <a:pPr lvl="2"/>
            <a:endParaRPr lang="en-US"/>
          </a:p>
        </p:txBody>
      </p:sp>
      <p:sp>
        <p:nvSpPr>
          <p:cNvPr id="7" name="Segnaposto contenuto 2"/>
          <p:cNvSpPr txBox="1">
            <a:spLocks/>
          </p:cNvSpPr>
          <p:nvPr/>
        </p:nvSpPr>
        <p:spPr>
          <a:xfrm>
            <a:off x="5499482" y="2366680"/>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sp>
        <p:nvSpPr>
          <p:cNvPr id="12" name="CasellaDiTesto 11"/>
          <p:cNvSpPr txBox="1"/>
          <p:nvPr/>
        </p:nvSpPr>
        <p:spPr>
          <a:xfrm>
            <a:off x="1063550" y="2092340"/>
            <a:ext cx="7068184" cy="3600986"/>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"_id": 1,</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 "Martin",</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adrs</a:t>
            </a:r>
            <a:r>
              <a:rPr lang="it-IT" sz="1200">
                <a:latin typeface="Helvetica" panose="020B0604020202020204" pitchFamily="34" charset="0"/>
                <a:cs typeface="Helvetica" panose="020B0604020202020204" pitchFamily="34" charset="0"/>
              </a:rPr>
              <a:t>": [ </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street</a:t>
            </a:r>
            <a:r>
              <a:rPr lang="it-IT" sz="1200">
                <a:latin typeface="Helvetica" panose="020B0604020202020204" pitchFamily="34" charset="0"/>
                <a:cs typeface="Helvetica" panose="020B0604020202020204" pitchFamily="34" charset="0"/>
              </a:rPr>
              <a:t>":"Adam", "</a:t>
            </a:r>
            <a:r>
              <a:rPr lang="it-IT" sz="1200" err="1">
                <a:latin typeface="Helvetica" panose="020B0604020202020204" pitchFamily="34" charset="0"/>
                <a:cs typeface="Helvetica" panose="020B0604020202020204" pitchFamily="34" charset="0"/>
              </a:rPr>
              <a:t>city":"Chicago</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illinois</a:t>
            </a:r>
            <a:r>
              <a:rPr lang="it-IT" sz="1200">
                <a:latin typeface="Helvetica" panose="020B0604020202020204" pitchFamily="34" charset="0"/>
                <a:cs typeface="Helvetica" panose="020B0604020202020204" pitchFamily="34" charset="0"/>
              </a:rPr>
              <a:t>", "code":60007}, </a:t>
            </a:r>
            <a:br>
              <a:rPr lang="it-IT" sz="1200">
                <a:latin typeface="Helvetica" panose="020B0604020202020204" pitchFamily="34" charset="0"/>
                <a:cs typeface="Helvetica" panose="020B0604020202020204" pitchFamily="34" charset="0"/>
              </a:rPr>
            </a:br>
            <a:r>
              <a:rPr lang="it-IT" sz="1200">
                <a:latin typeface="Helvetica" panose="020B0604020202020204" pitchFamily="34" charset="0"/>
                <a:cs typeface="Helvetica" panose="020B0604020202020204" pitchFamily="34" charset="0"/>
              </a:rPr>
              <a:t>      {"street":"9th", "city":"</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"code":10001}</a:t>
            </a:r>
          </a:p>
          <a:p>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orders</a:t>
            </a:r>
            <a:r>
              <a:rPr lang="it-IT" sz="1200">
                <a:latin typeface="Helvetica" panose="020B0604020202020204" pitchFamily="34" charset="0"/>
                <a:cs typeface="Helvetica" panose="020B0604020202020204" pitchFamily="34" charset="0"/>
              </a:rPr>
              <a:t>": [ {</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orderpayments</a:t>
            </a:r>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{"card":477, "</a:t>
            </a:r>
            <a:r>
              <a:rPr lang="it-IT" sz="1200" err="1">
                <a:latin typeface="Helvetica" panose="020B0604020202020204" pitchFamily="34" charset="0"/>
                <a:cs typeface="Helvetica" panose="020B0604020202020204" pitchFamily="34" charset="0"/>
              </a:rPr>
              <a:t>billadrs</a:t>
            </a:r>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street</a:t>
            </a:r>
            <a:r>
              <a:rPr lang="it-IT" sz="1200">
                <a:latin typeface="Helvetica" panose="020B0604020202020204" pitchFamily="34" charset="0"/>
                <a:cs typeface="Helvetica" panose="020B0604020202020204" pitchFamily="34" charset="0"/>
              </a:rPr>
              <a:t>":"Adam", "</a:t>
            </a:r>
            <a:r>
              <a:rPr lang="it-IT" sz="1200" err="1">
                <a:latin typeface="Helvetica" panose="020B0604020202020204" pitchFamily="34" charset="0"/>
                <a:cs typeface="Helvetica" panose="020B0604020202020204" pitchFamily="34" charset="0"/>
              </a:rPr>
              <a:t>city":"Chicago</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illinois</a:t>
            </a:r>
            <a:r>
              <a:rPr lang="it-IT" sz="1200">
                <a:latin typeface="Helvetica" panose="020B0604020202020204" pitchFamily="34" charset="0"/>
                <a:cs typeface="Helvetica" panose="020B0604020202020204" pitchFamily="34" charset="0"/>
              </a:rPr>
              <a:t>", "code":60007}}, </a:t>
            </a:r>
          </a:p>
          <a:p>
            <a:r>
              <a:rPr lang="it-IT" sz="1200">
                <a:latin typeface="Helvetica" panose="020B0604020202020204" pitchFamily="34" charset="0"/>
                <a:cs typeface="Helvetica" panose="020B0604020202020204" pitchFamily="34" charset="0"/>
              </a:rPr>
              <a:t>         {"card":457, "</a:t>
            </a:r>
            <a:r>
              <a:rPr lang="it-IT" sz="1200" err="1">
                <a:latin typeface="Helvetica" panose="020B0604020202020204" pitchFamily="34" charset="0"/>
                <a:cs typeface="Helvetica" panose="020B0604020202020204" pitchFamily="34" charset="0"/>
              </a:rPr>
              <a:t>billadrs</a:t>
            </a:r>
            <a:r>
              <a:rPr lang="it-IT" sz="1200">
                <a:latin typeface="Helvetica" panose="020B0604020202020204" pitchFamily="34" charset="0"/>
                <a:cs typeface="Helvetica" panose="020B0604020202020204" pitchFamily="34" charset="0"/>
              </a:rPr>
              <a:t>": {"street":"9th", "city":"</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"code":10001}}</a:t>
            </a:r>
          </a:p>
          <a:p>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products</a:t>
            </a:r>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{"id":1,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":"Cola", "price":12.4},</a:t>
            </a:r>
          </a:p>
          <a:p>
            <a:r>
              <a:rPr lang="it-IT" sz="1200">
                <a:latin typeface="Helvetica" panose="020B0604020202020204" pitchFamily="34" charset="0"/>
                <a:cs typeface="Helvetica" panose="020B0604020202020204" pitchFamily="34" charset="0"/>
              </a:rPr>
              <a:t>         {"id":2,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":"Fanta", "price":14.4}</a:t>
            </a:r>
          </a:p>
          <a:p>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shipAdrs</a:t>
            </a:r>
            <a:r>
              <a:rPr lang="it-IT" sz="1200">
                <a:latin typeface="Helvetica" panose="020B0604020202020204" pitchFamily="34" charset="0"/>
                <a:cs typeface="Helvetica" panose="020B0604020202020204" pitchFamily="34" charset="0"/>
              </a:rPr>
              <a:t>": {"street":"9th", "city":"</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"code":10001}</a:t>
            </a:r>
          </a:p>
          <a:p>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a:t>
            </a:r>
          </a:p>
        </p:txBody>
      </p:sp>
      <p:sp>
        <p:nvSpPr>
          <p:cNvPr id="14" name="CasellaDiTesto 13"/>
          <p:cNvSpPr txBox="1"/>
          <p:nvPr/>
        </p:nvSpPr>
        <p:spPr>
          <a:xfrm>
            <a:off x="8425316" y="2092340"/>
            <a:ext cx="1509516" cy="214674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lvl="1" indent="-457200"/>
            <a:r>
              <a:rPr lang="it-IT" sz="1350">
                <a:latin typeface="Helvetica" panose="020B0604020202020204" pitchFamily="34" charset="0"/>
                <a:cs typeface="Helvetica" panose="020B0604020202020204" pitchFamily="34" charset="0"/>
              </a:rPr>
              <a:t>{</a:t>
            </a:r>
            <a:r>
              <a:rPr lang="it-IT" sz="1200">
                <a:latin typeface="Helvetica" panose="020B0604020202020204" pitchFamily="34" charset="0"/>
                <a:cs typeface="Helvetica" panose="020B0604020202020204" pitchFamily="34" charset="0"/>
              </a:rPr>
              <a:t> </a:t>
            </a:r>
          </a:p>
          <a:p>
            <a:pPr lvl="1" indent="-457200"/>
            <a:r>
              <a:rPr lang="it-IT" sz="1200">
                <a:latin typeface="Helvetica" panose="020B0604020202020204" pitchFamily="34" charset="0"/>
                <a:cs typeface="Helvetica" panose="020B0604020202020204" pitchFamily="34" charset="0"/>
              </a:rPr>
              <a:t>   "_id":1,</a:t>
            </a:r>
          </a:p>
          <a:p>
            <a:pPr lvl="1" indent="-457200"/>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":"Cola",</a:t>
            </a:r>
          </a:p>
          <a:p>
            <a:pPr lvl="1" indent="-457200"/>
            <a:r>
              <a:rPr lang="it-IT" sz="1200">
                <a:latin typeface="Helvetica" panose="020B0604020202020204" pitchFamily="34" charset="0"/>
                <a:cs typeface="Helvetica" panose="020B0604020202020204" pitchFamily="34" charset="0"/>
              </a:rPr>
              <a:t>   "price":12.4</a:t>
            </a:r>
          </a:p>
          <a:p>
            <a:pPr lvl="1" indent="-457200"/>
            <a:r>
              <a:rPr lang="it-IT" sz="1200">
                <a:latin typeface="Helvetica" panose="020B0604020202020204" pitchFamily="34" charset="0"/>
                <a:cs typeface="Helvetica" panose="020B0604020202020204" pitchFamily="34" charset="0"/>
              </a:rPr>
              <a:t>},</a:t>
            </a:r>
          </a:p>
          <a:p>
            <a:pPr lvl="1" indent="-457200"/>
            <a:r>
              <a:rPr lang="it-IT" sz="1200">
                <a:latin typeface="Helvetica" panose="020B0604020202020204" pitchFamily="34" charset="0"/>
                <a:cs typeface="Helvetica" panose="020B0604020202020204" pitchFamily="34" charset="0"/>
              </a:rPr>
              <a:t>{ </a:t>
            </a:r>
          </a:p>
          <a:p>
            <a:pPr lvl="1" indent="-457200"/>
            <a:r>
              <a:rPr lang="it-IT" sz="1200">
                <a:latin typeface="Helvetica" panose="020B0604020202020204" pitchFamily="34" charset="0"/>
                <a:cs typeface="Helvetica" panose="020B0604020202020204" pitchFamily="34" charset="0"/>
              </a:rPr>
              <a:t>   "_id":2,</a:t>
            </a:r>
          </a:p>
          <a:p>
            <a:pPr lvl="1" indent="-457200"/>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":"Fanta",</a:t>
            </a:r>
          </a:p>
          <a:p>
            <a:pPr lvl="1" indent="-457200"/>
            <a:r>
              <a:rPr lang="it-IT" sz="1200">
                <a:latin typeface="Helvetica" panose="020B0604020202020204" pitchFamily="34" charset="0"/>
                <a:cs typeface="Helvetica" panose="020B0604020202020204" pitchFamily="34" charset="0"/>
              </a:rPr>
              <a:t>   "price":14.4</a:t>
            </a:r>
          </a:p>
          <a:p>
            <a:pPr lvl="1" indent="-457200"/>
            <a:r>
              <a:rPr lang="it-IT" sz="1200">
                <a:latin typeface="Helvetica" panose="020B0604020202020204" pitchFamily="34" charset="0"/>
                <a:cs typeface="Helvetica" panose="020B0604020202020204" pitchFamily="34" charset="0"/>
              </a:rPr>
              <a:t>}</a:t>
            </a:r>
          </a:p>
          <a:p>
            <a:pPr lvl="1" indent="-457200"/>
            <a:endParaRPr lang="it-IT" sz="1200">
              <a:latin typeface="Helvetica" panose="020B0604020202020204" pitchFamily="34" charset="0"/>
              <a:cs typeface="Helvetica" panose="020B0604020202020204" pitchFamily="34" charset="0"/>
            </a:endParaRPr>
          </a:p>
        </p:txBody>
      </p:sp>
      <p:sp>
        <p:nvSpPr>
          <p:cNvPr id="13" name="CasellaDiTesto 12"/>
          <p:cNvSpPr txBox="1"/>
          <p:nvPr/>
        </p:nvSpPr>
        <p:spPr>
          <a:xfrm>
            <a:off x="4177302" y="1745475"/>
            <a:ext cx="2210862" cy="369332"/>
          </a:xfrm>
          <a:prstGeom prst="rect">
            <a:avLst/>
          </a:prstGeom>
          <a:noFill/>
        </p:spPr>
        <p:txBody>
          <a:bodyPr wrap="none" rtlCol="0">
            <a:spAutoFit/>
          </a:bodyPr>
          <a:lstStyle/>
          <a:p>
            <a:r>
              <a:rPr lang="it-IT" err="1">
                <a:solidFill>
                  <a:schemeClr val="tx1">
                    <a:lumMod val="75000"/>
                    <a:lumOff val="25000"/>
                  </a:schemeClr>
                </a:solidFill>
                <a:latin typeface="Helvetica" panose="020B0604020202020204" pitchFamily="34" charset="0"/>
                <a:cs typeface="Helvetica" panose="020B0604020202020204" pitchFamily="34" charset="0"/>
              </a:rPr>
              <a:t>Customer</a:t>
            </a:r>
            <a:r>
              <a:rPr lang="it-IT">
                <a:solidFill>
                  <a:schemeClr val="tx1">
                    <a:lumMod val="75000"/>
                    <a:lumOff val="25000"/>
                  </a:schemeClr>
                </a:solidFill>
                <a:latin typeface="Helvetica" panose="020B0604020202020204" pitchFamily="34" charset="0"/>
                <a:cs typeface="Helvetica" panose="020B0604020202020204" pitchFamily="34" charset="0"/>
              </a:rPr>
              <a:t> </a:t>
            </a:r>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5" name="CasellaDiTesto 14"/>
          <p:cNvSpPr txBox="1"/>
          <p:nvPr/>
        </p:nvSpPr>
        <p:spPr>
          <a:xfrm>
            <a:off x="8363788" y="1737361"/>
            <a:ext cx="2005677" cy="369332"/>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Product </a:t>
            </a:r>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752968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50B2E3-7BA8-4CFF-979F-E7389EA406DD}"/>
              </a:ext>
            </a:extLst>
          </p:cNvPr>
          <p:cNvSpPr>
            <a:spLocks noGrp="1"/>
          </p:cNvSpPr>
          <p:nvPr>
            <p:ph type="title"/>
          </p:nvPr>
        </p:nvSpPr>
        <p:spPr/>
        <p:txBody>
          <a:bodyPr/>
          <a:lstStyle/>
          <a:p>
            <a:r>
              <a:rPr lang="en-US" noProof="0"/>
              <a:t>So far</a:t>
            </a:r>
          </a:p>
        </p:txBody>
      </p:sp>
      <p:sp>
        <p:nvSpPr>
          <p:cNvPr id="3" name="Segnaposto contenuto 2">
            <a:extLst>
              <a:ext uri="{FF2B5EF4-FFF2-40B4-BE49-F238E27FC236}">
                <a16:creationId xmlns:a16="http://schemas.microsoft.com/office/drawing/2014/main" id="{84EA7028-DB56-45BE-8DBE-BD8F0EE4DEAC}"/>
              </a:ext>
            </a:extLst>
          </p:cNvPr>
          <p:cNvSpPr>
            <a:spLocks noGrp="1"/>
          </p:cNvSpPr>
          <p:nvPr>
            <p:ph idx="1"/>
          </p:nvPr>
        </p:nvSpPr>
        <p:spPr/>
        <p:txBody>
          <a:bodyPr/>
          <a:lstStyle/>
          <a:p>
            <a:r>
              <a:rPr lang="en-US" noProof="0"/>
              <a:t>Can we afford to spend resources on tasks that are not mission oriented?</a:t>
            </a:r>
          </a:p>
          <a:p>
            <a:pPr lvl="1"/>
            <a:r>
              <a:rPr lang="en-US" noProof="0"/>
              <a:t>Mission: a statement used by a company to explain its purpose(s)</a:t>
            </a:r>
          </a:p>
        </p:txBody>
      </p:sp>
      <p:sp>
        <p:nvSpPr>
          <p:cNvPr id="4" name="Segnaposto piè di pagina 3">
            <a:extLst>
              <a:ext uri="{FF2B5EF4-FFF2-40B4-BE49-F238E27FC236}">
                <a16:creationId xmlns:a16="http://schemas.microsoft.com/office/drawing/2014/main" id="{099A403F-A035-487D-9711-B50A0228EE24}"/>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9CC5EB12-6C7D-45AF-A7DE-1F2273CA09C3}"/>
              </a:ext>
            </a:extLst>
          </p:cNvPr>
          <p:cNvSpPr>
            <a:spLocks noGrp="1"/>
          </p:cNvSpPr>
          <p:nvPr>
            <p:ph type="sldNum" sz="quarter" idx="12"/>
          </p:nvPr>
        </p:nvSpPr>
        <p:spPr/>
        <p:txBody>
          <a:bodyPr/>
          <a:lstStyle/>
          <a:p>
            <a:fld id="{5DD6F1BA-2510-46FC-9346-AB1F3CA1593B}" type="slidenum">
              <a:rPr lang="it-IT" smtClean="0"/>
              <a:pPr/>
              <a:t>11</a:t>
            </a:fld>
            <a:endParaRPr lang="it-IT"/>
          </a:p>
        </p:txBody>
      </p:sp>
    </p:spTree>
    <p:extLst>
      <p:ext uri="{BB962C8B-B14F-4D97-AF65-F5344CB8AC3E}">
        <p14:creationId xmlns:p14="http://schemas.microsoft.com/office/powerpoint/2010/main" val="19498502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a:t>Data modeling example: </a:t>
            </a:r>
            <a:br>
              <a:rPr lang="en-US"/>
            </a:br>
            <a:r>
              <a:rPr lang="en-US"/>
              <a:t>document model (2)</a:t>
            </a:r>
          </a:p>
        </p:txBody>
      </p:sp>
      <p:sp>
        <p:nvSpPr>
          <p:cNvPr id="3" name="Segnaposto contenuto 2"/>
          <p:cNvSpPr>
            <a:spLocks noGrp="1"/>
          </p:cNvSpPr>
          <p:nvPr>
            <p:ph idx="1"/>
          </p:nvPr>
        </p:nvSpPr>
        <p:spPr/>
        <p:txBody>
          <a:bodyPr>
            <a:normAutofit/>
          </a:bodyPr>
          <a:lstStyle/>
          <a:p>
            <a:endParaRPr lang="en-US"/>
          </a:p>
          <a:p>
            <a:endParaRPr lang="en-US"/>
          </a:p>
          <a:p>
            <a:pPr lvl="2"/>
            <a:endParaRPr lang="en-US"/>
          </a:p>
        </p:txBody>
      </p:sp>
      <p:sp>
        <p:nvSpPr>
          <p:cNvPr id="12" name="CasellaDiTesto 11"/>
          <p:cNvSpPr txBox="1"/>
          <p:nvPr/>
        </p:nvSpPr>
        <p:spPr>
          <a:xfrm>
            <a:off x="1764926" y="1922028"/>
            <a:ext cx="4911922" cy="1569660"/>
          </a:xfrm>
          <a:prstGeom prst="rect">
            <a:avLst/>
          </a:prstGeom>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none" rtlCol="0">
            <a:spAutoFit/>
          </a:bodyPr>
          <a:lstStyle>
            <a:defPPr>
              <a:defRPr lang="en-US"/>
            </a:defPPr>
            <a:lvl1pPr>
              <a:defRPr sz="1200"/>
            </a:lvl1pPr>
            <a:lvl2pPr marL="0" lvl="1">
              <a:defRPr sz="1200"/>
            </a:lvl2pPr>
          </a:lstStyle>
          <a:p>
            <a:r>
              <a:rPr lang="it-IT">
                <a:latin typeface="Helvetica" panose="020B0604020202020204" pitchFamily="34" charset="0"/>
                <a:cs typeface="Helvetica" panose="020B0604020202020204" pitchFamily="34" charset="0"/>
              </a:rPr>
              <a:t>{</a:t>
            </a:r>
          </a:p>
          <a:p>
            <a:r>
              <a:rPr lang="it-IT">
                <a:latin typeface="Helvetica" panose="020B0604020202020204" pitchFamily="34" charset="0"/>
                <a:cs typeface="Helvetica" panose="020B0604020202020204" pitchFamily="34" charset="0"/>
              </a:rPr>
              <a:t>   "_id": 1,</a:t>
            </a:r>
          </a:p>
          <a:p>
            <a:r>
              <a:rPr lang="it-IT">
                <a:latin typeface="Helvetica" panose="020B0604020202020204" pitchFamily="34" charset="0"/>
                <a:cs typeface="Helvetica" panose="020B0604020202020204" pitchFamily="34" charset="0"/>
              </a:rPr>
              <a:t>   "</a:t>
            </a:r>
            <a:r>
              <a:rPr lang="it-IT" err="1">
                <a:latin typeface="Helvetica" panose="020B0604020202020204" pitchFamily="34" charset="0"/>
                <a:cs typeface="Helvetica" panose="020B0604020202020204" pitchFamily="34" charset="0"/>
              </a:rPr>
              <a:t>name</a:t>
            </a:r>
            <a:r>
              <a:rPr lang="it-IT">
                <a:latin typeface="Helvetica" panose="020B0604020202020204" pitchFamily="34" charset="0"/>
                <a:cs typeface="Helvetica" panose="020B0604020202020204" pitchFamily="34" charset="0"/>
              </a:rPr>
              <a:t>": "Martin",</a:t>
            </a:r>
          </a:p>
          <a:p>
            <a:r>
              <a:rPr lang="it-IT">
                <a:latin typeface="Helvetica" panose="020B0604020202020204" pitchFamily="34" charset="0"/>
                <a:cs typeface="Helvetica" panose="020B0604020202020204" pitchFamily="34" charset="0"/>
              </a:rPr>
              <a:t>   "</a:t>
            </a:r>
            <a:r>
              <a:rPr lang="it-IT" err="1">
                <a:latin typeface="Helvetica" panose="020B0604020202020204" pitchFamily="34" charset="0"/>
                <a:cs typeface="Helvetica" panose="020B0604020202020204" pitchFamily="34" charset="0"/>
              </a:rPr>
              <a:t>adrs</a:t>
            </a:r>
            <a:r>
              <a:rPr lang="it-IT">
                <a:latin typeface="Helvetica" panose="020B0604020202020204" pitchFamily="34" charset="0"/>
                <a:cs typeface="Helvetica" panose="020B0604020202020204" pitchFamily="34" charset="0"/>
              </a:rPr>
              <a:t>": [ </a:t>
            </a:r>
          </a:p>
          <a:p>
            <a:r>
              <a:rPr lang="it-IT">
                <a:latin typeface="Helvetica" panose="020B0604020202020204" pitchFamily="34" charset="0"/>
                <a:cs typeface="Helvetica" panose="020B0604020202020204" pitchFamily="34" charset="0"/>
              </a:rPr>
              <a:t>      {"</a:t>
            </a:r>
            <a:r>
              <a:rPr lang="it-IT" err="1">
                <a:latin typeface="Helvetica" panose="020B0604020202020204" pitchFamily="34" charset="0"/>
                <a:cs typeface="Helvetica" panose="020B0604020202020204" pitchFamily="34" charset="0"/>
              </a:rPr>
              <a:t>street</a:t>
            </a:r>
            <a:r>
              <a:rPr lang="it-IT">
                <a:latin typeface="Helvetica" panose="020B0604020202020204" pitchFamily="34" charset="0"/>
                <a:cs typeface="Helvetica" panose="020B0604020202020204" pitchFamily="34" charset="0"/>
              </a:rPr>
              <a:t>":"Adam", "</a:t>
            </a:r>
            <a:r>
              <a:rPr lang="it-IT" err="1">
                <a:latin typeface="Helvetica" panose="020B0604020202020204" pitchFamily="34" charset="0"/>
                <a:cs typeface="Helvetica" panose="020B0604020202020204" pitchFamily="34" charset="0"/>
              </a:rPr>
              <a:t>city":"Chicago</a:t>
            </a:r>
            <a:r>
              <a:rPr lang="it-IT">
                <a:latin typeface="Helvetica" panose="020B0604020202020204" pitchFamily="34" charset="0"/>
                <a:cs typeface="Helvetica" panose="020B0604020202020204" pitchFamily="34" charset="0"/>
              </a:rPr>
              <a:t>", "state":"</a:t>
            </a:r>
            <a:r>
              <a:rPr lang="it-IT" err="1">
                <a:latin typeface="Helvetica" panose="020B0604020202020204" pitchFamily="34" charset="0"/>
                <a:cs typeface="Helvetica" panose="020B0604020202020204" pitchFamily="34" charset="0"/>
              </a:rPr>
              <a:t>illinois</a:t>
            </a:r>
            <a:r>
              <a:rPr lang="it-IT">
                <a:latin typeface="Helvetica" panose="020B0604020202020204" pitchFamily="34" charset="0"/>
                <a:cs typeface="Helvetica" panose="020B0604020202020204" pitchFamily="34" charset="0"/>
              </a:rPr>
              <a:t>", "code":60007}, </a:t>
            </a:r>
            <a:br>
              <a:rPr lang="it-IT">
                <a:latin typeface="Helvetica" panose="020B0604020202020204" pitchFamily="34" charset="0"/>
                <a:cs typeface="Helvetica" panose="020B0604020202020204" pitchFamily="34" charset="0"/>
              </a:rPr>
            </a:br>
            <a:r>
              <a:rPr lang="it-IT">
                <a:latin typeface="Helvetica" panose="020B0604020202020204" pitchFamily="34" charset="0"/>
                <a:cs typeface="Helvetica" panose="020B0604020202020204" pitchFamily="34" charset="0"/>
              </a:rPr>
              <a:t>      {"street":"9th", "city":"</a:t>
            </a:r>
            <a:r>
              <a:rPr lang="it-IT" err="1">
                <a:latin typeface="Helvetica" panose="020B0604020202020204" pitchFamily="34" charset="0"/>
                <a:cs typeface="Helvetica" panose="020B0604020202020204" pitchFamily="34" charset="0"/>
              </a:rPr>
              <a:t>NewYork</a:t>
            </a:r>
            <a:r>
              <a:rPr lang="it-IT">
                <a:latin typeface="Helvetica" panose="020B0604020202020204" pitchFamily="34" charset="0"/>
                <a:cs typeface="Helvetica" panose="020B0604020202020204" pitchFamily="34" charset="0"/>
              </a:rPr>
              <a:t>", "state":"</a:t>
            </a:r>
            <a:r>
              <a:rPr lang="it-IT" err="1">
                <a:latin typeface="Helvetica" panose="020B0604020202020204" pitchFamily="34" charset="0"/>
                <a:cs typeface="Helvetica" panose="020B0604020202020204" pitchFamily="34" charset="0"/>
              </a:rPr>
              <a:t>NewYork</a:t>
            </a:r>
            <a:r>
              <a:rPr lang="it-IT">
                <a:latin typeface="Helvetica" panose="020B0604020202020204" pitchFamily="34" charset="0"/>
                <a:cs typeface="Helvetica" panose="020B0604020202020204" pitchFamily="34" charset="0"/>
              </a:rPr>
              <a:t>", "code":10001}</a:t>
            </a:r>
          </a:p>
          <a:p>
            <a:r>
              <a:rPr lang="it-IT">
                <a:latin typeface="Helvetica" panose="020B0604020202020204" pitchFamily="34" charset="0"/>
                <a:cs typeface="Helvetica" panose="020B0604020202020204" pitchFamily="34" charset="0"/>
              </a:rPr>
              <a:t>   ]</a:t>
            </a:r>
          </a:p>
          <a:p>
            <a:r>
              <a:rPr lang="it-IT">
                <a:latin typeface="Helvetica" panose="020B0604020202020204" pitchFamily="34" charset="0"/>
                <a:cs typeface="Helvetica" panose="020B0604020202020204" pitchFamily="34" charset="0"/>
              </a:rPr>
              <a:t>}</a:t>
            </a:r>
          </a:p>
        </p:txBody>
      </p:sp>
      <p:sp>
        <p:nvSpPr>
          <p:cNvPr id="9" name="CasellaDiTesto 8"/>
          <p:cNvSpPr txBox="1"/>
          <p:nvPr/>
        </p:nvSpPr>
        <p:spPr>
          <a:xfrm>
            <a:off x="1747808" y="3699270"/>
            <a:ext cx="6442789" cy="2492990"/>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it-IT" sz="1200">
                <a:latin typeface="Helvetica" panose="020B0604020202020204" pitchFamily="34" charset="0"/>
                <a:cs typeface="Helvetica" panose="020B0604020202020204" pitchFamily="34" charset="0"/>
              </a:rPr>
              <a:t>{</a:t>
            </a:r>
          </a:p>
          <a:p>
            <a:r>
              <a:rPr lang="it-IT" sz="1200">
                <a:latin typeface="Helvetica" panose="020B0604020202020204" pitchFamily="34" charset="0"/>
                <a:cs typeface="Helvetica" panose="020B0604020202020204" pitchFamily="34" charset="0"/>
              </a:rPr>
              <a:t>   "_id": 1,</a:t>
            </a:r>
          </a:p>
          <a:p>
            <a:r>
              <a:rPr lang="it-IT" sz="1200">
                <a:latin typeface="Helvetica" panose="020B0604020202020204" pitchFamily="34" charset="0"/>
                <a:cs typeface="Helvetica" panose="020B0604020202020204" pitchFamily="34" charset="0"/>
              </a:rPr>
              <a:t>   "customer":1,</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orderpayments</a:t>
            </a:r>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{"card":477, "</a:t>
            </a:r>
            <a:r>
              <a:rPr lang="it-IT" sz="1200" err="1">
                <a:latin typeface="Helvetica" panose="020B0604020202020204" pitchFamily="34" charset="0"/>
                <a:cs typeface="Helvetica" panose="020B0604020202020204" pitchFamily="34" charset="0"/>
              </a:rPr>
              <a:t>billadrs</a:t>
            </a:r>
            <a:r>
              <a:rPr lang="it-IT" sz="1200">
                <a:latin typeface="Helvetica" panose="020B0604020202020204" pitchFamily="34" charset="0"/>
                <a:cs typeface="Helvetica" panose="020B0604020202020204" pitchFamily="34" charset="0"/>
              </a:rPr>
              <a:t>":{"</a:t>
            </a:r>
            <a:r>
              <a:rPr lang="it-IT" sz="1200" err="1">
                <a:latin typeface="Helvetica" panose="020B0604020202020204" pitchFamily="34" charset="0"/>
                <a:cs typeface="Helvetica" panose="020B0604020202020204" pitchFamily="34" charset="0"/>
              </a:rPr>
              <a:t>street</a:t>
            </a:r>
            <a:r>
              <a:rPr lang="it-IT" sz="1200">
                <a:latin typeface="Helvetica" panose="020B0604020202020204" pitchFamily="34" charset="0"/>
                <a:cs typeface="Helvetica" panose="020B0604020202020204" pitchFamily="34" charset="0"/>
              </a:rPr>
              <a:t>":"Adam", "</a:t>
            </a:r>
            <a:r>
              <a:rPr lang="it-IT" sz="1200" err="1">
                <a:latin typeface="Helvetica" panose="020B0604020202020204" pitchFamily="34" charset="0"/>
                <a:cs typeface="Helvetica" panose="020B0604020202020204" pitchFamily="34" charset="0"/>
              </a:rPr>
              <a:t>city":"Chicago</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illinois</a:t>
            </a:r>
            <a:r>
              <a:rPr lang="it-IT" sz="1200">
                <a:latin typeface="Helvetica" panose="020B0604020202020204" pitchFamily="34" charset="0"/>
                <a:cs typeface="Helvetica" panose="020B0604020202020204" pitchFamily="34" charset="0"/>
              </a:rPr>
              <a:t>", "code":60007}}, </a:t>
            </a:r>
          </a:p>
          <a:p>
            <a:pPr marL="0" lvl="1"/>
            <a:r>
              <a:rPr lang="it-IT" sz="1200">
                <a:latin typeface="Helvetica" panose="020B0604020202020204" pitchFamily="34" charset="0"/>
                <a:cs typeface="Helvetica" panose="020B0604020202020204" pitchFamily="34" charset="0"/>
              </a:rPr>
              <a:t>      {"card":457, "</a:t>
            </a:r>
            <a:r>
              <a:rPr lang="it-IT" sz="1200" err="1">
                <a:latin typeface="Helvetica" panose="020B0604020202020204" pitchFamily="34" charset="0"/>
                <a:cs typeface="Helvetica" panose="020B0604020202020204" pitchFamily="34" charset="0"/>
              </a:rPr>
              <a:t>billadrs</a:t>
            </a:r>
            <a:r>
              <a:rPr lang="it-IT" sz="1200">
                <a:latin typeface="Helvetica" panose="020B0604020202020204" pitchFamily="34" charset="0"/>
                <a:cs typeface="Helvetica" panose="020B0604020202020204" pitchFamily="34" charset="0"/>
              </a:rPr>
              <a:t>":{"street":"9th", "city":"</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"code":10001}}</a:t>
            </a:r>
          </a:p>
          <a:p>
            <a:pPr marL="0" lvl="1"/>
            <a:r>
              <a:rPr lang="it-IT" sz="1200">
                <a:latin typeface="Helvetica" panose="020B0604020202020204" pitchFamily="34" charset="0"/>
                <a:cs typeface="Helvetica" panose="020B0604020202020204" pitchFamily="34" charset="0"/>
              </a:rPr>
              <a:t>   ],</a:t>
            </a:r>
          </a:p>
          <a:p>
            <a:pPr marL="0" lvl="1"/>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products</a:t>
            </a:r>
            <a:r>
              <a:rPr lang="it-IT" sz="1200">
                <a:latin typeface="Helvetica" panose="020B0604020202020204" pitchFamily="34" charset="0"/>
                <a:cs typeface="Helvetica" panose="020B0604020202020204" pitchFamily="34" charset="0"/>
              </a:rPr>
              <a:t>": [ </a:t>
            </a:r>
          </a:p>
          <a:p>
            <a:pPr marL="0" lvl="1"/>
            <a:r>
              <a:rPr lang="it-IT" sz="1200">
                <a:latin typeface="Helvetica" panose="020B0604020202020204" pitchFamily="34" charset="0"/>
                <a:cs typeface="Helvetica" panose="020B0604020202020204" pitchFamily="34" charset="0"/>
              </a:rPr>
              <a:t>      {"id":1,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":"Cola", "price":12.4},</a:t>
            </a:r>
          </a:p>
          <a:p>
            <a:pPr marL="0" lvl="1"/>
            <a:r>
              <a:rPr lang="it-IT" sz="1200">
                <a:latin typeface="Helvetica" panose="020B0604020202020204" pitchFamily="34" charset="0"/>
                <a:cs typeface="Helvetica" panose="020B0604020202020204" pitchFamily="34" charset="0"/>
              </a:rPr>
              <a:t>      {"id":2,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":"Fanta", "price":14.4}</a:t>
            </a:r>
          </a:p>
          <a:p>
            <a:pPr marL="0" lvl="1"/>
            <a:r>
              <a:rPr lang="it-IT" sz="1200">
                <a:latin typeface="Helvetica" panose="020B0604020202020204" pitchFamily="34" charset="0"/>
                <a:cs typeface="Helvetica" panose="020B0604020202020204" pitchFamily="34" charset="0"/>
              </a:rPr>
              <a:t>   ],</a:t>
            </a:r>
          </a:p>
          <a:p>
            <a:pPr marL="0" lvl="1"/>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shipAdrs</a:t>
            </a:r>
            <a:r>
              <a:rPr lang="it-IT" sz="1200">
                <a:latin typeface="Helvetica" panose="020B0604020202020204" pitchFamily="34" charset="0"/>
                <a:cs typeface="Helvetica" panose="020B0604020202020204" pitchFamily="34" charset="0"/>
              </a:rPr>
              <a:t>": {"street":"9th", "city":"</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"code":10001}</a:t>
            </a:r>
          </a:p>
          <a:p>
            <a:r>
              <a:rPr lang="it-IT" sz="1200">
                <a:latin typeface="Helvetica" panose="020B0604020202020204" pitchFamily="34" charset="0"/>
                <a:cs typeface="Helvetica" panose="020B0604020202020204" pitchFamily="34" charset="0"/>
              </a:rPr>
              <a:t>}</a:t>
            </a:r>
          </a:p>
        </p:txBody>
      </p:sp>
      <p:sp>
        <p:nvSpPr>
          <p:cNvPr id="11" name="CasellaDiTesto 10"/>
          <p:cNvSpPr txBox="1"/>
          <p:nvPr/>
        </p:nvSpPr>
        <p:spPr>
          <a:xfrm>
            <a:off x="6770939" y="1922028"/>
            <a:ext cx="1184940" cy="646331"/>
          </a:xfrm>
          <a:prstGeom prst="rect">
            <a:avLst/>
          </a:prstGeom>
          <a:noFill/>
        </p:spPr>
        <p:txBody>
          <a:bodyPr wrap="none" rtlCol="0">
            <a:spAutoFit/>
          </a:bodyPr>
          <a:lstStyle/>
          <a:p>
            <a:r>
              <a:rPr lang="it-IT" err="1">
                <a:solidFill>
                  <a:schemeClr val="tx1">
                    <a:lumMod val="75000"/>
                    <a:lumOff val="25000"/>
                  </a:schemeClr>
                </a:solidFill>
                <a:latin typeface="Helvetica" panose="020B0604020202020204" pitchFamily="34" charset="0"/>
                <a:cs typeface="Helvetica" panose="020B0604020202020204" pitchFamily="34" charset="0"/>
              </a:rPr>
              <a:t>Customer</a:t>
            </a:r>
            <a:endParaRPr lang="it-IT">
              <a:solidFill>
                <a:schemeClr val="tx1">
                  <a:lumMod val="75000"/>
                  <a:lumOff val="25000"/>
                </a:schemeClr>
              </a:solidFill>
              <a:latin typeface="Helvetica" panose="020B0604020202020204" pitchFamily="34" charset="0"/>
              <a:cs typeface="Helvetica" panose="020B0604020202020204" pitchFamily="34" charset="0"/>
            </a:endParaRPr>
          </a:p>
          <a:p>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3" name="CasellaDiTesto 12"/>
          <p:cNvSpPr txBox="1"/>
          <p:nvPr/>
        </p:nvSpPr>
        <p:spPr>
          <a:xfrm>
            <a:off x="9045238" y="3969303"/>
            <a:ext cx="1146468" cy="646331"/>
          </a:xfrm>
          <a:prstGeom prst="rect">
            <a:avLst/>
          </a:prstGeom>
          <a:noFill/>
        </p:spPr>
        <p:txBody>
          <a:bodyPr wrap="none" rtlCol="0">
            <a:spAutoFit/>
          </a:bodyPr>
          <a:lstStyle/>
          <a:p>
            <a:pPr algn="r"/>
            <a:r>
              <a:rPr lang="it-IT">
                <a:solidFill>
                  <a:schemeClr val="tx1">
                    <a:lumMod val="75000"/>
                    <a:lumOff val="25000"/>
                  </a:schemeClr>
                </a:solidFill>
                <a:latin typeface="Helvetica" panose="020B0604020202020204" pitchFamily="34" charset="0"/>
                <a:cs typeface="Helvetica" panose="020B0604020202020204" pitchFamily="34" charset="0"/>
              </a:rPr>
              <a:t>Product</a:t>
            </a:r>
          </a:p>
          <a:p>
            <a:pPr algn="r"/>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6" name="CasellaDiTesto 15"/>
          <p:cNvSpPr txBox="1"/>
          <p:nvPr/>
        </p:nvSpPr>
        <p:spPr>
          <a:xfrm>
            <a:off x="8291972" y="5545929"/>
            <a:ext cx="1146468" cy="646331"/>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Order</a:t>
            </a:r>
          </a:p>
          <a:p>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4" name="CasellaDiTesto 13"/>
          <p:cNvSpPr txBox="1"/>
          <p:nvPr/>
        </p:nvSpPr>
        <p:spPr>
          <a:xfrm>
            <a:off x="8644217" y="1860669"/>
            <a:ext cx="1509516" cy="214674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lvl="1" indent="-457200"/>
            <a:r>
              <a:rPr lang="it-IT" sz="1350">
                <a:latin typeface="Helvetica" panose="020B0604020202020204" pitchFamily="34" charset="0"/>
                <a:cs typeface="Helvetica" panose="020B0604020202020204" pitchFamily="34" charset="0"/>
              </a:rPr>
              <a:t>{</a:t>
            </a:r>
            <a:r>
              <a:rPr lang="it-IT" sz="1200">
                <a:latin typeface="Helvetica" panose="020B0604020202020204" pitchFamily="34" charset="0"/>
                <a:cs typeface="Helvetica" panose="020B0604020202020204" pitchFamily="34" charset="0"/>
              </a:rPr>
              <a:t> </a:t>
            </a:r>
          </a:p>
          <a:p>
            <a:pPr lvl="1" indent="-457200"/>
            <a:r>
              <a:rPr lang="it-IT" sz="1200">
                <a:latin typeface="Helvetica" panose="020B0604020202020204" pitchFamily="34" charset="0"/>
                <a:cs typeface="Helvetica" panose="020B0604020202020204" pitchFamily="34" charset="0"/>
              </a:rPr>
              <a:t>   "_id":1,</a:t>
            </a:r>
          </a:p>
          <a:p>
            <a:pPr lvl="1" indent="-457200"/>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":"Cola",</a:t>
            </a:r>
          </a:p>
          <a:p>
            <a:pPr lvl="1" indent="-457200"/>
            <a:r>
              <a:rPr lang="it-IT" sz="1200">
                <a:latin typeface="Helvetica" panose="020B0604020202020204" pitchFamily="34" charset="0"/>
                <a:cs typeface="Helvetica" panose="020B0604020202020204" pitchFamily="34" charset="0"/>
              </a:rPr>
              <a:t>   "price":12.4</a:t>
            </a:r>
          </a:p>
          <a:p>
            <a:pPr lvl="1" indent="-457200"/>
            <a:r>
              <a:rPr lang="it-IT" sz="1200">
                <a:latin typeface="Helvetica" panose="020B0604020202020204" pitchFamily="34" charset="0"/>
                <a:cs typeface="Helvetica" panose="020B0604020202020204" pitchFamily="34" charset="0"/>
              </a:rPr>
              <a:t>},</a:t>
            </a:r>
          </a:p>
          <a:p>
            <a:pPr lvl="1" indent="-457200"/>
            <a:r>
              <a:rPr lang="it-IT" sz="1200">
                <a:latin typeface="Helvetica" panose="020B0604020202020204" pitchFamily="34" charset="0"/>
                <a:cs typeface="Helvetica" panose="020B0604020202020204" pitchFamily="34" charset="0"/>
              </a:rPr>
              <a:t>{ </a:t>
            </a:r>
          </a:p>
          <a:p>
            <a:pPr lvl="1" indent="-457200"/>
            <a:r>
              <a:rPr lang="it-IT" sz="1200">
                <a:latin typeface="Helvetica" panose="020B0604020202020204" pitchFamily="34" charset="0"/>
                <a:cs typeface="Helvetica" panose="020B0604020202020204" pitchFamily="34" charset="0"/>
              </a:rPr>
              <a:t>   "_id":2,</a:t>
            </a:r>
          </a:p>
          <a:p>
            <a:pPr lvl="1" indent="-457200"/>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":"Fanta",</a:t>
            </a:r>
          </a:p>
          <a:p>
            <a:pPr lvl="1" indent="-457200"/>
            <a:r>
              <a:rPr lang="it-IT" sz="1200">
                <a:latin typeface="Helvetica" panose="020B0604020202020204" pitchFamily="34" charset="0"/>
                <a:cs typeface="Helvetica" panose="020B0604020202020204" pitchFamily="34" charset="0"/>
              </a:rPr>
              <a:t>   "price":14.4</a:t>
            </a:r>
          </a:p>
          <a:p>
            <a:pPr lvl="1" indent="-457200"/>
            <a:r>
              <a:rPr lang="it-IT" sz="1200">
                <a:latin typeface="Helvetica" panose="020B0604020202020204" pitchFamily="34" charset="0"/>
                <a:cs typeface="Helvetica" panose="020B0604020202020204" pitchFamily="34" charset="0"/>
              </a:rPr>
              <a:t>}</a:t>
            </a:r>
          </a:p>
          <a:p>
            <a:pPr lvl="1" indent="-457200"/>
            <a:endParaRPr lang="it-IT" sz="120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5392533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Key-value: data model</a:t>
            </a:r>
          </a:p>
        </p:txBody>
      </p:sp>
      <p:sp>
        <p:nvSpPr>
          <p:cNvPr id="3" name="Segnaposto contenuto 2"/>
          <p:cNvSpPr>
            <a:spLocks noGrp="1"/>
          </p:cNvSpPr>
          <p:nvPr>
            <p:ph idx="1"/>
          </p:nvPr>
        </p:nvSpPr>
        <p:spPr/>
        <p:txBody>
          <a:bodyPr>
            <a:normAutofit/>
          </a:bodyPr>
          <a:lstStyle/>
          <a:p>
            <a:r>
              <a:rPr lang="en-US"/>
              <a:t>Each DB contains one or more </a:t>
            </a:r>
            <a:r>
              <a:rPr lang="en-US">
                <a:solidFill>
                  <a:srgbClr val="0070C0"/>
                </a:solidFill>
              </a:rPr>
              <a:t>collections</a:t>
            </a:r>
            <a:r>
              <a:rPr lang="en-US"/>
              <a:t> (corresponding to tables)</a:t>
            </a:r>
          </a:p>
          <a:p>
            <a:r>
              <a:rPr lang="en-US"/>
              <a:t>Each collection contains a list of </a:t>
            </a:r>
            <a:r>
              <a:rPr lang="en-US">
                <a:solidFill>
                  <a:srgbClr val="FF0000"/>
                </a:solidFill>
              </a:rPr>
              <a:t>key-value pairs</a:t>
            </a:r>
          </a:p>
          <a:p>
            <a:pPr lvl="1"/>
            <a:r>
              <a:rPr lang="en-US"/>
              <a:t>Key: a unique string</a:t>
            </a:r>
          </a:p>
          <a:p>
            <a:pPr lvl="2"/>
            <a:r>
              <a:rPr lang="en-US"/>
              <a:t>E.g.: ids, hashes, paths, queries, REST calls</a:t>
            </a:r>
          </a:p>
          <a:p>
            <a:pPr lvl="1"/>
            <a:r>
              <a:rPr lang="en-US"/>
              <a:t>Value: a BLOB (binary large object)</a:t>
            </a:r>
          </a:p>
          <a:p>
            <a:pPr lvl="2"/>
            <a:r>
              <a:rPr lang="en-US"/>
              <a:t>E.g.: text, documents, web pages, multimedia files</a:t>
            </a:r>
          </a:p>
          <a:p>
            <a:endParaRPr lang="en-US"/>
          </a:p>
          <a:p>
            <a:r>
              <a:rPr lang="en-US"/>
              <a:t>Looks like a simple dictionary</a:t>
            </a:r>
          </a:p>
          <a:p>
            <a:pPr lvl="1"/>
            <a:r>
              <a:rPr lang="en-US">
                <a:solidFill>
                  <a:schemeClr val="accent2"/>
                </a:solidFill>
              </a:rPr>
              <a:t>The collection is indexed by key</a:t>
            </a:r>
          </a:p>
          <a:p>
            <a:pPr lvl="1"/>
            <a:r>
              <a:rPr lang="en-US">
                <a:solidFill>
                  <a:schemeClr val="accent2"/>
                </a:solidFill>
              </a:rPr>
              <a:t>The value may contain several information</a:t>
            </a:r>
            <a:endParaRPr lang="en-US"/>
          </a:p>
          <a:p>
            <a:pPr lvl="2"/>
            <a:r>
              <a:rPr lang="en-US"/>
              <a:t>Definitions, synonyms and antonyms, images, etc.</a:t>
            </a:r>
          </a:p>
        </p:txBody>
      </p:sp>
      <p:pic>
        <p:nvPicPr>
          <p:cNvPr id="4" name="Immagine 3"/>
          <p:cNvPicPr>
            <a:picLocks noChangeAspect="1"/>
          </p:cNvPicPr>
          <p:nvPr/>
        </p:nvPicPr>
        <p:blipFill>
          <a:blip r:embed="rId2"/>
          <a:stretch>
            <a:fillRect/>
          </a:stretch>
        </p:blipFill>
        <p:spPr>
          <a:xfrm>
            <a:off x="7190887" y="3317439"/>
            <a:ext cx="3588725" cy="2135141"/>
          </a:xfrm>
          <a:prstGeom prst="rect">
            <a:avLst/>
          </a:prstGeom>
        </p:spPr>
      </p:pic>
    </p:spTree>
    <p:extLst>
      <p:ext uri="{BB962C8B-B14F-4D97-AF65-F5344CB8AC3E}">
        <p14:creationId xmlns:p14="http://schemas.microsoft.com/office/powerpoint/2010/main" val="12811006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Key-value: querying</a:t>
            </a:r>
          </a:p>
        </p:txBody>
      </p:sp>
      <p:sp>
        <p:nvSpPr>
          <p:cNvPr id="3" name="Segnaposto contenuto 2"/>
          <p:cNvSpPr>
            <a:spLocks noGrp="1"/>
          </p:cNvSpPr>
          <p:nvPr>
            <p:ph idx="1"/>
          </p:nvPr>
        </p:nvSpPr>
        <p:spPr/>
        <p:txBody>
          <a:bodyPr>
            <a:normAutofit/>
          </a:bodyPr>
          <a:lstStyle/>
          <a:p>
            <a:r>
              <a:rPr lang="en-US"/>
              <a:t>Three simple kinds of query:</a:t>
            </a:r>
          </a:p>
          <a:p>
            <a:pPr lvl="1"/>
            <a:r>
              <a:rPr lang="en-US">
                <a:solidFill>
                  <a:schemeClr val="accent2"/>
                </a:solidFill>
              </a:rPr>
              <a:t>put($key as </a:t>
            </a:r>
            <a:r>
              <a:rPr lang="en-US" err="1">
                <a:solidFill>
                  <a:schemeClr val="accent2"/>
                </a:solidFill>
              </a:rPr>
              <a:t>xs:string</a:t>
            </a:r>
            <a:r>
              <a:rPr lang="en-US">
                <a:solidFill>
                  <a:schemeClr val="accent2"/>
                </a:solidFill>
              </a:rPr>
              <a:t>, $value as item())</a:t>
            </a:r>
          </a:p>
          <a:p>
            <a:pPr lvl="2"/>
            <a:r>
              <a:rPr lang="en-US"/>
              <a:t>Adds a key-value pair to the collection</a:t>
            </a:r>
          </a:p>
          <a:p>
            <a:pPr lvl="2"/>
            <a:r>
              <a:rPr lang="en-US"/>
              <a:t>If the key already exists, the value is replaced</a:t>
            </a:r>
          </a:p>
          <a:p>
            <a:pPr lvl="1"/>
            <a:r>
              <a:rPr lang="en-US">
                <a:solidFill>
                  <a:schemeClr val="accent2"/>
                </a:solidFill>
              </a:rPr>
              <a:t>get($key as </a:t>
            </a:r>
            <a:r>
              <a:rPr lang="en-US" err="1">
                <a:solidFill>
                  <a:schemeClr val="accent2"/>
                </a:solidFill>
              </a:rPr>
              <a:t>xs:string</a:t>
            </a:r>
            <a:r>
              <a:rPr lang="en-US">
                <a:solidFill>
                  <a:schemeClr val="accent2"/>
                </a:solidFill>
              </a:rPr>
              <a:t>) as item()</a:t>
            </a:r>
          </a:p>
          <a:p>
            <a:pPr lvl="2"/>
            <a:r>
              <a:rPr lang="en-US"/>
              <a:t>Returns the value corresponding to the key (if it exists)</a:t>
            </a:r>
          </a:p>
          <a:p>
            <a:pPr lvl="1"/>
            <a:r>
              <a:rPr lang="en-US">
                <a:solidFill>
                  <a:schemeClr val="accent2"/>
                </a:solidFill>
              </a:rPr>
              <a:t>delete($key as </a:t>
            </a:r>
            <a:r>
              <a:rPr lang="en-US" err="1">
                <a:solidFill>
                  <a:schemeClr val="accent2"/>
                </a:solidFill>
              </a:rPr>
              <a:t>xs:string</a:t>
            </a:r>
            <a:r>
              <a:rPr lang="en-US">
                <a:solidFill>
                  <a:schemeClr val="accent2"/>
                </a:solidFill>
              </a:rPr>
              <a:t>)</a:t>
            </a:r>
          </a:p>
          <a:p>
            <a:pPr lvl="2"/>
            <a:r>
              <a:rPr lang="en-US"/>
              <a:t>Deletes the key-value pair</a:t>
            </a:r>
          </a:p>
          <a:p>
            <a:endParaRPr lang="en-US"/>
          </a:p>
          <a:p>
            <a:r>
              <a:rPr lang="en-US"/>
              <a:t>The value is a </a:t>
            </a:r>
            <a:r>
              <a:rPr lang="en-US" i="1">
                <a:solidFill>
                  <a:srgbClr val="FF0000"/>
                </a:solidFill>
              </a:rPr>
              <a:t>black box</a:t>
            </a:r>
            <a:r>
              <a:rPr lang="en-US"/>
              <a:t>: it cannot be queried!</a:t>
            </a:r>
          </a:p>
          <a:p>
            <a:pPr lvl="1"/>
            <a:r>
              <a:rPr lang="en-US"/>
              <a:t>No "where" clauses</a:t>
            </a:r>
          </a:p>
          <a:p>
            <a:pPr lvl="1"/>
            <a:r>
              <a:rPr lang="en-US"/>
              <a:t>No indexes on the values</a:t>
            </a:r>
          </a:p>
          <a:p>
            <a:pPr lvl="1"/>
            <a:r>
              <a:rPr lang="en-US"/>
              <a:t>Schema information is often indicated in the key</a:t>
            </a:r>
          </a:p>
        </p:txBody>
      </p:sp>
      <p:graphicFrame>
        <p:nvGraphicFramePr>
          <p:cNvPr id="5" name="Tabella 4"/>
          <p:cNvGraphicFramePr>
            <a:graphicFrameLocks noGrp="1"/>
          </p:cNvGraphicFramePr>
          <p:nvPr/>
        </p:nvGraphicFramePr>
        <p:xfrm>
          <a:off x="7614276" y="3132073"/>
          <a:ext cx="3739524" cy="1691640"/>
        </p:xfrm>
        <a:graphic>
          <a:graphicData uri="http://schemas.openxmlformats.org/drawingml/2006/table">
            <a:tbl>
              <a:tblPr firstRow="1" bandRow="1">
                <a:tableStyleId>{5C22544A-7EE6-4342-B048-85BDC9FD1C3A}</a:tableStyleId>
              </a:tblPr>
              <a:tblGrid>
                <a:gridCol w="1997710">
                  <a:extLst>
                    <a:ext uri="{9D8B030D-6E8A-4147-A177-3AD203B41FA5}">
                      <a16:colId xmlns:a16="http://schemas.microsoft.com/office/drawing/2014/main" val="20000"/>
                    </a:ext>
                  </a:extLst>
                </a:gridCol>
                <a:gridCol w="1741814">
                  <a:extLst>
                    <a:ext uri="{9D8B030D-6E8A-4147-A177-3AD203B41FA5}">
                      <a16:colId xmlns:a16="http://schemas.microsoft.com/office/drawing/2014/main" val="20001"/>
                    </a:ext>
                  </a:extLst>
                </a:gridCol>
              </a:tblGrid>
              <a:tr h="278130">
                <a:tc>
                  <a:txBody>
                    <a:bodyPr/>
                    <a:lstStyle/>
                    <a:p>
                      <a:r>
                        <a:rPr lang="it-IT" sz="1400" dirty="0" err="1">
                          <a:latin typeface="Helvetica" panose="020B0604020202020204" pitchFamily="34" charset="0"/>
                          <a:cs typeface="Helvetica" panose="020B0604020202020204" pitchFamily="34" charset="0"/>
                        </a:rPr>
                        <a:t>Key</a:t>
                      </a:r>
                      <a:endParaRPr lang="it-IT" sz="1400" dirty="0">
                        <a:latin typeface="Helvetica" panose="020B0604020202020204" pitchFamily="34" charset="0"/>
                        <a:cs typeface="Helvetica" panose="020B0604020202020204" pitchFamily="34" charset="0"/>
                      </a:endParaRPr>
                    </a:p>
                  </a:txBody>
                  <a:tcPr marL="68580" marR="68580" marT="34290" marB="34290"/>
                </a:tc>
                <a:tc>
                  <a:txBody>
                    <a:bodyPr/>
                    <a:lstStyle/>
                    <a:p>
                      <a:r>
                        <a:rPr lang="it-IT" sz="1400" dirty="0">
                          <a:latin typeface="Helvetica" panose="020B0604020202020204" pitchFamily="34" charset="0"/>
                          <a:cs typeface="Helvetica" panose="020B0604020202020204" pitchFamily="34" charset="0"/>
                        </a:rPr>
                        <a:t>Value</a:t>
                      </a:r>
                    </a:p>
                  </a:txBody>
                  <a:tcPr marL="68580" marR="68580" marT="34290" marB="34290"/>
                </a:tc>
                <a:extLst>
                  <a:ext uri="{0D108BD9-81ED-4DB2-BD59-A6C34878D82A}">
                    <a16:rowId xmlns:a16="http://schemas.microsoft.com/office/drawing/2014/main" val="10000"/>
                  </a:ext>
                </a:extLst>
              </a:tr>
              <a:tr h="278130">
                <a:tc>
                  <a:txBody>
                    <a:bodyPr/>
                    <a:lstStyle/>
                    <a:p>
                      <a:r>
                        <a:rPr lang="it-IT" sz="1400" dirty="0">
                          <a:latin typeface="Helvetica" panose="020B0604020202020204" pitchFamily="34" charset="0"/>
                          <a:cs typeface="Helvetica" panose="020B0604020202020204" pitchFamily="34" charset="0"/>
                        </a:rPr>
                        <a:t>user:1234:name</a:t>
                      </a:r>
                    </a:p>
                  </a:txBody>
                  <a:tcPr marL="68580" marR="68580" marT="34290" marB="34290"/>
                </a:tc>
                <a:tc>
                  <a:txBody>
                    <a:bodyPr/>
                    <a:lstStyle/>
                    <a:p>
                      <a:r>
                        <a:rPr lang="it-IT" sz="1400" dirty="0">
                          <a:latin typeface="Helvetica" panose="020B0604020202020204" pitchFamily="34" charset="0"/>
                          <a:cs typeface="Helvetica" panose="020B0604020202020204" pitchFamily="34" charset="0"/>
                        </a:rPr>
                        <a:t>Enrico</a:t>
                      </a:r>
                    </a:p>
                  </a:txBody>
                  <a:tcPr marL="68580" marR="68580" marT="34290" marB="34290"/>
                </a:tc>
                <a:extLst>
                  <a:ext uri="{0D108BD9-81ED-4DB2-BD59-A6C34878D82A}">
                    <a16:rowId xmlns:a16="http://schemas.microsoft.com/office/drawing/2014/main" val="10001"/>
                  </a:ext>
                </a:extLst>
              </a:tr>
              <a:tr h="278130">
                <a:tc>
                  <a:txBody>
                    <a:bodyPr/>
                    <a:lstStyle/>
                    <a:p>
                      <a:r>
                        <a:rPr lang="it-IT" sz="1400" dirty="0">
                          <a:latin typeface="Helvetica" panose="020B0604020202020204" pitchFamily="34" charset="0"/>
                          <a:cs typeface="Helvetica" panose="020B0604020202020204" pitchFamily="34" charset="0"/>
                        </a:rPr>
                        <a:t>user:1234:city</a:t>
                      </a:r>
                    </a:p>
                  </a:txBody>
                  <a:tcPr marL="68580" marR="68580" marT="34290" marB="34290"/>
                </a:tc>
                <a:tc>
                  <a:txBody>
                    <a:bodyPr/>
                    <a:lstStyle/>
                    <a:p>
                      <a:r>
                        <a:rPr lang="it-IT" sz="1400" dirty="0">
                          <a:latin typeface="Helvetica" panose="020B0604020202020204" pitchFamily="34" charset="0"/>
                          <a:cs typeface="Helvetica" panose="020B0604020202020204" pitchFamily="34" charset="0"/>
                        </a:rPr>
                        <a:t>Cesena</a:t>
                      </a:r>
                    </a:p>
                  </a:txBody>
                  <a:tcPr marL="68580" marR="68580" marT="34290" marB="34290"/>
                </a:tc>
                <a:extLst>
                  <a:ext uri="{0D108BD9-81ED-4DB2-BD59-A6C34878D82A}">
                    <a16:rowId xmlns:a16="http://schemas.microsoft.com/office/drawing/2014/main" val="10002"/>
                  </a:ext>
                </a:extLst>
              </a:tr>
              <a:tr h="278130">
                <a:tc>
                  <a:txBody>
                    <a:bodyPr/>
                    <a:lstStyle/>
                    <a:p>
                      <a:r>
                        <a:rPr lang="it-IT" sz="1400" dirty="0">
                          <a:latin typeface="Helvetica" panose="020B0604020202020204" pitchFamily="34" charset="0"/>
                          <a:cs typeface="Helvetica" panose="020B0604020202020204" pitchFamily="34" charset="0"/>
                        </a:rPr>
                        <a:t>post:9876:written-by</a:t>
                      </a:r>
                    </a:p>
                  </a:txBody>
                  <a:tcPr marL="68580" marR="68580" marT="34290" marB="34290"/>
                </a:tc>
                <a:tc>
                  <a:txBody>
                    <a:bodyPr/>
                    <a:lstStyle/>
                    <a:p>
                      <a:r>
                        <a:rPr lang="it-IT" sz="1400" dirty="0">
                          <a:latin typeface="Helvetica" panose="020B0604020202020204" pitchFamily="34" charset="0"/>
                          <a:cs typeface="Helvetica" panose="020B0604020202020204" pitchFamily="34" charset="0"/>
                        </a:rPr>
                        <a:t>user:1234</a:t>
                      </a:r>
                    </a:p>
                  </a:txBody>
                  <a:tcPr marL="68580" marR="68580" marT="34290" marB="34290"/>
                </a:tc>
                <a:extLst>
                  <a:ext uri="{0D108BD9-81ED-4DB2-BD59-A6C34878D82A}">
                    <a16:rowId xmlns:a16="http://schemas.microsoft.com/office/drawing/2014/main" val="10003"/>
                  </a:ext>
                </a:extLst>
              </a:tr>
              <a:tr h="278130">
                <a:tc>
                  <a:txBody>
                    <a:bodyPr/>
                    <a:lstStyle/>
                    <a:p>
                      <a:r>
                        <a:rPr lang="it-IT" sz="1400" dirty="0">
                          <a:latin typeface="Helvetica" panose="020B0604020202020204" pitchFamily="34" charset="0"/>
                          <a:cs typeface="Helvetica" panose="020B0604020202020204" pitchFamily="34" charset="0"/>
                        </a:rPr>
                        <a:t>post:9876:title</a:t>
                      </a:r>
                    </a:p>
                  </a:txBody>
                  <a:tcPr marL="68580" marR="68580" marT="34290" marB="34290"/>
                </a:tc>
                <a:tc>
                  <a:txBody>
                    <a:bodyPr/>
                    <a:lstStyle/>
                    <a:p>
                      <a:r>
                        <a:rPr lang="it-IT" sz="1400" dirty="0" err="1">
                          <a:latin typeface="Helvetica" panose="020B0604020202020204" pitchFamily="34" charset="0"/>
                          <a:cs typeface="Helvetica" panose="020B0604020202020204" pitchFamily="34" charset="0"/>
                        </a:rPr>
                        <a:t>NoSQL</a:t>
                      </a:r>
                      <a:r>
                        <a:rPr lang="it-IT" sz="1400" baseline="0" dirty="0">
                          <a:latin typeface="Helvetica" panose="020B0604020202020204" pitchFamily="34" charset="0"/>
                          <a:cs typeface="Helvetica" panose="020B0604020202020204" pitchFamily="34" charset="0"/>
                        </a:rPr>
                        <a:t> Databases</a:t>
                      </a:r>
                      <a:endParaRPr lang="it-IT" sz="14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4"/>
                  </a:ext>
                </a:extLst>
              </a:tr>
              <a:tr h="278130">
                <a:tc>
                  <a:txBody>
                    <a:bodyPr/>
                    <a:lstStyle/>
                    <a:p>
                      <a:r>
                        <a:rPr lang="it-IT" sz="1400" dirty="0">
                          <a:latin typeface="Helvetica" panose="020B0604020202020204" pitchFamily="34" charset="0"/>
                          <a:cs typeface="Helvetica" panose="020B0604020202020204" pitchFamily="34" charset="0"/>
                        </a:rPr>
                        <a:t>comment:5050:reply-to</a:t>
                      </a:r>
                    </a:p>
                  </a:txBody>
                  <a:tcPr marL="68580" marR="68580" marT="34290" marB="34290"/>
                </a:tc>
                <a:tc>
                  <a:txBody>
                    <a:bodyPr/>
                    <a:lstStyle/>
                    <a:p>
                      <a:r>
                        <a:rPr lang="it-IT" sz="1400" dirty="0">
                          <a:latin typeface="Helvetica" panose="020B0604020202020204" pitchFamily="34" charset="0"/>
                          <a:cs typeface="Helvetica" panose="020B0604020202020204" pitchFamily="34" charset="0"/>
                        </a:rPr>
                        <a:t>post:9876</a:t>
                      </a:r>
                    </a:p>
                  </a:txBody>
                  <a:tcPr marL="68580" marR="68580" marT="34290" marB="3429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8199277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ella 12"/>
          <p:cNvGraphicFramePr>
            <a:graphicFrameLocks noGrp="1"/>
          </p:cNvGraphicFramePr>
          <p:nvPr/>
        </p:nvGraphicFramePr>
        <p:xfrm>
          <a:off x="1351005" y="2085881"/>
          <a:ext cx="7199399" cy="4207495"/>
        </p:xfrm>
        <a:graphic>
          <a:graphicData uri="http://schemas.openxmlformats.org/drawingml/2006/table">
            <a:tbl>
              <a:tblPr firstRow="1" bandRow="1">
                <a:tableStyleId>{5C22544A-7EE6-4342-B048-85BDC9FD1C3A}</a:tableStyleId>
              </a:tblPr>
              <a:tblGrid>
                <a:gridCol w="1173816">
                  <a:extLst>
                    <a:ext uri="{9D8B030D-6E8A-4147-A177-3AD203B41FA5}">
                      <a16:colId xmlns:a16="http://schemas.microsoft.com/office/drawing/2014/main" val="3874661683"/>
                    </a:ext>
                  </a:extLst>
                </a:gridCol>
                <a:gridCol w="6025583">
                  <a:extLst>
                    <a:ext uri="{9D8B030D-6E8A-4147-A177-3AD203B41FA5}">
                      <a16:colId xmlns:a16="http://schemas.microsoft.com/office/drawing/2014/main" val="245531356"/>
                    </a:ext>
                  </a:extLst>
                </a:gridCol>
              </a:tblGrid>
              <a:tr h="339939">
                <a:tc>
                  <a:txBody>
                    <a:bodyPr/>
                    <a:lstStyle/>
                    <a:p>
                      <a:pPr algn="ctr"/>
                      <a:r>
                        <a:rPr lang="it-IT" b="0" err="1">
                          <a:latin typeface="Helvetica" panose="020B0604020202020204" pitchFamily="34" charset="0"/>
                          <a:cs typeface="Helvetica" panose="020B0604020202020204" pitchFamily="34" charset="0"/>
                        </a:rPr>
                        <a:t>key</a:t>
                      </a:r>
                      <a:endParaRPr lang="en-US" b="0">
                        <a:latin typeface="Helvetica" panose="020B0604020202020204" pitchFamily="34" charset="0"/>
                        <a:cs typeface="Helvetica" panose="020B0604020202020204" pitchFamily="34" charset="0"/>
                      </a:endParaRPr>
                    </a:p>
                  </a:txBody>
                  <a:tcPr/>
                </a:tc>
                <a:tc>
                  <a:txBody>
                    <a:bodyPr/>
                    <a:lstStyle/>
                    <a:p>
                      <a:pPr algn="ctr"/>
                      <a:r>
                        <a:rPr lang="it-IT" b="0" err="1">
                          <a:latin typeface="Helvetica" panose="020B0604020202020204" pitchFamily="34" charset="0"/>
                          <a:cs typeface="Helvetica" panose="020B0604020202020204" pitchFamily="34" charset="0"/>
                        </a:rPr>
                        <a:t>value</a:t>
                      </a:r>
                      <a:endParaRPr lang="en-US" b="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304542446"/>
                  </a:ext>
                </a:extLst>
              </a:tr>
              <a:tr h="290815">
                <a:tc>
                  <a:txBody>
                    <a:bodyPr/>
                    <a:lstStyle/>
                    <a:p>
                      <a:r>
                        <a:rPr lang="it-IT" sz="1300">
                          <a:latin typeface="Helvetica" panose="020B0604020202020204" pitchFamily="34" charset="0"/>
                          <a:cs typeface="Helvetica" panose="020B0604020202020204" pitchFamily="34" charset="0"/>
                        </a:rPr>
                        <a:t>cust-1:name</a:t>
                      </a:r>
                      <a:endParaRPr lang="en-US" sz="1300">
                        <a:latin typeface="Helvetica" panose="020B0604020202020204" pitchFamily="34" charset="0"/>
                        <a:cs typeface="Helvetica" panose="020B0604020202020204" pitchFamily="34" charset="0"/>
                      </a:endParaRPr>
                    </a:p>
                  </a:txBody>
                  <a:tcPr/>
                </a:tc>
                <a:tc>
                  <a:txBody>
                    <a:bodyPr/>
                    <a:lstStyle/>
                    <a:p>
                      <a:r>
                        <a:rPr lang="it-IT" sz="1300">
                          <a:latin typeface="Helvetica" panose="020B0604020202020204" pitchFamily="34" charset="0"/>
                          <a:cs typeface="Helvetica" panose="020B0604020202020204" pitchFamily="34" charset="0"/>
                        </a:rPr>
                        <a:t>Martin</a:t>
                      </a:r>
                      <a:endParaRPr lang="en-US" sz="13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828053074"/>
                  </a:ext>
                </a:extLst>
              </a:tr>
              <a:tr h="8215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300">
                          <a:latin typeface="Helvetica" panose="020B0604020202020204" pitchFamily="34" charset="0"/>
                          <a:cs typeface="Helvetica" panose="020B0604020202020204" pitchFamily="34" charset="0"/>
                        </a:rPr>
                        <a:t>cust-1:adrs</a:t>
                      </a:r>
                      <a:endParaRPr lang="en-US" sz="1300">
                        <a:latin typeface="Helvetica" panose="020B0604020202020204" pitchFamily="34" charset="0"/>
                        <a:cs typeface="Helvetica" panose="020B0604020202020204" pitchFamily="34" charset="0"/>
                      </a:endParaRPr>
                    </a:p>
                  </a:txBody>
                  <a:tcPr/>
                </a:tc>
                <a:tc>
                  <a:txBody>
                    <a:bodyPr/>
                    <a:lstStyle/>
                    <a:p>
                      <a:r>
                        <a:rPr lang="it-IT" sz="1300">
                          <a:latin typeface="Helvetica" panose="020B0604020202020204" pitchFamily="34" charset="0"/>
                          <a:cs typeface="Helvetica" panose="020B0604020202020204" pitchFamily="34" charset="0"/>
                        </a:rPr>
                        <a:t>[ </a:t>
                      </a:r>
                    </a:p>
                    <a:p>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street</a:t>
                      </a:r>
                      <a:r>
                        <a:rPr lang="it-IT" sz="1300">
                          <a:latin typeface="Helvetica" panose="020B0604020202020204" pitchFamily="34" charset="0"/>
                          <a:cs typeface="Helvetica" panose="020B0604020202020204" pitchFamily="34" charset="0"/>
                        </a:rPr>
                        <a:t>":"Adam", "</a:t>
                      </a:r>
                      <a:r>
                        <a:rPr lang="it-IT" sz="1300" err="1">
                          <a:latin typeface="Helvetica" panose="020B0604020202020204" pitchFamily="34" charset="0"/>
                          <a:cs typeface="Helvetica" panose="020B0604020202020204" pitchFamily="34" charset="0"/>
                        </a:rPr>
                        <a:t>city":"Chicago</a:t>
                      </a:r>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state":"Illinois</a:t>
                      </a:r>
                      <a:r>
                        <a:rPr lang="it-IT" sz="1300">
                          <a:latin typeface="Helvetica" panose="020B0604020202020204" pitchFamily="34" charset="0"/>
                          <a:cs typeface="Helvetica" panose="020B0604020202020204" pitchFamily="34" charset="0"/>
                        </a:rPr>
                        <a:t>", "code":60007}, </a:t>
                      </a:r>
                      <a:br>
                        <a:rPr lang="it-IT" sz="1300">
                          <a:latin typeface="Helvetica" panose="020B0604020202020204" pitchFamily="34" charset="0"/>
                          <a:cs typeface="Helvetica" panose="020B0604020202020204" pitchFamily="34" charset="0"/>
                        </a:rPr>
                      </a:br>
                      <a:r>
                        <a:rPr lang="it-IT" sz="1300">
                          <a:latin typeface="Helvetica" panose="020B0604020202020204" pitchFamily="34" charset="0"/>
                          <a:cs typeface="Helvetica" panose="020B0604020202020204" pitchFamily="34" charset="0"/>
                        </a:rPr>
                        <a:t>   {"street":"9th", "city":"</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 "state":"</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 "code":10001}</a:t>
                      </a:r>
                      <a:endParaRPr lang="it-IT" sz="1300" baseline="0">
                        <a:latin typeface="Helvetica" panose="020B0604020202020204" pitchFamily="34" charset="0"/>
                        <a:cs typeface="Helvetica" panose="020B0604020202020204" pitchFamily="34" charset="0"/>
                      </a:endParaRPr>
                    </a:p>
                    <a:p>
                      <a:r>
                        <a:rPr lang="it-IT" sz="1300">
                          <a:latin typeface="Helvetica" panose="020B0604020202020204" pitchFamily="34" charset="0"/>
                          <a:cs typeface="Helvetica" panose="020B0604020202020204" pitchFamily="34" charset="0"/>
                        </a:rPr>
                        <a:t>]</a:t>
                      </a:r>
                    </a:p>
                  </a:txBody>
                  <a:tcPr/>
                </a:tc>
                <a:extLst>
                  <a:ext uri="{0D108BD9-81ED-4DB2-BD59-A6C34878D82A}">
                    <a16:rowId xmlns:a16="http://schemas.microsoft.com/office/drawing/2014/main" val="3916205801"/>
                  </a:ext>
                </a:extLst>
              </a:tr>
              <a:tr h="2478723">
                <a:tc>
                  <a:txBody>
                    <a:bodyPr/>
                    <a:lstStyle/>
                    <a:p>
                      <a:r>
                        <a:rPr lang="it-IT" sz="1300">
                          <a:latin typeface="Helvetica" panose="020B0604020202020204" pitchFamily="34" charset="0"/>
                          <a:cs typeface="Helvetica" panose="020B0604020202020204" pitchFamily="34" charset="0"/>
                        </a:rPr>
                        <a:t>cust-1:ord-99</a:t>
                      </a:r>
                      <a:endParaRPr lang="en-US" sz="1300">
                        <a:latin typeface="Helvetica" panose="020B0604020202020204" pitchFamily="34" charset="0"/>
                        <a:cs typeface="Helvetica" panose="020B0604020202020204" pitchFamily="34" charset="0"/>
                      </a:endParaRPr>
                    </a:p>
                  </a:txBody>
                  <a:tcPr/>
                </a:tc>
                <a:tc>
                  <a:txBody>
                    <a:bodyPr/>
                    <a:lstStyle/>
                    <a:p>
                      <a:pPr marL="0" lvl="1" indent="0"/>
                      <a:r>
                        <a:rPr lang="it-IT" sz="1300">
                          <a:latin typeface="Helvetica" panose="020B0604020202020204" pitchFamily="34" charset="0"/>
                          <a:cs typeface="Helvetica" panose="020B0604020202020204" pitchFamily="34" charset="0"/>
                        </a:rPr>
                        <a:t>{ </a:t>
                      </a:r>
                    </a:p>
                    <a:p>
                      <a:pPr marL="0" lvl="1" indent="0"/>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orderpayments</a:t>
                      </a:r>
                      <a:r>
                        <a:rPr lang="it-IT" sz="1300">
                          <a:latin typeface="Helvetica" panose="020B0604020202020204" pitchFamily="34" charset="0"/>
                          <a:cs typeface="Helvetica" panose="020B0604020202020204" pitchFamily="34" charset="0"/>
                        </a:rPr>
                        <a:t>": [ </a:t>
                      </a:r>
                    </a:p>
                    <a:p>
                      <a:pPr marL="0" lvl="1" indent="0"/>
                      <a:r>
                        <a:rPr lang="it-IT" sz="1300">
                          <a:latin typeface="Helvetica" panose="020B0604020202020204" pitchFamily="34" charset="0"/>
                          <a:cs typeface="Helvetica" panose="020B0604020202020204" pitchFamily="34" charset="0"/>
                        </a:rPr>
                        <a:t>      {"card":477, "</a:t>
                      </a:r>
                      <a:r>
                        <a:rPr lang="it-IT" sz="1300" err="1">
                          <a:latin typeface="Helvetica" panose="020B0604020202020204" pitchFamily="34" charset="0"/>
                          <a:cs typeface="Helvetica" panose="020B0604020202020204" pitchFamily="34" charset="0"/>
                        </a:rPr>
                        <a:t>billadrs</a:t>
                      </a:r>
                      <a:r>
                        <a:rPr lang="it-IT" sz="1300">
                          <a:latin typeface="Helvetica" panose="020B0604020202020204" pitchFamily="34" charset="0"/>
                          <a:cs typeface="Helvetica" panose="020B0604020202020204" pitchFamily="34" charset="0"/>
                        </a:rPr>
                        <a:t>": </a:t>
                      </a:r>
                    </a:p>
                    <a:p>
                      <a:pPr marL="0" lvl="1" indent="0"/>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street</a:t>
                      </a:r>
                      <a:r>
                        <a:rPr lang="it-IT" sz="1300">
                          <a:latin typeface="Helvetica" panose="020B0604020202020204" pitchFamily="34" charset="0"/>
                          <a:cs typeface="Helvetica" panose="020B0604020202020204" pitchFamily="34" charset="0"/>
                        </a:rPr>
                        <a:t>":"Adam", "</a:t>
                      </a:r>
                      <a:r>
                        <a:rPr lang="it-IT" sz="1300" err="1">
                          <a:latin typeface="Helvetica" panose="020B0604020202020204" pitchFamily="34" charset="0"/>
                          <a:cs typeface="Helvetica" panose="020B0604020202020204" pitchFamily="34" charset="0"/>
                        </a:rPr>
                        <a:t>city":"Chicago</a:t>
                      </a:r>
                      <a:r>
                        <a:rPr lang="it-IT" sz="1300">
                          <a:latin typeface="Helvetica" panose="020B0604020202020204" pitchFamily="34" charset="0"/>
                          <a:cs typeface="Helvetica" panose="020B0604020202020204" pitchFamily="34" charset="0"/>
                        </a:rPr>
                        <a:t>", "state":"</a:t>
                      </a:r>
                      <a:r>
                        <a:rPr lang="it-IT" sz="1300" err="1">
                          <a:latin typeface="Helvetica" panose="020B0604020202020204" pitchFamily="34" charset="0"/>
                          <a:cs typeface="Helvetica" panose="020B0604020202020204" pitchFamily="34" charset="0"/>
                        </a:rPr>
                        <a:t>illinois</a:t>
                      </a:r>
                      <a:r>
                        <a:rPr lang="it-IT" sz="1300">
                          <a:latin typeface="Helvetica" panose="020B0604020202020204" pitchFamily="34" charset="0"/>
                          <a:cs typeface="Helvetica" panose="020B0604020202020204" pitchFamily="34" charset="0"/>
                        </a:rPr>
                        <a:t>", "code":60007} }, </a:t>
                      </a:r>
                    </a:p>
                    <a:p>
                      <a:pPr marL="0" lvl="1" indent="0"/>
                      <a:r>
                        <a:rPr lang="it-IT" sz="1300">
                          <a:latin typeface="Helvetica" panose="020B0604020202020204" pitchFamily="34" charset="0"/>
                          <a:cs typeface="Helvetica" panose="020B0604020202020204" pitchFamily="34" charset="0"/>
                        </a:rPr>
                        <a:t>      {"card":457, "</a:t>
                      </a:r>
                      <a:r>
                        <a:rPr lang="it-IT" sz="1300" err="1">
                          <a:latin typeface="Helvetica" panose="020B0604020202020204" pitchFamily="34" charset="0"/>
                          <a:cs typeface="Helvetica" panose="020B0604020202020204" pitchFamily="34" charset="0"/>
                        </a:rPr>
                        <a:t>billadrs</a:t>
                      </a:r>
                      <a:r>
                        <a:rPr lang="it-IT" sz="1300">
                          <a:latin typeface="Helvetica" panose="020B0604020202020204" pitchFamily="34" charset="0"/>
                          <a:cs typeface="Helvetica" panose="020B0604020202020204" pitchFamily="34" charset="0"/>
                        </a:rPr>
                        <a:t>":</a:t>
                      </a:r>
                    </a:p>
                    <a:p>
                      <a:pPr marL="0" lvl="1" indent="0"/>
                      <a:r>
                        <a:rPr lang="it-IT" sz="1300">
                          <a:latin typeface="Helvetica" panose="020B0604020202020204" pitchFamily="34" charset="0"/>
                          <a:cs typeface="Helvetica" panose="020B0604020202020204" pitchFamily="34" charset="0"/>
                        </a:rPr>
                        <a:t>         {"street":"9th", "city":"</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 "state":"</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 "code":10001} </a:t>
                      </a:r>
                    </a:p>
                    <a:p>
                      <a:pPr marL="0" lvl="1" indent="0"/>
                      <a:r>
                        <a:rPr lang="it-IT" sz="1300" baseline="0">
                          <a:latin typeface="Helvetica" panose="020B0604020202020204" pitchFamily="34" charset="0"/>
                          <a:cs typeface="Helvetica" panose="020B0604020202020204" pitchFamily="34" charset="0"/>
                        </a:rPr>
                        <a:t>   </a:t>
                      </a:r>
                      <a:r>
                        <a:rPr lang="it-IT" sz="1300">
                          <a:latin typeface="Helvetica" panose="020B0604020202020204" pitchFamily="34" charset="0"/>
                          <a:cs typeface="Helvetica" panose="020B0604020202020204" pitchFamily="34" charset="0"/>
                        </a:rPr>
                        <a:t>],</a:t>
                      </a:r>
                    </a:p>
                    <a:p>
                      <a:pPr marL="0" lvl="1" indent="0"/>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products</a:t>
                      </a:r>
                      <a:r>
                        <a:rPr lang="it-IT" sz="1300">
                          <a:latin typeface="Helvetica" panose="020B0604020202020204" pitchFamily="34" charset="0"/>
                          <a:cs typeface="Helvetica" panose="020B0604020202020204" pitchFamily="34" charset="0"/>
                        </a:rPr>
                        <a:t>": [ </a:t>
                      </a:r>
                    </a:p>
                    <a:p>
                      <a:pPr marL="0" lvl="1" indent="0"/>
                      <a:r>
                        <a:rPr lang="it-IT" sz="1300">
                          <a:latin typeface="Helvetica" panose="020B0604020202020204" pitchFamily="34" charset="0"/>
                          <a:cs typeface="Helvetica" panose="020B0604020202020204" pitchFamily="34" charset="0"/>
                        </a:rPr>
                        <a:t>      {"id":1, "</a:t>
                      </a:r>
                      <a:r>
                        <a:rPr lang="it-IT" sz="1300" err="1">
                          <a:latin typeface="Helvetica" panose="020B0604020202020204" pitchFamily="34" charset="0"/>
                          <a:cs typeface="Helvetica" panose="020B0604020202020204" pitchFamily="34" charset="0"/>
                        </a:rPr>
                        <a:t>name</a:t>
                      </a:r>
                      <a:r>
                        <a:rPr lang="it-IT" sz="1300">
                          <a:latin typeface="Helvetica" panose="020B0604020202020204" pitchFamily="34" charset="0"/>
                          <a:cs typeface="Helvetica" panose="020B0604020202020204" pitchFamily="34" charset="0"/>
                        </a:rPr>
                        <a:t>":"Cola", "price":12.4}, </a:t>
                      </a:r>
                    </a:p>
                    <a:p>
                      <a:pPr marL="0" lvl="1" indent="0"/>
                      <a:r>
                        <a:rPr lang="it-IT" sz="1300">
                          <a:latin typeface="Helvetica" panose="020B0604020202020204" pitchFamily="34" charset="0"/>
                          <a:cs typeface="Helvetica" panose="020B0604020202020204" pitchFamily="34" charset="0"/>
                        </a:rPr>
                        <a:t>      {"id":2, "</a:t>
                      </a:r>
                      <a:r>
                        <a:rPr lang="it-IT" sz="1300" err="1">
                          <a:latin typeface="Helvetica" panose="020B0604020202020204" pitchFamily="34" charset="0"/>
                          <a:cs typeface="Helvetica" panose="020B0604020202020204" pitchFamily="34" charset="0"/>
                        </a:rPr>
                        <a:t>name</a:t>
                      </a:r>
                      <a:r>
                        <a:rPr lang="it-IT" sz="1300">
                          <a:latin typeface="Helvetica" panose="020B0604020202020204" pitchFamily="34" charset="0"/>
                          <a:cs typeface="Helvetica" panose="020B0604020202020204" pitchFamily="34" charset="0"/>
                        </a:rPr>
                        <a:t>":"Fanta", "price":14.4} </a:t>
                      </a:r>
                    </a:p>
                    <a:p>
                      <a:pPr marL="0" lvl="1" indent="0"/>
                      <a:r>
                        <a:rPr lang="it-IT" sz="1300">
                          <a:latin typeface="Helvetica" panose="020B0604020202020204" pitchFamily="34" charset="0"/>
                          <a:cs typeface="Helvetica" panose="020B0604020202020204" pitchFamily="34" charset="0"/>
                        </a:rPr>
                        <a:t>   ],</a:t>
                      </a:r>
                    </a:p>
                    <a:p>
                      <a:pPr marL="0" lvl="1" indent="0"/>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shipAdrs</a:t>
                      </a:r>
                      <a:r>
                        <a:rPr lang="it-IT" sz="1300">
                          <a:latin typeface="Helvetica" panose="020B0604020202020204" pitchFamily="34" charset="0"/>
                          <a:cs typeface="Helvetica" panose="020B0604020202020204" pitchFamily="34" charset="0"/>
                        </a:rPr>
                        <a:t>": {"street":"9th", "city":"</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 "state":"</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a:t>
                      </a:r>
                      <a:r>
                        <a:rPr lang="it-IT" sz="1300" baseline="0">
                          <a:latin typeface="Helvetica" panose="020B0604020202020204" pitchFamily="34" charset="0"/>
                          <a:cs typeface="Helvetica" panose="020B0604020202020204" pitchFamily="34" charset="0"/>
                        </a:rPr>
                        <a:t> </a:t>
                      </a:r>
                      <a:r>
                        <a:rPr lang="it-IT" sz="1300">
                          <a:latin typeface="Helvetica" panose="020B0604020202020204" pitchFamily="34" charset="0"/>
                          <a:cs typeface="Helvetica" panose="020B0604020202020204" pitchFamily="34" charset="0"/>
                        </a:rPr>
                        <a:t>code":10001}</a:t>
                      </a:r>
                    </a:p>
                    <a:p>
                      <a:pPr marL="0" lvl="1" indent="0"/>
                      <a:r>
                        <a:rPr lang="it-IT" sz="1300">
                          <a:latin typeface="Helvetica" panose="020B0604020202020204" pitchFamily="34" charset="0"/>
                          <a:cs typeface="Helvetica" panose="020B0604020202020204" pitchFamily="34" charset="0"/>
                        </a:rPr>
                        <a:t>}</a:t>
                      </a:r>
                    </a:p>
                  </a:txBody>
                  <a:tcPr/>
                </a:tc>
                <a:extLst>
                  <a:ext uri="{0D108BD9-81ED-4DB2-BD59-A6C34878D82A}">
                    <a16:rowId xmlns:a16="http://schemas.microsoft.com/office/drawing/2014/main" val="1186951671"/>
                  </a:ext>
                </a:extLst>
              </a:tr>
            </a:tbl>
          </a:graphicData>
        </a:graphic>
      </p:graphicFrame>
      <p:sp>
        <p:nvSpPr>
          <p:cNvPr id="2" name="Titolo 1"/>
          <p:cNvSpPr>
            <a:spLocks noGrp="1"/>
          </p:cNvSpPr>
          <p:nvPr>
            <p:ph type="title"/>
          </p:nvPr>
        </p:nvSpPr>
        <p:spPr/>
        <p:txBody>
          <a:bodyPr>
            <a:normAutofit fontScale="90000"/>
          </a:bodyPr>
          <a:lstStyle/>
          <a:p>
            <a:r>
              <a:rPr lang="en-US"/>
              <a:t>Data modeling example: </a:t>
            </a:r>
            <a:br>
              <a:rPr lang="en-US"/>
            </a:br>
            <a:r>
              <a:rPr lang="en-US"/>
              <a:t>key-value model</a:t>
            </a:r>
          </a:p>
        </p:txBody>
      </p:sp>
      <p:sp>
        <p:nvSpPr>
          <p:cNvPr id="3" name="Segnaposto contenuto 2"/>
          <p:cNvSpPr>
            <a:spLocks noGrp="1"/>
          </p:cNvSpPr>
          <p:nvPr>
            <p:ph idx="1"/>
          </p:nvPr>
        </p:nvSpPr>
        <p:spPr/>
        <p:txBody>
          <a:bodyPr>
            <a:normAutofit/>
          </a:bodyPr>
          <a:lstStyle/>
          <a:p>
            <a:endParaRPr lang="en-US"/>
          </a:p>
          <a:p>
            <a:endParaRPr lang="en-US"/>
          </a:p>
          <a:p>
            <a:pPr lvl="2"/>
            <a:endParaRPr lang="en-US"/>
          </a:p>
        </p:txBody>
      </p:sp>
      <p:sp>
        <p:nvSpPr>
          <p:cNvPr id="7" name="Segnaposto contenuto 2"/>
          <p:cNvSpPr txBox="1">
            <a:spLocks/>
          </p:cNvSpPr>
          <p:nvPr/>
        </p:nvSpPr>
        <p:spPr>
          <a:xfrm>
            <a:off x="5499482" y="2366680"/>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graphicFrame>
        <p:nvGraphicFramePr>
          <p:cNvPr id="10" name="Tabella 9"/>
          <p:cNvGraphicFramePr>
            <a:graphicFrameLocks noGrp="1"/>
          </p:cNvGraphicFramePr>
          <p:nvPr/>
        </p:nvGraphicFramePr>
        <p:xfrm>
          <a:off x="8633530" y="2085880"/>
          <a:ext cx="1821305" cy="975360"/>
        </p:xfrm>
        <a:graphic>
          <a:graphicData uri="http://schemas.openxmlformats.org/drawingml/2006/table">
            <a:tbl>
              <a:tblPr firstRow="1" bandRow="1">
                <a:tableStyleId>{5C22544A-7EE6-4342-B048-85BDC9FD1C3A}</a:tableStyleId>
              </a:tblPr>
              <a:tblGrid>
                <a:gridCol w="1005537">
                  <a:extLst>
                    <a:ext uri="{9D8B030D-6E8A-4147-A177-3AD203B41FA5}">
                      <a16:colId xmlns:a16="http://schemas.microsoft.com/office/drawing/2014/main" val="3874661683"/>
                    </a:ext>
                  </a:extLst>
                </a:gridCol>
                <a:gridCol w="815768">
                  <a:extLst>
                    <a:ext uri="{9D8B030D-6E8A-4147-A177-3AD203B41FA5}">
                      <a16:colId xmlns:a16="http://schemas.microsoft.com/office/drawing/2014/main" val="245531356"/>
                    </a:ext>
                  </a:extLst>
                </a:gridCol>
              </a:tblGrid>
              <a:tr h="173649">
                <a:tc>
                  <a:txBody>
                    <a:bodyPr/>
                    <a:lstStyle/>
                    <a:p>
                      <a:pPr algn="ctr"/>
                      <a:r>
                        <a:rPr lang="it-IT" b="0" err="1">
                          <a:latin typeface="Helvetica" panose="020B0604020202020204" pitchFamily="34" charset="0"/>
                          <a:cs typeface="Helvetica" panose="020B0604020202020204" pitchFamily="34" charset="0"/>
                        </a:rPr>
                        <a:t>key</a:t>
                      </a:r>
                      <a:endParaRPr lang="en-US" b="0">
                        <a:latin typeface="Helvetica" panose="020B0604020202020204" pitchFamily="34" charset="0"/>
                        <a:cs typeface="Helvetica" panose="020B0604020202020204" pitchFamily="34" charset="0"/>
                      </a:endParaRPr>
                    </a:p>
                  </a:txBody>
                  <a:tcPr/>
                </a:tc>
                <a:tc>
                  <a:txBody>
                    <a:bodyPr/>
                    <a:lstStyle/>
                    <a:p>
                      <a:pPr algn="ctr"/>
                      <a:r>
                        <a:rPr lang="it-IT" b="0" err="1">
                          <a:latin typeface="Helvetica" panose="020B0604020202020204" pitchFamily="34" charset="0"/>
                          <a:cs typeface="Helvetica" panose="020B0604020202020204" pitchFamily="34" charset="0"/>
                        </a:rPr>
                        <a:t>value</a:t>
                      </a:r>
                      <a:endParaRPr lang="en-US" b="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304542446"/>
                  </a:ext>
                </a:extLst>
              </a:tr>
              <a:tr h="173649">
                <a:tc>
                  <a:txBody>
                    <a:bodyPr/>
                    <a:lstStyle/>
                    <a:p>
                      <a:r>
                        <a:rPr lang="it-IT" sz="1400">
                          <a:latin typeface="Helvetica" panose="020B0604020202020204" pitchFamily="34" charset="0"/>
                          <a:cs typeface="Helvetica" panose="020B0604020202020204" pitchFamily="34" charset="0"/>
                        </a:rPr>
                        <a:t>p-1:name</a:t>
                      </a:r>
                      <a:endParaRPr lang="en-US" sz="1400">
                        <a:latin typeface="Helvetica" panose="020B0604020202020204" pitchFamily="34" charset="0"/>
                        <a:cs typeface="Helvetica" panose="020B0604020202020204" pitchFamily="34" charset="0"/>
                      </a:endParaRPr>
                    </a:p>
                  </a:txBody>
                  <a:tcPr/>
                </a:tc>
                <a:tc>
                  <a:txBody>
                    <a:bodyPr/>
                    <a:lstStyle/>
                    <a:p>
                      <a:r>
                        <a:rPr lang="it-IT" sz="1400">
                          <a:latin typeface="Helvetica" panose="020B0604020202020204" pitchFamily="34" charset="0"/>
                          <a:cs typeface="Helvetica" panose="020B0604020202020204" pitchFamily="34" charset="0"/>
                        </a:rPr>
                        <a:t>Cola</a:t>
                      </a:r>
                      <a:endParaRPr lang="en-US" sz="14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828053074"/>
                  </a:ext>
                </a:extLst>
              </a:tr>
              <a:tr h="173649">
                <a:tc>
                  <a:txBody>
                    <a:bodyPr/>
                    <a:lstStyle/>
                    <a:p>
                      <a:r>
                        <a:rPr lang="it-IT" sz="1400">
                          <a:latin typeface="Helvetica" panose="020B0604020202020204" pitchFamily="34" charset="0"/>
                          <a:cs typeface="Helvetica" panose="020B0604020202020204" pitchFamily="34" charset="0"/>
                        </a:rPr>
                        <a:t>p-2:name</a:t>
                      </a:r>
                      <a:endParaRPr lang="en-US" sz="1400">
                        <a:latin typeface="Helvetica" panose="020B0604020202020204" pitchFamily="34" charset="0"/>
                        <a:cs typeface="Helvetica" panose="020B0604020202020204" pitchFamily="34" charset="0"/>
                      </a:endParaRPr>
                    </a:p>
                  </a:txBody>
                  <a:tcPr/>
                </a:tc>
                <a:tc>
                  <a:txBody>
                    <a:bodyPr/>
                    <a:lstStyle/>
                    <a:p>
                      <a:r>
                        <a:rPr lang="it-IT" sz="1400">
                          <a:latin typeface="Helvetica" panose="020B0604020202020204" pitchFamily="34" charset="0"/>
                          <a:cs typeface="Helvetica" panose="020B0604020202020204" pitchFamily="34" charset="0"/>
                        </a:rPr>
                        <a:t>Fanta</a:t>
                      </a:r>
                      <a:endParaRPr lang="en-US" sz="14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3916205801"/>
                  </a:ext>
                </a:extLst>
              </a:tr>
            </a:tbl>
          </a:graphicData>
        </a:graphic>
      </p:graphicFrame>
      <p:sp>
        <p:nvSpPr>
          <p:cNvPr id="4" name="CasellaDiTesto 3"/>
          <p:cNvSpPr txBox="1"/>
          <p:nvPr/>
        </p:nvSpPr>
        <p:spPr>
          <a:xfrm>
            <a:off x="4048954" y="1716548"/>
            <a:ext cx="2210862" cy="369332"/>
          </a:xfrm>
          <a:prstGeom prst="rect">
            <a:avLst/>
          </a:prstGeom>
          <a:noFill/>
        </p:spPr>
        <p:txBody>
          <a:bodyPr wrap="none" rtlCol="0">
            <a:spAutoFit/>
          </a:bodyPr>
          <a:lstStyle/>
          <a:p>
            <a:r>
              <a:rPr lang="it-IT" err="1">
                <a:solidFill>
                  <a:schemeClr val="tx1">
                    <a:lumMod val="75000"/>
                    <a:lumOff val="25000"/>
                  </a:schemeClr>
                </a:solidFill>
                <a:latin typeface="Helvetica" panose="020B0604020202020204" pitchFamily="34" charset="0"/>
                <a:cs typeface="Helvetica" panose="020B0604020202020204" pitchFamily="34" charset="0"/>
              </a:rPr>
              <a:t>Customer</a:t>
            </a:r>
            <a:r>
              <a:rPr lang="it-IT">
                <a:solidFill>
                  <a:schemeClr val="tx1">
                    <a:lumMod val="75000"/>
                    <a:lumOff val="25000"/>
                  </a:schemeClr>
                </a:solidFill>
                <a:latin typeface="Helvetica" panose="020B0604020202020204" pitchFamily="34" charset="0"/>
                <a:cs typeface="Helvetica" panose="020B0604020202020204" pitchFamily="34" charset="0"/>
              </a:rPr>
              <a:t> </a:t>
            </a:r>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1" name="CasellaDiTesto 10"/>
          <p:cNvSpPr txBox="1"/>
          <p:nvPr/>
        </p:nvSpPr>
        <p:spPr>
          <a:xfrm>
            <a:off x="8449158" y="1714677"/>
            <a:ext cx="2005677" cy="369332"/>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Product </a:t>
            </a:r>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80735691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Wide column: data model</a:t>
            </a:r>
          </a:p>
        </p:txBody>
      </p:sp>
      <p:sp>
        <p:nvSpPr>
          <p:cNvPr id="3" name="Segnaposto contenuto 2"/>
          <p:cNvSpPr>
            <a:spLocks noGrp="1"/>
          </p:cNvSpPr>
          <p:nvPr>
            <p:ph idx="1"/>
          </p:nvPr>
        </p:nvSpPr>
        <p:spPr/>
        <p:txBody>
          <a:bodyPr>
            <a:normAutofit/>
          </a:bodyPr>
          <a:lstStyle/>
          <a:p>
            <a:r>
              <a:rPr lang="en-US"/>
              <a:t>Each DB contains one or more </a:t>
            </a:r>
            <a:r>
              <a:rPr lang="en-US">
                <a:solidFill>
                  <a:srgbClr val="0070C0"/>
                </a:solidFill>
              </a:rPr>
              <a:t>column families </a:t>
            </a:r>
            <a:r>
              <a:rPr lang="en-US"/>
              <a:t>(corresponding to tables)</a:t>
            </a:r>
          </a:p>
          <a:p>
            <a:r>
              <a:rPr lang="en-US"/>
              <a:t>Each column family contains a list of </a:t>
            </a:r>
            <a:r>
              <a:rPr lang="en-US">
                <a:solidFill>
                  <a:srgbClr val="FF0000"/>
                </a:solidFill>
              </a:rPr>
              <a:t>row</a:t>
            </a:r>
            <a:r>
              <a:rPr lang="en-US"/>
              <a:t> in the form of a key-value pair</a:t>
            </a:r>
          </a:p>
          <a:p>
            <a:pPr lvl="1"/>
            <a:r>
              <a:rPr lang="en-US"/>
              <a:t>Key: unique string in the column family</a:t>
            </a:r>
          </a:p>
          <a:p>
            <a:pPr lvl="1"/>
            <a:r>
              <a:rPr lang="en-US"/>
              <a:t>Value: a set of </a:t>
            </a:r>
            <a:r>
              <a:rPr lang="en-US">
                <a:solidFill>
                  <a:srgbClr val="FF0000"/>
                </a:solidFill>
              </a:rPr>
              <a:t>columns</a:t>
            </a:r>
          </a:p>
          <a:p>
            <a:r>
              <a:rPr lang="en-US"/>
              <a:t>Each column is a key-value pair itself</a:t>
            </a:r>
          </a:p>
          <a:p>
            <a:pPr lvl="1"/>
            <a:r>
              <a:rPr lang="en-US"/>
              <a:t>Key: unique string in the row</a:t>
            </a:r>
          </a:p>
          <a:p>
            <a:pPr lvl="1"/>
            <a:r>
              <a:rPr lang="en-US"/>
              <a:t>Value: simple or complex (</a:t>
            </a:r>
            <a:r>
              <a:rPr lang="en-US" i="1" err="1"/>
              <a:t>supercolumn</a:t>
            </a:r>
            <a:r>
              <a:rPr lang="en-US"/>
              <a:t>)</a:t>
            </a:r>
          </a:p>
          <a:p>
            <a:r>
              <a:rPr lang="en-US"/>
              <a:t>Essentially a 2-dimensional key-value store</a:t>
            </a:r>
          </a:p>
          <a:p>
            <a:r>
              <a:rPr lang="en-US">
                <a:solidFill>
                  <a:schemeClr val="accent2"/>
                </a:solidFill>
              </a:rPr>
              <a:t>Rows specify only the columns </a:t>
            </a:r>
            <a:br>
              <a:rPr lang="en-US">
                <a:solidFill>
                  <a:schemeClr val="accent2"/>
                </a:solidFill>
              </a:rPr>
            </a:br>
            <a:r>
              <a:rPr lang="en-US">
                <a:solidFill>
                  <a:schemeClr val="accent2"/>
                </a:solidFill>
              </a:rPr>
              <a:t>for which a value exists</a:t>
            </a:r>
          </a:p>
          <a:p>
            <a:pPr lvl="1"/>
            <a:r>
              <a:rPr lang="en-US"/>
              <a:t>Particularly suited for sparse matrixes and many-to-many relationships</a:t>
            </a:r>
          </a:p>
        </p:txBody>
      </p:sp>
      <p:pic>
        <p:nvPicPr>
          <p:cNvPr id="10" name="Immagine 9"/>
          <p:cNvPicPr>
            <a:picLocks noChangeAspect="1"/>
          </p:cNvPicPr>
          <p:nvPr/>
        </p:nvPicPr>
        <p:blipFill>
          <a:blip r:embed="rId2"/>
          <a:stretch>
            <a:fillRect/>
          </a:stretch>
        </p:blipFill>
        <p:spPr>
          <a:xfrm>
            <a:off x="7003240" y="3385375"/>
            <a:ext cx="4079066" cy="2088096"/>
          </a:xfrm>
          <a:prstGeom prst="rect">
            <a:avLst/>
          </a:prstGeom>
        </p:spPr>
      </p:pic>
    </p:spTree>
    <p:extLst>
      <p:ext uri="{BB962C8B-B14F-4D97-AF65-F5344CB8AC3E}">
        <p14:creationId xmlns:p14="http://schemas.microsoft.com/office/powerpoint/2010/main" val="20067733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Wide column: querying</a:t>
            </a:r>
          </a:p>
        </p:txBody>
      </p:sp>
      <p:sp>
        <p:nvSpPr>
          <p:cNvPr id="3" name="Segnaposto contenuto 2"/>
          <p:cNvSpPr>
            <a:spLocks noGrp="1"/>
          </p:cNvSpPr>
          <p:nvPr>
            <p:ph idx="1"/>
          </p:nvPr>
        </p:nvSpPr>
        <p:spPr/>
        <p:txBody>
          <a:bodyPr/>
          <a:lstStyle/>
          <a:p>
            <a:r>
              <a:rPr lang="en-US"/>
              <a:t>The query language expressiveness is in between key-value and document data models</a:t>
            </a:r>
          </a:p>
          <a:p>
            <a:pPr lvl="1"/>
            <a:r>
              <a:rPr lang="en-US"/>
              <a:t>Column indexes are discouraged</a:t>
            </a:r>
          </a:p>
          <a:p>
            <a:pPr lvl="1"/>
            <a:r>
              <a:rPr lang="en-US"/>
              <a:t>Can filter on column values (not always)</a:t>
            </a:r>
          </a:p>
          <a:p>
            <a:pPr lvl="1"/>
            <a:r>
              <a:rPr lang="en-US"/>
              <a:t>Can return more rows with one query</a:t>
            </a:r>
          </a:p>
          <a:p>
            <a:pPr lvl="1"/>
            <a:r>
              <a:rPr lang="en-US"/>
              <a:t>Can select which columns to project</a:t>
            </a:r>
          </a:p>
          <a:p>
            <a:pPr lvl="1"/>
            <a:r>
              <a:rPr lang="en-US"/>
              <a:t>Can update specific columns (not always)</a:t>
            </a:r>
          </a:p>
          <a:p>
            <a:endParaRPr lang="en-US"/>
          </a:p>
          <a:p>
            <a:r>
              <a:rPr lang="en-US"/>
              <a:t>Given the similarity with the relational model, a </a:t>
            </a:r>
            <a:r>
              <a:rPr lang="en-US">
                <a:solidFill>
                  <a:srgbClr val="FF0000"/>
                </a:solidFill>
              </a:rPr>
              <a:t>SQL-like </a:t>
            </a:r>
            <a:r>
              <a:rPr lang="en-US"/>
              <a:t>language is often used</a:t>
            </a:r>
          </a:p>
          <a:p>
            <a:endParaRPr lang="en-US"/>
          </a:p>
        </p:txBody>
      </p:sp>
    </p:spTree>
    <p:extLst>
      <p:ext uri="{BB962C8B-B14F-4D97-AF65-F5344CB8AC3E}">
        <p14:creationId xmlns:p14="http://schemas.microsoft.com/office/powerpoint/2010/main" val="156184521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Wide column: ≠ columnar</a:t>
            </a:r>
          </a:p>
        </p:txBody>
      </p:sp>
      <p:sp>
        <p:nvSpPr>
          <p:cNvPr id="3" name="Segnaposto contenuto 2"/>
          <p:cNvSpPr>
            <a:spLocks noGrp="1"/>
          </p:cNvSpPr>
          <p:nvPr>
            <p:ph idx="1"/>
          </p:nvPr>
        </p:nvSpPr>
        <p:spPr/>
        <p:txBody>
          <a:bodyPr>
            <a:normAutofit/>
          </a:bodyPr>
          <a:lstStyle/>
          <a:p>
            <a:r>
              <a:rPr lang="en-US"/>
              <a:t>Do not mistake the wide column data model with the columnar storage used for OLAP applications </a:t>
            </a:r>
          </a:p>
          <a:p>
            <a:endParaRPr lang="en-US"/>
          </a:p>
          <a:p>
            <a:endParaRPr lang="en-US"/>
          </a:p>
          <a:p>
            <a:endParaRPr lang="en-US"/>
          </a:p>
          <a:p>
            <a:r>
              <a:rPr lang="en-US"/>
              <a:t>Row-oriented</a:t>
            </a:r>
          </a:p>
          <a:p>
            <a:pPr lvl="1"/>
            <a:r>
              <a:rPr lang="en-US"/>
              <a:t>Pro: inserting a record is easy</a:t>
            </a:r>
          </a:p>
          <a:p>
            <a:pPr lvl="1"/>
            <a:r>
              <a:rPr lang="en-US"/>
              <a:t>Con: several unnecessary data may be accessed when reading a record</a:t>
            </a:r>
          </a:p>
          <a:p>
            <a:r>
              <a:rPr lang="en-US"/>
              <a:t>Column-oriented</a:t>
            </a:r>
          </a:p>
          <a:p>
            <a:pPr lvl="1"/>
            <a:r>
              <a:rPr lang="en-US"/>
              <a:t>Pro: only the required values are accessed</a:t>
            </a:r>
          </a:p>
          <a:p>
            <a:pPr lvl="1"/>
            <a:r>
              <a:rPr lang="en-US"/>
              <a:t>Con: writing a record requires multiple accesses</a:t>
            </a:r>
          </a:p>
        </p:txBody>
      </p:sp>
      <p:grpSp>
        <p:nvGrpSpPr>
          <p:cNvPr id="12" name="Gruppo 11"/>
          <p:cNvGrpSpPr/>
          <p:nvPr/>
        </p:nvGrpSpPr>
        <p:grpSpPr>
          <a:xfrm>
            <a:off x="2888560" y="2851716"/>
            <a:ext cx="6414880" cy="1318737"/>
            <a:chOff x="2610499" y="2323663"/>
            <a:chExt cx="6115610" cy="977721"/>
          </a:xfrm>
        </p:grpSpPr>
        <p:pic>
          <p:nvPicPr>
            <p:cNvPr id="5" name="Picture 2" descr="https://g.twimg.com/blog/blog/image/tab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0499" y="2323663"/>
              <a:ext cx="1083162" cy="97772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g.twimg.com/blog/blog/image/row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7479" y="2325225"/>
              <a:ext cx="2827722" cy="4025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g.twimg.com/blog/blog/image/row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7479" y="2712657"/>
              <a:ext cx="2827722" cy="402591"/>
            </a:xfrm>
            <a:prstGeom prst="rect">
              <a:avLst/>
            </a:prstGeom>
            <a:noFill/>
            <a:extLst>
              <a:ext uri="{909E8E84-426E-40DD-AFC4-6F175D3DCCD1}">
                <a14:hiddenFill xmlns:a14="http://schemas.microsoft.com/office/drawing/2010/main">
                  <a:solidFill>
                    <a:srgbClr val="FFFFFF"/>
                  </a:solidFill>
                </a14:hiddenFill>
              </a:ext>
            </a:extLst>
          </p:spPr>
        </p:pic>
        <p:sp>
          <p:nvSpPr>
            <p:cNvPr id="8" name="CasellaDiTesto 7"/>
            <p:cNvSpPr txBox="1"/>
            <p:nvPr/>
          </p:nvSpPr>
          <p:spPr>
            <a:xfrm>
              <a:off x="6985162" y="2349050"/>
              <a:ext cx="1426134" cy="251006"/>
            </a:xfrm>
            <a:prstGeom prst="rect">
              <a:avLst/>
            </a:prstGeom>
            <a:noFill/>
          </p:spPr>
          <p:txBody>
            <a:bodyPr wrap="none" rtlCol="0">
              <a:spAutoFit/>
            </a:bodyPr>
            <a:lstStyle/>
            <a:p>
              <a:r>
                <a:rPr lang="it-IT" sz="1600" b="1" err="1">
                  <a:latin typeface="Helvetica" panose="020B0604020202020204" pitchFamily="34" charset="0"/>
                  <a:cs typeface="Helvetica" panose="020B0604020202020204" pitchFamily="34" charset="0"/>
                </a:rPr>
                <a:t>Row-oriented</a:t>
              </a:r>
              <a:endParaRPr lang="it-IT" sz="1600" b="1">
                <a:latin typeface="Helvetica" panose="020B0604020202020204" pitchFamily="34" charset="0"/>
                <a:cs typeface="Helvetica" panose="020B0604020202020204" pitchFamily="34" charset="0"/>
              </a:endParaRPr>
            </a:p>
          </p:txBody>
        </p:sp>
        <p:sp>
          <p:nvSpPr>
            <p:cNvPr id="9" name="CasellaDiTesto 8"/>
            <p:cNvSpPr txBox="1"/>
            <p:nvPr/>
          </p:nvSpPr>
          <p:spPr>
            <a:xfrm>
              <a:off x="6985162" y="2719634"/>
              <a:ext cx="1740947" cy="251006"/>
            </a:xfrm>
            <a:prstGeom prst="rect">
              <a:avLst/>
            </a:prstGeom>
            <a:noFill/>
          </p:spPr>
          <p:txBody>
            <a:bodyPr wrap="none" rtlCol="0">
              <a:spAutoFit/>
            </a:bodyPr>
            <a:lstStyle/>
            <a:p>
              <a:r>
                <a:rPr lang="it-IT" sz="1600" b="1" err="1">
                  <a:latin typeface="Helvetica" panose="020B0604020202020204" pitchFamily="34" charset="0"/>
                  <a:cs typeface="Helvetica" panose="020B0604020202020204" pitchFamily="34" charset="0"/>
                </a:rPr>
                <a:t>Column-oriented</a:t>
              </a:r>
              <a:endParaRPr lang="it-IT" sz="1600" b="1">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23480499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a:t>Data modeling example: </a:t>
            </a:r>
            <a:br>
              <a:rPr lang="en-US"/>
            </a:br>
            <a:r>
              <a:rPr lang="en-US"/>
              <a:t>wide-column model</a:t>
            </a:r>
          </a:p>
        </p:txBody>
      </p:sp>
      <p:sp>
        <p:nvSpPr>
          <p:cNvPr id="3" name="Segnaposto contenuto 2"/>
          <p:cNvSpPr>
            <a:spLocks noGrp="1"/>
          </p:cNvSpPr>
          <p:nvPr>
            <p:ph idx="1"/>
          </p:nvPr>
        </p:nvSpPr>
        <p:spPr/>
        <p:txBody>
          <a:bodyPr>
            <a:normAutofit/>
          </a:bodyPr>
          <a:lstStyle/>
          <a:p>
            <a:endParaRPr lang="en-US"/>
          </a:p>
          <a:p>
            <a:endParaRPr lang="en-US"/>
          </a:p>
          <a:p>
            <a:pPr lvl="2"/>
            <a:endParaRPr lang="en-US"/>
          </a:p>
        </p:txBody>
      </p:sp>
      <p:sp>
        <p:nvSpPr>
          <p:cNvPr id="7" name="Segnaposto contenuto 2"/>
          <p:cNvSpPr txBox="1">
            <a:spLocks/>
          </p:cNvSpPr>
          <p:nvPr/>
        </p:nvSpPr>
        <p:spPr>
          <a:xfrm>
            <a:off x="4494466" y="2391394"/>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graphicFrame>
        <p:nvGraphicFramePr>
          <p:cNvPr id="4" name="Tabella 3"/>
          <p:cNvGraphicFramePr>
            <a:graphicFrameLocks noGrp="1"/>
          </p:cNvGraphicFramePr>
          <p:nvPr/>
        </p:nvGraphicFramePr>
        <p:xfrm>
          <a:off x="2248930" y="2327648"/>
          <a:ext cx="4759919" cy="1112520"/>
        </p:xfrm>
        <a:graphic>
          <a:graphicData uri="http://schemas.openxmlformats.org/drawingml/2006/table">
            <a:tbl>
              <a:tblPr firstRow="1" bandRow="1">
                <a:tableStyleId>{5C22544A-7EE6-4342-B048-85BDC9FD1C3A}</a:tableStyleId>
              </a:tblPr>
              <a:tblGrid>
                <a:gridCol w="651124">
                  <a:extLst>
                    <a:ext uri="{9D8B030D-6E8A-4147-A177-3AD203B41FA5}">
                      <a16:colId xmlns:a16="http://schemas.microsoft.com/office/drawing/2014/main" val="2520417537"/>
                    </a:ext>
                  </a:extLst>
                </a:gridCol>
                <a:gridCol w="1291395">
                  <a:extLst>
                    <a:ext uri="{9D8B030D-6E8A-4147-A177-3AD203B41FA5}">
                      <a16:colId xmlns:a16="http://schemas.microsoft.com/office/drawing/2014/main" val="499402677"/>
                    </a:ext>
                  </a:extLst>
                </a:gridCol>
                <a:gridCol w="707080">
                  <a:extLst>
                    <a:ext uri="{9D8B030D-6E8A-4147-A177-3AD203B41FA5}">
                      <a16:colId xmlns:a16="http://schemas.microsoft.com/office/drawing/2014/main" val="197802885"/>
                    </a:ext>
                  </a:extLst>
                </a:gridCol>
                <a:gridCol w="651124">
                  <a:extLst>
                    <a:ext uri="{9D8B030D-6E8A-4147-A177-3AD203B41FA5}">
                      <a16:colId xmlns:a16="http://schemas.microsoft.com/office/drawing/2014/main" val="3538647769"/>
                    </a:ext>
                  </a:extLst>
                </a:gridCol>
                <a:gridCol w="808072">
                  <a:extLst>
                    <a:ext uri="{9D8B030D-6E8A-4147-A177-3AD203B41FA5}">
                      <a16:colId xmlns:a16="http://schemas.microsoft.com/office/drawing/2014/main" val="1761700153"/>
                    </a:ext>
                  </a:extLst>
                </a:gridCol>
                <a:gridCol w="651124">
                  <a:extLst>
                    <a:ext uri="{9D8B030D-6E8A-4147-A177-3AD203B41FA5}">
                      <a16:colId xmlns:a16="http://schemas.microsoft.com/office/drawing/2014/main" val="2343733241"/>
                    </a:ext>
                  </a:extLst>
                </a:gridCol>
              </a:tblGrid>
              <a:tr h="370840">
                <a:tc>
                  <a:txBody>
                    <a:bodyPr/>
                    <a:lstStyle/>
                    <a:p>
                      <a:pPr algn="ctr"/>
                      <a:r>
                        <a:rPr lang="it-IT" sz="1600" b="0" err="1">
                          <a:latin typeface="Helvetica" panose="020B0604020202020204" pitchFamily="34" charset="0"/>
                          <a:cs typeface="Helvetica" panose="020B0604020202020204" pitchFamily="34" charset="0"/>
                        </a:rPr>
                        <a:t>Ord</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err="1">
                          <a:latin typeface="Helvetica" panose="020B0604020202020204" pitchFamily="34" charset="0"/>
                          <a:cs typeface="Helvetica" panose="020B0604020202020204" pitchFamily="34" charset="0"/>
                        </a:rPr>
                        <a:t>CustName</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a:latin typeface="Helvetica" panose="020B0604020202020204" pitchFamily="34" charset="0"/>
                          <a:cs typeface="Helvetica" panose="020B0604020202020204" pitchFamily="34" charset="0"/>
                        </a:rPr>
                        <a:t>Pepsi</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a:latin typeface="Helvetica" panose="020B0604020202020204" pitchFamily="34" charset="0"/>
                          <a:cs typeface="Helvetica" panose="020B0604020202020204" pitchFamily="34" charset="0"/>
                        </a:rPr>
                        <a:t>Cola</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a:latin typeface="Helvetica" panose="020B0604020202020204" pitchFamily="34" charset="0"/>
                          <a:cs typeface="Helvetica" panose="020B0604020202020204" pitchFamily="34" charset="0"/>
                        </a:rPr>
                        <a:t>Fanta</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a:latin typeface="Helvetica" panose="020B0604020202020204" pitchFamily="34" charset="0"/>
                          <a:cs typeface="Helvetica" panose="020B0604020202020204" pitchFamily="34" charset="0"/>
                        </a:rPr>
                        <a:t>…</a:t>
                      </a:r>
                      <a:endParaRPr lang="en-US" sz="1600" b="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813142414"/>
                  </a:ext>
                </a:extLst>
              </a:tr>
              <a:tr h="370840">
                <a:tc>
                  <a:txBody>
                    <a:bodyPr/>
                    <a:lstStyle/>
                    <a:p>
                      <a:pPr algn="ctr"/>
                      <a:r>
                        <a:rPr lang="it-IT">
                          <a:latin typeface="Helvetica" panose="020B0604020202020204" pitchFamily="34" charset="0"/>
                          <a:cs typeface="Helvetica" panose="020B0604020202020204" pitchFamily="34" charset="0"/>
                        </a:rPr>
                        <a:t>1</a:t>
                      </a:r>
                      <a:endParaRPr lang="en-US">
                        <a:latin typeface="Helvetica" panose="020B0604020202020204" pitchFamily="34" charset="0"/>
                        <a:cs typeface="Helvetica" panose="020B0604020202020204" pitchFamily="34" charset="0"/>
                      </a:endParaRPr>
                    </a:p>
                  </a:txBody>
                  <a:tcPr/>
                </a:tc>
                <a:tc>
                  <a:txBody>
                    <a:bodyPr/>
                    <a:lstStyle/>
                    <a:p>
                      <a:pPr algn="ctr"/>
                      <a:r>
                        <a:rPr lang="it-IT">
                          <a:latin typeface="Helvetica" panose="020B0604020202020204" pitchFamily="34" charset="0"/>
                          <a:cs typeface="Helvetica" panose="020B0604020202020204" pitchFamily="34" charset="0"/>
                        </a:rPr>
                        <a:t>Martin</a:t>
                      </a:r>
                      <a:endParaRPr lang="en-US">
                        <a:latin typeface="Helvetica" panose="020B0604020202020204" pitchFamily="34" charset="0"/>
                        <a:cs typeface="Helvetica" panose="020B0604020202020204" pitchFamily="34" charset="0"/>
                      </a:endParaRPr>
                    </a:p>
                  </a:txBody>
                  <a:tcPr/>
                </a:tc>
                <a:tc>
                  <a:txBody>
                    <a:bodyPr/>
                    <a:lstStyle/>
                    <a:p>
                      <a:pPr algn="ctr"/>
                      <a:endParaRPr lang="en-US">
                        <a:latin typeface="Helvetica" panose="020B0604020202020204" pitchFamily="34" charset="0"/>
                        <a:cs typeface="Helvetica" panose="020B0604020202020204" pitchFamily="34" charset="0"/>
                      </a:endParaRPr>
                    </a:p>
                  </a:txBody>
                  <a:tcPr/>
                </a:tc>
                <a:tc>
                  <a:txBody>
                    <a:bodyPr/>
                    <a:lstStyle/>
                    <a:p>
                      <a:pPr algn="ctr"/>
                      <a:r>
                        <a:rPr lang="it-IT">
                          <a:latin typeface="Helvetica" panose="020B0604020202020204" pitchFamily="34" charset="0"/>
                          <a:cs typeface="Helvetica" panose="020B0604020202020204" pitchFamily="34" charset="0"/>
                        </a:rPr>
                        <a:t>12.4</a:t>
                      </a:r>
                      <a:endParaRPr lang="en-US">
                        <a:latin typeface="Helvetica" panose="020B0604020202020204" pitchFamily="34" charset="0"/>
                        <a:cs typeface="Helvetica" panose="020B0604020202020204" pitchFamily="34" charset="0"/>
                      </a:endParaRPr>
                    </a:p>
                  </a:txBody>
                  <a:tcPr/>
                </a:tc>
                <a:tc>
                  <a:txBody>
                    <a:bodyPr/>
                    <a:lstStyle/>
                    <a:p>
                      <a:pPr algn="ctr"/>
                      <a:r>
                        <a:rPr lang="it-IT">
                          <a:latin typeface="Helvetica" panose="020B0604020202020204" pitchFamily="34" charset="0"/>
                          <a:cs typeface="Helvetica" panose="020B0604020202020204" pitchFamily="34" charset="0"/>
                        </a:rPr>
                        <a:t>14.4</a:t>
                      </a:r>
                      <a:endParaRPr lang="en-US">
                        <a:latin typeface="Helvetica" panose="020B0604020202020204" pitchFamily="34" charset="0"/>
                        <a:cs typeface="Helvetica" panose="020B0604020202020204" pitchFamily="34" charset="0"/>
                      </a:endParaRPr>
                    </a:p>
                  </a:txBody>
                  <a:tcPr/>
                </a:tc>
                <a:tc>
                  <a:txBody>
                    <a:bodyPr/>
                    <a:lstStyle/>
                    <a:p>
                      <a:pPr algn="ctr"/>
                      <a:endParaRPr lang="en-US">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3511695884"/>
                  </a:ext>
                </a:extLst>
              </a:tr>
              <a:tr h="370840">
                <a:tc>
                  <a:txBody>
                    <a:bodyPr/>
                    <a:lstStyle/>
                    <a:p>
                      <a:pPr algn="ctr"/>
                      <a:r>
                        <a:rPr lang="it-IT">
                          <a:latin typeface="Helvetica" panose="020B0604020202020204" pitchFamily="34" charset="0"/>
                          <a:cs typeface="Helvetica" panose="020B0604020202020204" pitchFamily="34" charset="0"/>
                        </a:rPr>
                        <a:t>2</a:t>
                      </a:r>
                      <a:endParaRPr lang="en-US">
                        <a:latin typeface="Helvetica" panose="020B0604020202020204" pitchFamily="34" charset="0"/>
                        <a:cs typeface="Helvetica" panose="020B0604020202020204" pitchFamily="34" charset="0"/>
                      </a:endParaRPr>
                    </a:p>
                  </a:txBody>
                  <a:tcPr/>
                </a:tc>
                <a:tc>
                  <a:txBody>
                    <a:bodyPr/>
                    <a:lstStyle/>
                    <a:p>
                      <a:pPr algn="ctr"/>
                      <a:r>
                        <a:rPr lang="en-US">
                          <a:latin typeface="Helvetica" panose="020B0604020202020204" pitchFamily="34" charset="0"/>
                          <a:cs typeface="Helvetica" panose="020B0604020202020204" pitchFamily="34" charset="0"/>
                        </a:rPr>
                        <a:t>…</a:t>
                      </a:r>
                    </a:p>
                  </a:txBody>
                  <a:tcPr/>
                </a:tc>
                <a:tc>
                  <a:txBody>
                    <a:bodyPr/>
                    <a:lstStyle/>
                    <a:p>
                      <a:pPr algn="ctr"/>
                      <a:r>
                        <a:rPr lang="en-US">
                          <a:latin typeface="Helvetica" panose="020B0604020202020204" pitchFamily="34" charset="0"/>
                          <a:cs typeface="Helvetica" panose="020B0604020202020204" pitchFamily="34" charset="0"/>
                        </a:rPr>
                        <a:t>…</a:t>
                      </a:r>
                    </a:p>
                  </a:txBody>
                  <a:tcPr/>
                </a:tc>
                <a:tc>
                  <a:txBody>
                    <a:bodyPr/>
                    <a:lstStyle/>
                    <a:p>
                      <a:pPr algn="ctr"/>
                      <a:endParaRPr lang="en-US">
                        <a:latin typeface="Helvetica" panose="020B0604020202020204" pitchFamily="34" charset="0"/>
                        <a:cs typeface="Helvetica" panose="020B0604020202020204" pitchFamily="34" charset="0"/>
                      </a:endParaRPr>
                    </a:p>
                  </a:txBody>
                  <a:tcPr/>
                </a:tc>
                <a:tc>
                  <a:txBody>
                    <a:bodyPr/>
                    <a:lstStyle/>
                    <a:p>
                      <a:pPr algn="ctr"/>
                      <a:endParaRPr lang="en-US">
                        <a:latin typeface="Helvetica" panose="020B0604020202020204" pitchFamily="34" charset="0"/>
                        <a:cs typeface="Helvetica" panose="020B0604020202020204" pitchFamily="34" charset="0"/>
                      </a:endParaRPr>
                    </a:p>
                  </a:txBody>
                  <a:tcPr/>
                </a:tc>
                <a:tc>
                  <a:txBody>
                    <a:bodyPr/>
                    <a:lstStyle/>
                    <a:p>
                      <a:pPr algn="ctr"/>
                      <a:r>
                        <a:rPr lang="en-US">
                          <a:latin typeface="Helvetica" panose="020B0604020202020204" pitchFamily="34" charset="0"/>
                          <a:cs typeface="Helvetica" panose="020B0604020202020204" pitchFamily="34" charset="0"/>
                        </a:rPr>
                        <a:t>…</a:t>
                      </a:r>
                    </a:p>
                  </a:txBody>
                  <a:tcPr/>
                </a:tc>
                <a:extLst>
                  <a:ext uri="{0D108BD9-81ED-4DB2-BD59-A6C34878D82A}">
                    <a16:rowId xmlns:a16="http://schemas.microsoft.com/office/drawing/2014/main" val="4150996634"/>
                  </a:ext>
                </a:extLst>
              </a:tr>
            </a:tbl>
          </a:graphicData>
        </a:graphic>
      </p:graphicFrame>
      <p:graphicFrame>
        <p:nvGraphicFramePr>
          <p:cNvPr id="11" name="Tabella 10"/>
          <p:cNvGraphicFramePr>
            <a:graphicFrameLocks noGrp="1"/>
          </p:cNvGraphicFramePr>
          <p:nvPr/>
        </p:nvGraphicFramePr>
        <p:xfrm>
          <a:off x="2248931" y="3963408"/>
          <a:ext cx="4759918" cy="1930400"/>
        </p:xfrm>
        <a:graphic>
          <a:graphicData uri="http://schemas.openxmlformats.org/drawingml/2006/table">
            <a:tbl>
              <a:tblPr firstRow="1" bandRow="1">
                <a:tableStyleId>{5C22544A-7EE6-4342-B048-85BDC9FD1C3A}</a:tableStyleId>
              </a:tblPr>
              <a:tblGrid>
                <a:gridCol w="611817">
                  <a:extLst>
                    <a:ext uri="{9D8B030D-6E8A-4147-A177-3AD203B41FA5}">
                      <a16:colId xmlns:a16="http://schemas.microsoft.com/office/drawing/2014/main" val="2520417537"/>
                    </a:ext>
                  </a:extLst>
                </a:gridCol>
                <a:gridCol w="4148101">
                  <a:extLst>
                    <a:ext uri="{9D8B030D-6E8A-4147-A177-3AD203B41FA5}">
                      <a16:colId xmlns:a16="http://schemas.microsoft.com/office/drawing/2014/main" val="197802885"/>
                    </a:ext>
                  </a:extLst>
                </a:gridCol>
              </a:tblGrid>
              <a:tr h="370840">
                <a:tc>
                  <a:txBody>
                    <a:bodyPr/>
                    <a:lstStyle/>
                    <a:p>
                      <a:pPr algn="ctr"/>
                      <a:r>
                        <a:rPr lang="it-IT" sz="1600" b="0" err="1">
                          <a:latin typeface="Helvetica" panose="020B0604020202020204" pitchFamily="34" charset="0"/>
                          <a:cs typeface="Helvetica" panose="020B0604020202020204" pitchFamily="34" charset="0"/>
                        </a:rPr>
                        <a:t>Ord</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err="1">
                          <a:latin typeface="Helvetica" panose="020B0604020202020204" pitchFamily="34" charset="0"/>
                          <a:cs typeface="Helvetica" panose="020B0604020202020204" pitchFamily="34" charset="0"/>
                        </a:rPr>
                        <a:t>OrderPayments</a:t>
                      </a:r>
                      <a:endParaRPr lang="en-US" sz="1600" b="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813142414"/>
                  </a:ext>
                </a:extLst>
              </a:tr>
              <a:tr h="370840">
                <a:tc>
                  <a:txBody>
                    <a:bodyPr/>
                    <a:lstStyle/>
                    <a:p>
                      <a:pPr algn="ctr"/>
                      <a:r>
                        <a:rPr lang="it-IT">
                          <a:latin typeface="Helvetica" panose="020B0604020202020204" pitchFamily="34" charset="0"/>
                          <a:cs typeface="Helvetica" panose="020B0604020202020204" pitchFamily="34" charset="0"/>
                        </a:rPr>
                        <a:t>1</a:t>
                      </a:r>
                      <a:endParaRPr lang="en-US">
                        <a:latin typeface="Helvetica" panose="020B0604020202020204" pitchFamily="34" charset="0"/>
                        <a:cs typeface="Helvetica" panose="020B0604020202020204" pitchFamily="34" charset="0"/>
                      </a:endParaRPr>
                    </a:p>
                  </a:txBody>
                  <a:tcPr anchor="ctr"/>
                </a:tc>
                <a:tc>
                  <a:txBody>
                    <a:bodyPr/>
                    <a:lstStyle/>
                    <a:p>
                      <a:pPr algn="ctr"/>
                      <a:endParaRPr lang="it-IT">
                        <a:latin typeface="Helvetica" panose="020B0604020202020204" pitchFamily="34" charset="0"/>
                        <a:cs typeface="Helvetica" panose="020B0604020202020204" pitchFamily="34" charset="0"/>
                      </a:endParaRPr>
                    </a:p>
                    <a:p>
                      <a:pPr algn="ctr"/>
                      <a:endParaRPr lang="it-IT">
                        <a:latin typeface="Helvetica" panose="020B0604020202020204" pitchFamily="34" charset="0"/>
                        <a:cs typeface="Helvetica" panose="020B0604020202020204" pitchFamily="34" charset="0"/>
                      </a:endParaRPr>
                    </a:p>
                    <a:p>
                      <a:pPr algn="ctr"/>
                      <a:endParaRPr lang="it-IT">
                        <a:latin typeface="Helvetica" panose="020B0604020202020204" pitchFamily="34" charset="0"/>
                        <a:cs typeface="Helvetica" panose="020B0604020202020204" pitchFamily="34" charset="0"/>
                      </a:endParaRPr>
                    </a:p>
                    <a:p>
                      <a:pPr algn="ctr"/>
                      <a:endParaRPr lang="en-US">
                        <a:latin typeface="Helvetica" panose="020B0604020202020204" pitchFamily="34" charset="0"/>
                        <a:cs typeface="Helvetica" panose="020B0604020202020204" pitchFamily="34" charset="0"/>
                      </a:endParaRPr>
                    </a:p>
                  </a:txBody>
                  <a:tcPr anchor="ctr"/>
                </a:tc>
                <a:extLst>
                  <a:ext uri="{0D108BD9-81ED-4DB2-BD59-A6C34878D82A}">
                    <a16:rowId xmlns:a16="http://schemas.microsoft.com/office/drawing/2014/main" val="3511695884"/>
                  </a:ext>
                </a:extLst>
              </a:tr>
              <a:tr h="370840">
                <a:tc>
                  <a:txBody>
                    <a:bodyPr/>
                    <a:lstStyle/>
                    <a:p>
                      <a:pPr algn="ctr"/>
                      <a:r>
                        <a:rPr lang="it-IT">
                          <a:latin typeface="Helvetica" panose="020B0604020202020204" pitchFamily="34" charset="0"/>
                          <a:cs typeface="Helvetica" panose="020B0604020202020204" pitchFamily="34" charset="0"/>
                        </a:rPr>
                        <a:t>2</a:t>
                      </a:r>
                      <a:endParaRPr lang="en-US">
                        <a:latin typeface="Helvetica" panose="020B0604020202020204" pitchFamily="34" charset="0"/>
                        <a:cs typeface="Helvetica" panose="020B0604020202020204" pitchFamily="34" charset="0"/>
                      </a:endParaRPr>
                    </a:p>
                  </a:txBody>
                  <a:tcPr anchor="ctr"/>
                </a:tc>
                <a:tc>
                  <a:txBody>
                    <a:bodyPr/>
                    <a:lstStyle/>
                    <a:p>
                      <a:pPr algn="ctr"/>
                      <a:r>
                        <a:rPr lang="it-IT">
                          <a:latin typeface="Helvetica" panose="020B0604020202020204" pitchFamily="34" charset="0"/>
                          <a:cs typeface="Helvetica" panose="020B0604020202020204" pitchFamily="34" charset="0"/>
                        </a:rPr>
                        <a:t>…</a:t>
                      </a:r>
                      <a:endParaRPr lang="en-US">
                        <a:latin typeface="Helvetica" panose="020B0604020202020204" pitchFamily="34" charset="0"/>
                        <a:cs typeface="Helvetica" panose="020B0604020202020204" pitchFamily="34" charset="0"/>
                      </a:endParaRPr>
                    </a:p>
                  </a:txBody>
                  <a:tcPr anchor="ctr"/>
                </a:tc>
                <a:extLst>
                  <a:ext uri="{0D108BD9-81ED-4DB2-BD59-A6C34878D82A}">
                    <a16:rowId xmlns:a16="http://schemas.microsoft.com/office/drawing/2014/main" val="4150996634"/>
                  </a:ext>
                </a:extLst>
              </a:tr>
            </a:tbl>
          </a:graphicData>
        </a:graphic>
      </p:graphicFrame>
      <p:graphicFrame>
        <p:nvGraphicFramePr>
          <p:cNvPr id="9" name="Tabella 8"/>
          <p:cNvGraphicFramePr>
            <a:graphicFrameLocks noGrp="1"/>
          </p:cNvGraphicFramePr>
          <p:nvPr/>
        </p:nvGraphicFramePr>
        <p:xfrm>
          <a:off x="3149502" y="4486648"/>
          <a:ext cx="3620721" cy="883920"/>
        </p:xfrm>
        <a:graphic>
          <a:graphicData uri="http://schemas.openxmlformats.org/drawingml/2006/table">
            <a:tbl>
              <a:tblPr firstRow="1" bandRow="1">
                <a:tableStyleId>{5C22544A-7EE6-4342-B048-85BDC9FD1C3A}</a:tableStyleId>
              </a:tblPr>
              <a:tblGrid>
                <a:gridCol w="476013">
                  <a:extLst>
                    <a:ext uri="{9D8B030D-6E8A-4147-A177-3AD203B41FA5}">
                      <a16:colId xmlns:a16="http://schemas.microsoft.com/office/drawing/2014/main" val="2520417537"/>
                    </a:ext>
                  </a:extLst>
                </a:gridCol>
                <a:gridCol w="646430">
                  <a:extLst>
                    <a:ext uri="{9D8B030D-6E8A-4147-A177-3AD203B41FA5}">
                      <a16:colId xmlns:a16="http://schemas.microsoft.com/office/drawing/2014/main" val="499402677"/>
                    </a:ext>
                  </a:extLst>
                </a:gridCol>
                <a:gridCol w="862457">
                  <a:extLst>
                    <a:ext uri="{9D8B030D-6E8A-4147-A177-3AD203B41FA5}">
                      <a16:colId xmlns:a16="http://schemas.microsoft.com/office/drawing/2014/main" val="899208089"/>
                    </a:ext>
                  </a:extLst>
                </a:gridCol>
                <a:gridCol w="862457">
                  <a:extLst>
                    <a:ext uri="{9D8B030D-6E8A-4147-A177-3AD203B41FA5}">
                      <a16:colId xmlns:a16="http://schemas.microsoft.com/office/drawing/2014/main" val="3218115736"/>
                    </a:ext>
                  </a:extLst>
                </a:gridCol>
                <a:gridCol w="773364">
                  <a:extLst>
                    <a:ext uri="{9D8B030D-6E8A-4147-A177-3AD203B41FA5}">
                      <a16:colId xmlns:a16="http://schemas.microsoft.com/office/drawing/2014/main" val="197802885"/>
                    </a:ext>
                  </a:extLst>
                </a:gridCol>
              </a:tblGrid>
              <a:tr h="265441">
                <a:tc>
                  <a:txBody>
                    <a:bodyPr/>
                    <a:lstStyle/>
                    <a:p>
                      <a:pPr algn="ctr"/>
                      <a:r>
                        <a:rPr lang="it-IT" sz="1200" b="0"/>
                        <a:t>Card</a:t>
                      </a:r>
                      <a:endParaRPr lang="en-US" sz="1200" b="0"/>
                    </a:p>
                  </a:txBody>
                  <a:tcPr/>
                </a:tc>
                <a:tc>
                  <a:txBody>
                    <a:bodyPr/>
                    <a:lstStyle/>
                    <a:p>
                      <a:pPr algn="ctr"/>
                      <a:r>
                        <a:rPr lang="it-IT" sz="1200" b="0" err="1"/>
                        <a:t>Steet</a:t>
                      </a:r>
                      <a:endParaRPr lang="en-US" sz="1200" b="0"/>
                    </a:p>
                  </a:txBody>
                  <a:tcPr/>
                </a:tc>
                <a:tc>
                  <a:txBody>
                    <a:bodyPr/>
                    <a:lstStyle/>
                    <a:p>
                      <a:pPr algn="ctr"/>
                      <a:r>
                        <a:rPr lang="it-IT" sz="1200" b="0"/>
                        <a:t>City</a:t>
                      </a:r>
                      <a:endParaRPr lang="en-US" sz="1200" b="0"/>
                    </a:p>
                  </a:txBody>
                  <a:tcPr/>
                </a:tc>
                <a:tc>
                  <a:txBody>
                    <a:bodyPr/>
                    <a:lstStyle/>
                    <a:p>
                      <a:pPr algn="ctr"/>
                      <a:r>
                        <a:rPr lang="it-IT" sz="1200" b="0"/>
                        <a:t>State</a:t>
                      </a:r>
                      <a:endParaRPr lang="en-US" sz="1200" b="0"/>
                    </a:p>
                  </a:txBody>
                  <a:tcPr/>
                </a:tc>
                <a:tc>
                  <a:txBody>
                    <a:bodyPr/>
                    <a:lstStyle/>
                    <a:p>
                      <a:pPr algn="ctr"/>
                      <a:r>
                        <a:rPr lang="it-IT" sz="1200" b="0"/>
                        <a:t>Code</a:t>
                      </a:r>
                      <a:endParaRPr lang="en-US" sz="1200" b="0"/>
                    </a:p>
                  </a:txBody>
                  <a:tcPr/>
                </a:tc>
                <a:extLst>
                  <a:ext uri="{0D108BD9-81ED-4DB2-BD59-A6C34878D82A}">
                    <a16:rowId xmlns:a16="http://schemas.microsoft.com/office/drawing/2014/main" val="1813142414"/>
                  </a:ext>
                </a:extLst>
              </a:tr>
              <a:tr h="294935">
                <a:tc>
                  <a:txBody>
                    <a:bodyPr/>
                    <a:lstStyle/>
                    <a:p>
                      <a:r>
                        <a:rPr lang="it-IT" sz="1400"/>
                        <a:t>477</a:t>
                      </a:r>
                      <a:endParaRPr lang="en-US" sz="1400"/>
                    </a:p>
                  </a:txBody>
                  <a:tcPr/>
                </a:tc>
                <a:tc>
                  <a:txBody>
                    <a:bodyPr/>
                    <a:lstStyle/>
                    <a:p>
                      <a:r>
                        <a:rPr lang="it-IT" sz="1400"/>
                        <a:t>9th</a:t>
                      </a:r>
                      <a:endParaRPr lang="en-US" sz="1400"/>
                    </a:p>
                  </a:txBody>
                  <a:tcPr/>
                </a:tc>
                <a:tc>
                  <a:txBody>
                    <a:bodyPr/>
                    <a:lstStyle/>
                    <a:p>
                      <a:r>
                        <a:rPr lang="it-IT" sz="1400" err="1"/>
                        <a:t>NewYork</a:t>
                      </a:r>
                      <a:endParaRPr lang="en-US" sz="1400"/>
                    </a:p>
                  </a:txBody>
                  <a:tcPr/>
                </a:tc>
                <a:tc>
                  <a:txBody>
                    <a:bodyPr/>
                    <a:lstStyle/>
                    <a:p>
                      <a:r>
                        <a:rPr lang="it-IT" sz="1400" err="1"/>
                        <a:t>NewYork</a:t>
                      </a:r>
                      <a:endParaRPr lang="en-US" sz="1400"/>
                    </a:p>
                  </a:txBody>
                  <a:tcPr/>
                </a:tc>
                <a:tc>
                  <a:txBody>
                    <a:bodyPr/>
                    <a:lstStyle/>
                    <a:p>
                      <a:r>
                        <a:rPr lang="it-IT" sz="1400">
                          <a:latin typeface="Helvetica" panose="020B0604020202020204" pitchFamily="34" charset="0"/>
                          <a:cs typeface="Helvetica" panose="020B0604020202020204" pitchFamily="34" charset="0"/>
                        </a:rPr>
                        <a:t>10001</a:t>
                      </a:r>
                      <a:endParaRPr lang="en-US" sz="14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3511695884"/>
                  </a:ext>
                </a:extLst>
              </a:tr>
              <a:tr h="294935">
                <a:tc>
                  <a:txBody>
                    <a:bodyPr/>
                    <a:lstStyle/>
                    <a:p>
                      <a:r>
                        <a:rPr lang="it-IT" sz="1400"/>
                        <a:t>457</a:t>
                      </a:r>
                      <a:endParaRPr lang="en-US" sz="1400"/>
                    </a:p>
                  </a:txBody>
                  <a:tcPr/>
                </a:tc>
                <a:tc>
                  <a:txBody>
                    <a:bodyPr/>
                    <a:lstStyle/>
                    <a:p>
                      <a:r>
                        <a:rPr lang="it-IT" sz="1400"/>
                        <a:t>Adam</a:t>
                      </a:r>
                      <a:endParaRPr lang="en-US"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a:t>Chicago</a:t>
                      </a:r>
                      <a:endParaRPr lang="en-US" sz="1400"/>
                    </a:p>
                  </a:txBody>
                  <a:tcPr/>
                </a:tc>
                <a:tc>
                  <a:txBody>
                    <a:bodyPr/>
                    <a:lstStyle/>
                    <a:p>
                      <a:r>
                        <a:rPr lang="it-IT" sz="1400"/>
                        <a:t>Illinois</a:t>
                      </a:r>
                      <a:endParaRPr lang="en-US" sz="1400"/>
                    </a:p>
                  </a:txBody>
                  <a:tcPr/>
                </a:tc>
                <a:tc>
                  <a:txBody>
                    <a:bodyPr/>
                    <a:lstStyle/>
                    <a:p>
                      <a:r>
                        <a:rPr lang="it-IT" sz="1400"/>
                        <a:t>60007</a:t>
                      </a:r>
                      <a:endParaRPr lang="en-US" sz="1400"/>
                    </a:p>
                  </a:txBody>
                  <a:tcPr/>
                </a:tc>
                <a:extLst>
                  <a:ext uri="{0D108BD9-81ED-4DB2-BD59-A6C34878D82A}">
                    <a16:rowId xmlns:a16="http://schemas.microsoft.com/office/drawing/2014/main" val="4150996634"/>
                  </a:ext>
                </a:extLst>
              </a:tr>
            </a:tbl>
          </a:graphicData>
        </a:graphic>
      </p:graphicFrame>
      <p:sp>
        <p:nvSpPr>
          <p:cNvPr id="12" name="CasellaDiTesto 11"/>
          <p:cNvSpPr txBox="1"/>
          <p:nvPr/>
        </p:nvSpPr>
        <p:spPr>
          <a:xfrm>
            <a:off x="7008849" y="2284615"/>
            <a:ext cx="2980303" cy="369332"/>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Order </a:t>
            </a:r>
            <a:r>
              <a:rPr lang="it-IT" err="1">
                <a:solidFill>
                  <a:schemeClr val="tx1">
                    <a:lumMod val="75000"/>
                    <a:lumOff val="25000"/>
                  </a:schemeClr>
                </a:solidFill>
                <a:latin typeface="Helvetica" panose="020B0604020202020204" pitchFamily="34" charset="0"/>
                <a:cs typeface="Helvetica" panose="020B0604020202020204" pitchFamily="34" charset="0"/>
              </a:rPr>
              <a:t>details</a:t>
            </a:r>
            <a:r>
              <a:rPr lang="it-IT">
                <a:solidFill>
                  <a:schemeClr val="tx1">
                    <a:lumMod val="75000"/>
                    <a:lumOff val="25000"/>
                  </a:schemeClr>
                </a:solidFill>
                <a:latin typeface="Helvetica" panose="020B0604020202020204" pitchFamily="34" charset="0"/>
                <a:cs typeface="Helvetica" panose="020B0604020202020204" pitchFamily="34" charset="0"/>
              </a:rPr>
              <a:t> </a:t>
            </a:r>
            <a:r>
              <a:rPr lang="it-IT" err="1">
                <a:solidFill>
                  <a:schemeClr val="tx1">
                    <a:lumMod val="75000"/>
                    <a:lumOff val="25000"/>
                  </a:schemeClr>
                </a:solidFill>
                <a:latin typeface="Helvetica" panose="020B0604020202020204" pitchFamily="34" charset="0"/>
                <a:cs typeface="Helvetica" panose="020B0604020202020204" pitchFamily="34" charset="0"/>
              </a:rPr>
              <a:t>column</a:t>
            </a:r>
            <a:r>
              <a:rPr lang="it-IT">
                <a:solidFill>
                  <a:schemeClr val="tx1">
                    <a:lumMod val="75000"/>
                    <a:lumOff val="25000"/>
                  </a:schemeClr>
                </a:solidFill>
                <a:latin typeface="Helvetica" panose="020B0604020202020204" pitchFamily="34" charset="0"/>
                <a:cs typeface="Helvetica" panose="020B0604020202020204" pitchFamily="34" charset="0"/>
              </a:rPr>
              <a:t> family</a:t>
            </a:r>
          </a:p>
        </p:txBody>
      </p:sp>
      <p:sp>
        <p:nvSpPr>
          <p:cNvPr id="16" name="CasellaDiTesto 15"/>
          <p:cNvSpPr txBox="1"/>
          <p:nvPr/>
        </p:nvSpPr>
        <p:spPr>
          <a:xfrm>
            <a:off x="7021952" y="3963408"/>
            <a:ext cx="3313728" cy="369332"/>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Order </a:t>
            </a:r>
            <a:r>
              <a:rPr lang="it-IT" err="1">
                <a:solidFill>
                  <a:schemeClr val="tx1">
                    <a:lumMod val="75000"/>
                    <a:lumOff val="25000"/>
                  </a:schemeClr>
                </a:solidFill>
                <a:latin typeface="Helvetica" panose="020B0604020202020204" pitchFamily="34" charset="0"/>
                <a:cs typeface="Helvetica" panose="020B0604020202020204" pitchFamily="34" charset="0"/>
              </a:rPr>
              <a:t>payments</a:t>
            </a:r>
            <a:r>
              <a:rPr lang="it-IT">
                <a:solidFill>
                  <a:schemeClr val="tx1">
                    <a:lumMod val="75000"/>
                    <a:lumOff val="25000"/>
                  </a:schemeClr>
                </a:solidFill>
                <a:latin typeface="Helvetica" panose="020B0604020202020204" pitchFamily="34" charset="0"/>
                <a:cs typeface="Helvetica" panose="020B0604020202020204" pitchFamily="34" charset="0"/>
              </a:rPr>
              <a:t> </a:t>
            </a:r>
            <a:r>
              <a:rPr lang="it-IT" err="1">
                <a:solidFill>
                  <a:schemeClr val="tx1">
                    <a:lumMod val="75000"/>
                    <a:lumOff val="25000"/>
                  </a:schemeClr>
                </a:solidFill>
                <a:latin typeface="Helvetica" panose="020B0604020202020204" pitchFamily="34" charset="0"/>
                <a:cs typeface="Helvetica" panose="020B0604020202020204" pitchFamily="34" charset="0"/>
              </a:rPr>
              <a:t>column</a:t>
            </a:r>
            <a:r>
              <a:rPr lang="it-IT">
                <a:solidFill>
                  <a:schemeClr val="tx1">
                    <a:lumMod val="75000"/>
                    <a:lumOff val="25000"/>
                  </a:schemeClr>
                </a:solidFill>
                <a:latin typeface="Helvetica" panose="020B0604020202020204" pitchFamily="34" charset="0"/>
                <a:cs typeface="Helvetica" panose="020B0604020202020204" pitchFamily="34" charset="0"/>
              </a:rPr>
              <a:t> family</a:t>
            </a:r>
          </a:p>
        </p:txBody>
      </p:sp>
    </p:spTree>
    <p:extLst>
      <p:ext uri="{BB962C8B-B14F-4D97-AF65-F5344CB8AC3E}">
        <p14:creationId xmlns:p14="http://schemas.microsoft.com/office/powerpoint/2010/main" val="54322643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Aggregate modeling strategy</a:t>
            </a:r>
          </a:p>
        </p:txBody>
      </p:sp>
      <p:sp>
        <p:nvSpPr>
          <p:cNvPr id="3" name="Segnaposto contenuto 2"/>
          <p:cNvSpPr>
            <a:spLocks noGrp="1"/>
          </p:cNvSpPr>
          <p:nvPr>
            <p:ph idx="1"/>
          </p:nvPr>
        </p:nvSpPr>
        <p:spPr/>
        <p:txBody>
          <a:bodyPr>
            <a:normAutofit fontScale="92500" lnSpcReduction="10000"/>
          </a:bodyPr>
          <a:lstStyle/>
          <a:p>
            <a:r>
              <a:rPr lang="en-US"/>
              <a:t>The </a:t>
            </a:r>
            <a:r>
              <a:rPr lang="en-US" i="1"/>
              <a:t>aggregate </a:t>
            </a:r>
            <a:r>
              <a:rPr lang="en-US"/>
              <a:t>term comes from Domain-Driven Design</a:t>
            </a:r>
          </a:p>
          <a:p>
            <a:pPr lvl="1"/>
            <a:r>
              <a:rPr lang="en-US"/>
              <a:t>An aggregate is a group of tightly coupled objects to be handled as a block</a:t>
            </a:r>
          </a:p>
          <a:p>
            <a:pPr lvl="1"/>
            <a:r>
              <a:rPr lang="en-US"/>
              <a:t>Aggregates are the basic unit for data manipulation and consistency management</a:t>
            </a:r>
          </a:p>
          <a:p>
            <a:r>
              <a:rPr lang="en-US"/>
              <a:t>Advantages</a:t>
            </a:r>
          </a:p>
          <a:p>
            <a:pPr lvl="1"/>
            <a:r>
              <a:rPr lang="en-US">
                <a:solidFill>
                  <a:schemeClr val="accent2"/>
                </a:solidFill>
              </a:rPr>
              <a:t>Can be distributed trivially</a:t>
            </a:r>
          </a:p>
          <a:p>
            <a:pPr lvl="2"/>
            <a:r>
              <a:rPr lang="en-US"/>
              <a:t>Data the should be used together (e.g., orders and details) are stored together</a:t>
            </a:r>
          </a:p>
          <a:p>
            <a:pPr lvl="1"/>
            <a:r>
              <a:rPr lang="en-US">
                <a:solidFill>
                  <a:schemeClr val="accent2"/>
                </a:solidFill>
              </a:rPr>
              <a:t>Facilitate the developer's job</a:t>
            </a:r>
            <a:r>
              <a:rPr lang="en-US"/>
              <a:t> </a:t>
            </a:r>
          </a:p>
          <a:p>
            <a:pPr lvl="2"/>
            <a:r>
              <a:rPr lang="en-US"/>
              <a:t>By surpassing the impedance mismatch problem</a:t>
            </a:r>
          </a:p>
          <a:p>
            <a:r>
              <a:rPr lang="en-US"/>
              <a:t>Disadvantages </a:t>
            </a:r>
          </a:p>
          <a:p>
            <a:pPr lvl="1"/>
            <a:r>
              <a:rPr lang="en-US" b="1"/>
              <a:t>No design strategy exists for aggregates</a:t>
            </a:r>
          </a:p>
          <a:p>
            <a:pPr lvl="2"/>
            <a:r>
              <a:rPr lang="en-US">
                <a:solidFill>
                  <a:srgbClr val="FF0000"/>
                </a:solidFill>
              </a:rPr>
              <a:t>It only depends on how they are meant to be used</a:t>
            </a:r>
          </a:p>
          <a:p>
            <a:pPr lvl="1"/>
            <a:r>
              <a:rPr lang="en-US"/>
              <a:t>Can optimize only a limited set of queries</a:t>
            </a:r>
          </a:p>
          <a:p>
            <a:pPr lvl="1"/>
            <a:r>
              <a:rPr lang="en-US"/>
              <a:t>Data denormalization </a:t>
            </a:r>
            <a:r>
              <a:rPr lang="en-US">
                <a:sym typeface="Wingdings" panose="05000000000000000000" pitchFamily="2" charset="2"/>
              </a:rPr>
              <a:t> possible inconsistencies</a:t>
            </a:r>
            <a:endParaRPr lang="en-US"/>
          </a:p>
          <a:p>
            <a:r>
              <a:rPr lang="en-US"/>
              <a:t>RDBMSs are agnostic from this point of view</a:t>
            </a:r>
          </a:p>
          <a:p>
            <a:endParaRPr lang="en-US">
              <a:solidFill>
                <a:srgbClr val="0070C0"/>
              </a:solidFill>
            </a:endParaRPr>
          </a:p>
        </p:txBody>
      </p:sp>
    </p:spTree>
    <p:extLst>
      <p:ext uri="{BB962C8B-B14F-4D97-AF65-F5344CB8AC3E}">
        <p14:creationId xmlns:p14="http://schemas.microsoft.com/office/powerpoint/2010/main" val="14359278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err="1"/>
              <a:t>Sharding</a:t>
            </a:r>
            <a:r>
              <a:rPr lang="en-US" noProof="0"/>
              <a:t> data</a:t>
            </a:r>
          </a:p>
        </p:txBody>
      </p:sp>
      <p:sp>
        <p:nvSpPr>
          <p:cNvPr id="3" name="Segnaposto testo 2"/>
          <p:cNvSpPr>
            <a:spLocks noGrp="1"/>
          </p:cNvSpPr>
          <p:nvPr>
            <p:ph idx="1"/>
          </p:nvPr>
        </p:nvSpPr>
        <p:spPr/>
        <p:txBody>
          <a:bodyPr/>
          <a:lstStyle/>
          <a:p>
            <a:r>
              <a:rPr lang="en-US"/>
              <a:t>A look behind the curtain</a:t>
            </a:r>
          </a:p>
        </p:txBody>
      </p:sp>
      <p:sp>
        <p:nvSpPr>
          <p:cNvPr id="4" name="Segnaposto contenuto 3"/>
          <p:cNvSpPr>
            <a:spLocks noGrp="1"/>
          </p:cNvSpPr>
          <p:nvPr>
            <p:ph idx="13"/>
          </p:nvPr>
        </p:nvSpPr>
        <p:spPr/>
        <p:txBody>
          <a:bodyPr/>
          <a:lstStyle/>
          <a:p>
            <a:endParaRPr lang="en-GB"/>
          </a:p>
        </p:txBody>
      </p:sp>
    </p:spTree>
    <p:extLst>
      <p:ext uri="{BB962C8B-B14F-4D97-AF65-F5344CB8AC3E}">
        <p14:creationId xmlns:p14="http://schemas.microsoft.com/office/powerpoint/2010/main" val="3047748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BA82-5656-421B-805B-D8A910A4555C}"/>
              </a:ext>
            </a:extLst>
          </p:cNvPr>
          <p:cNvSpPr>
            <a:spLocks noGrp="1"/>
          </p:cNvSpPr>
          <p:nvPr>
            <p:ph type="title"/>
          </p:nvPr>
        </p:nvSpPr>
        <p:spPr/>
        <p:txBody>
          <a:bodyPr/>
          <a:lstStyle/>
          <a:p>
            <a:r>
              <a:rPr lang="en-US" noProof="0"/>
              <a:t>Teaching material</a:t>
            </a:r>
          </a:p>
        </p:txBody>
      </p:sp>
      <p:pic>
        <p:nvPicPr>
          <p:cNvPr id="8" name="Content Placeholder 7" descr="A picture containing text, bird, aquatic bird&#10;&#10;Description automatically generated">
            <a:extLst>
              <a:ext uri="{FF2B5EF4-FFF2-40B4-BE49-F238E27FC236}">
                <a16:creationId xmlns:a16="http://schemas.microsoft.com/office/drawing/2014/main" id="{C4328B09-2D17-4862-AB0F-BAED1DFDE4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94724" y="2306617"/>
            <a:ext cx="2381250" cy="312420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8754241-6600-4886-86E4-D3D6627EAF8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F4BB3EAC-2B4F-46DC-92CD-2640D08C08C5}"/>
              </a:ext>
            </a:extLst>
          </p:cNvPr>
          <p:cNvSpPr>
            <a:spLocks noGrp="1"/>
          </p:cNvSpPr>
          <p:nvPr>
            <p:ph type="sldNum" sz="quarter" idx="12"/>
          </p:nvPr>
        </p:nvSpPr>
        <p:spPr/>
        <p:txBody>
          <a:bodyPr/>
          <a:lstStyle/>
          <a:p>
            <a:fld id="{5DD6F1BA-2510-46FC-9346-AB1F3CA1593B}" type="slidenum">
              <a:rPr lang="en-US" smtClean="0"/>
              <a:t>12</a:t>
            </a:fld>
            <a:endParaRPr lang="en-US"/>
          </a:p>
        </p:txBody>
      </p:sp>
      <p:pic>
        <p:nvPicPr>
          <p:cNvPr id="18" name="Content Placeholder 17" descr="Text&#10;&#10;Description automatically generated">
            <a:extLst>
              <a:ext uri="{FF2B5EF4-FFF2-40B4-BE49-F238E27FC236}">
                <a16:creationId xmlns:a16="http://schemas.microsoft.com/office/drawing/2014/main" id="{2EDFABFA-8311-4074-B2A6-E51D318239A0}"/>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594358" y="2313781"/>
            <a:ext cx="2381250" cy="3117283"/>
          </a:xfrm>
          <a:prstGeom prst="rect">
            <a:avLst/>
          </a:prstGeom>
          <a:ln>
            <a:noFill/>
          </a:ln>
          <a:effectLst>
            <a:outerShdw blurRad="292100" dist="139700" dir="2700000" algn="tl" rotWithShape="0">
              <a:srgbClr val="333333">
                <a:alpha val="65000"/>
              </a:srgbClr>
            </a:outerShdw>
          </a:effectLst>
        </p:spPr>
      </p:pic>
      <p:pic>
        <p:nvPicPr>
          <p:cNvPr id="20" name="Picture 19" descr="A picture containing text, person&#10;&#10;Description automatically generated">
            <a:extLst>
              <a:ext uri="{FF2B5EF4-FFF2-40B4-BE49-F238E27FC236}">
                <a16:creationId xmlns:a16="http://schemas.microsoft.com/office/drawing/2014/main" id="{0DDB07DE-D4F9-4567-BA48-DFDB865B6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559" y="3702484"/>
            <a:ext cx="1481583" cy="1855828"/>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A20FD0BC-3D87-4A6C-9BF8-783178F24EAD}"/>
              </a:ext>
            </a:extLst>
          </p:cNvPr>
          <p:cNvPicPr>
            <a:picLocks noChangeAspect="1"/>
          </p:cNvPicPr>
          <p:nvPr/>
        </p:nvPicPr>
        <p:blipFill>
          <a:blip r:embed="rId5"/>
          <a:stretch>
            <a:fillRect/>
          </a:stretch>
        </p:blipFill>
        <p:spPr>
          <a:xfrm>
            <a:off x="8881452" y="2325141"/>
            <a:ext cx="2743200" cy="893532"/>
          </a:xfrm>
          <a:prstGeom prst="rect">
            <a:avLst/>
          </a:prstGeom>
        </p:spPr>
      </p:pic>
      <p:pic>
        <p:nvPicPr>
          <p:cNvPr id="24" name="Picture 23">
            <a:extLst>
              <a:ext uri="{FF2B5EF4-FFF2-40B4-BE49-F238E27FC236}">
                <a16:creationId xmlns:a16="http://schemas.microsoft.com/office/drawing/2014/main" id="{A3E0BC24-CF75-46FD-80E9-DB54C82F657A}"/>
              </a:ext>
            </a:extLst>
          </p:cNvPr>
          <p:cNvPicPr>
            <a:picLocks noChangeAspect="1"/>
          </p:cNvPicPr>
          <p:nvPr/>
        </p:nvPicPr>
        <p:blipFill>
          <a:blip r:embed="rId6"/>
          <a:stretch>
            <a:fillRect/>
          </a:stretch>
        </p:blipFill>
        <p:spPr>
          <a:xfrm>
            <a:off x="9262027" y="3441189"/>
            <a:ext cx="1971675" cy="876300"/>
          </a:xfrm>
          <a:prstGeom prst="rect">
            <a:avLst/>
          </a:prstGeom>
        </p:spPr>
      </p:pic>
      <p:sp>
        <p:nvSpPr>
          <p:cNvPr id="25" name="TextBox 24">
            <a:extLst>
              <a:ext uri="{FF2B5EF4-FFF2-40B4-BE49-F238E27FC236}">
                <a16:creationId xmlns:a16="http://schemas.microsoft.com/office/drawing/2014/main" id="{8BB110E5-A899-419A-8DE9-3199F9D7F5B8}"/>
              </a:ext>
            </a:extLst>
          </p:cNvPr>
          <p:cNvSpPr txBox="1"/>
          <p:nvPr/>
        </p:nvSpPr>
        <p:spPr>
          <a:xfrm>
            <a:off x="594358" y="1852261"/>
            <a:ext cx="7941780" cy="369332"/>
          </a:xfrm>
          <a:prstGeom prst="rect">
            <a:avLst/>
          </a:prstGeom>
          <a:solidFill>
            <a:schemeClr val="bg2">
              <a:lumMod val="90000"/>
            </a:schemeClr>
          </a:solidFill>
        </p:spPr>
        <p:txBody>
          <a:bodyPr wrap="square" rtlCol="0">
            <a:spAutoFit/>
          </a:bodyPr>
          <a:lstStyle/>
          <a:p>
            <a:pPr algn="ctr"/>
            <a:r>
              <a:rPr lang="en-US">
                <a:latin typeface="Helvetica" panose="020B0604020202020204" pitchFamily="34" charset="0"/>
                <a:cs typeface="Helvetica" panose="020B0604020202020204" pitchFamily="34" charset="0"/>
              </a:rPr>
              <a:t>Books</a:t>
            </a:r>
          </a:p>
        </p:txBody>
      </p:sp>
      <p:sp>
        <p:nvSpPr>
          <p:cNvPr id="26" name="TextBox 25">
            <a:extLst>
              <a:ext uri="{FF2B5EF4-FFF2-40B4-BE49-F238E27FC236}">
                <a16:creationId xmlns:a16="http://schemas.microsoft.com/office/drawing/2014/main" id="{D064ABBE-D394-4953-8A3C-EE62DEDB6C6B}"/>
              </a:ext>
            </a:extLst>
          </p:cNvPr>
          <p:cNvSpPr txBox="1"/>
          <p:nvPr/>
        </p:nvSpPr>
        <p:spPr>
          <a:xfrm>
            <a:off x="8871079" y="1858271"/>
            <a:ext cx="2753573" cy="369332"/>
          </a:xfrm>
          <a:prstGeom prst="rect">
            <a:avLst/>
          </a:prstGeom>
          <a:solidFill>
            <a:schemeClr val="bg2">
              <a:lumMod val="90000"/>
            </a:schemeClr>
          </a:solidFill>
        </p:spPr>
        <p:txBody>
          <a:bodyPr wrap="square" rtlCol="0">
            <a:spAutoFit/>
          </a:bodyPr>
          <a:lstStyle/>
          <a:p>
            <a:pPr algn="ctr"/>
            <a:r>
              <a:rPr lang="en-US">
                <a:latin typeface="Helvetica" panose="020B0604020202020204" pitchFamily="34" charset="0"/>
                <a:cs typeface="Helvetica" panose="020B0604020202020204" pitchFamily="34" charset="0"/>
              </a:rPr>
              <a:t>Web content</a:t>
            </a:r>
          </a:p>
        </p:txBody>
      </p:sp>
      <p:sp>
        <p:nvSpPr>
          <p:cNvPr id="27" name="TextBox 26">
            <a:extLst>
              <a:ext uri="{FF2B5EF4-FFF2-40B4-BE49-F238E27FC236}">
                <a16:creationId xmlns:a16="http://schemas.microsoft.com/office/drawing/2014/main" id="{F9F73ECF-B233-4D31-8217-B0751EA78397}"/>
              </a:ext>
            </a:extLst>
          </p:cNvPr>
          <p:cNvSpPr txBox="1"/>
          <p:nvPr/>
        </p:nvSpPr>
        <p:spPr>
          <a:xfrm>
            <a:off x="594358"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Generic</a:t>
            </a:r>
          </a:p>
        </p:txBody>
      </p:sp>
      <p:sp>
        <p:nvSpPr>
          <p:cNvPr id="28" name="TextBox 27">
            <a:extLst>
              <a:ext uri="{FF2B5EF4-FFF2-40B4-BE49-F238E27FC236}">
                <a16:creationId xmlns:a16="http://schemas.microsoft.com/office/drawing/2014/main" id="{00D22206-7E48-49BC-B68A-89ED19B51F02}"/>
              </a:ext>
            </a:extLst>
          </p:cNvPr>
          <p:cNvSpPr txBox="1"/>
          <p:nvPr/>
        </p:nvSpPr>
        <p:spPr>
          <a:xfrm>
            <a:off x="7543559"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Specific</a:t>
            </a:r>
          </a:p>
        </p:txBody>
      </p:sp>
      <p:cxnSp>
        <p:nvCxnSpPr>
          <p:cNvPr id="30" name="Straight Arrow Connector 29">
            <a:extLst>
              <a:ext uri="{FF2B5EF4-FFF2-40B4-BE49-F238E27FC236}">
                <a16:creationId xmlns:a16="http://schemas.microsoft.com/office/drawing/2014/main" id="{BA3B71E8-96A1-42C6-A5BA-A2B6AA92D766}"/>
              </a:ext>
            </a:extLst>
          </p:cNvPr>
          <p:cNvCxnSpPr>
            <a:stCxn id="27" idx="3"/>
            <a:endCxn id="28" idx="1"/>
          </p:cNvCxnSpPr>
          <p:nvPr/>
        </p:nvCxnSpPr>
        <p:spPr>
          <a:xfrm>
            <a:off x="1586937" y="5668740"/>
            <a:ext cx="59566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Immagine 5">
            <a:extLst>
              <a:ext uri="{FF2B5EF4-FFF2-40B4-BE49-F238E27FC236}">
                <a16:creationId xmlns:a16="http://schemas.microsoft.com/office/drawing/2014/main" id="{EC0F586D-B920-4BE1-6DA8-8C1E8F9F401F}"/>
              </a:ext>
            </a:extLst>
          </p:cNvPr>
          <p:cNvPicPr>
            <a:picLocks noChangeAspect="1"/>
          </p:cNvPicPr>
          <p:nvPr/>
        </p:nvPicPr>
        <p:blipFill>
          <a:blip r:embed="rId7"/>
          <a:stretch>
            <a:fillRect/>
          </a:stretch>
        </p:blipFill>
        <p:spPr>
          <a:xfrm>
            <a:off x="3051558" y="2301929"/>
            <a:ext cx="2492576" cy="31361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00847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err="1"/>
              <a:t>Sharding</a:t>
            </a:r>
            <a:r>
              <a:rPr lang="en-US" noProof="0"/>
              <a:t> data</a:t>
            </a:r>
          </a:p>
        </p:txBody>
      </p:sp>
      <p:sp>
        <p:nvSpPr>
          <p:cNvPr id="3" name="Segnaposto contenuto 2"/>
          <p:cNvSpPr>
            <a:spLocks noGrp="1"/>
          </p:cNvSpPr>
          <p:nvPr>
            <p:ph sz="quarter" idx="1"/>
          </p:nvPr>
        </p:nvSpPr>
        <p:spPr/>
        <p:txBody>
          <a:bodyPr>
            <a:normAutofit/>
          </a:bodyPr>
          <a:lstStyle/>
          <a:p>
            <a:r>
              <a:rPr lang="en-US" noProof="0"/>
              <a:t>One of the strengths of NoSQL systems is their </a:t>
            </a:r>
            <a:r>
              <a:rPr lang="en-US" noProof="0">
                <a:solidFill>
                  <a:srgbClr val="FF0000"/>
                </a:solidFill>
              </a:rPr>
              <a:t>scale-out capability</a:t>
            </a:r>
            <a:endParaRPr lang="en-US" i="1" noProof="0">
              <a:solidFill>
                <a:srgbClr val="FF0000"/>
              </a:solidFill>
            </a:endParaRPr>
          </a:p>
          <a:p>
            <a:pPr lvl="1"/>
            <a:r>
              <a:rPr lang="en-US" i="1" noProof="0">
                <a:solidFill>
                  <a:srgbClr val="0070C0"/>
                </a:solidFill>
              </a:rPr>
              <a:t>Aggregate data modeling</a:t>
            </a:r>
            <a:r>
              <a:rPr lang="en-US" noProof="0">
                <a:solidFill>
                  <a:srgbClr val="0070C0"/>
                </a:solidFill>
              </a:rPr>
              <a:t>: </a:t>
            </a:r>
            <a:r>
              <a:rPr lang="en-US" noProof="0"/>
              <a:t>well suited for being distributed within a cluster</a:t>
            </a:r>
          </a:p>
          <a:p>
            <a:pPr lvl="1"/>
            <a:r>
              <a:rPr lang="en-US" noProof="0"/>
              <a:t>NoSQL systems can be used in a </a:t>
            </a:r>
            <a:r>
              <a:rPr lang="en-US" noProof="0">
                <a:solidFill>
                  <a:srgbClr val="0070C0"/>
                </a:solidFill>
              </a:rPr>
              <a:t>single server environment </a:t>
            </a:r>
            <a:r>
              <a:rPr lang="en-US" noProof="0"/>
              <a:t>too</a:t>
            </a:r>
          </a:p>
          <a:p>
            <a:pPr lvl="2"/>
            <a:r>
              <a:rPr lang="en-US"/>
              <a:t>Graph databases do not scale as well as the others</a:t>
            </a:r>
            <a:endParaRPr lang="en-US" noProof="0">
              <a:solidFill>
                <a:srgbClr val="0070C0"/>
              </a:solidFill>
            </a:endParaRPr>
          </a:p>
          <a:p>
            <a:r>
              <a:rPr lang="en-US" noProof="0"/>
              <a:t>Two aspects must be considered </a:t>
            </a:r>
            <a:r>
              <a:rPr lang="en-US" noProof="0" err="1"/>
              <a:t>whe</a:t>
            </a:r>
            <a:r>
              <a:rPr lang="en-US"/>
              <a:t>n deploying on a cluster</a:t>
            </a:r>
            <a:endParaRPr lang="en-US" noProof="0"/>
          </a:p>
          <a:p>
            <a:pPr lvl="1"/>
            <a:r>
              <a:rPr lang="en-US" b="1" noProof="0" err="1"/>
              <a:t>Sharding</a:t>
            </a:r>
            <a:r>
              <a:rPr lang="en-US" noProof="0"/>
              <a:t>: </a:t>
            </a:r>
            <a:r>
              <a:rPr lang="en-US" noProof="0">
                <a:solidFill>
                  <a:srgbClr val="0070C0"/>
                </a:solidFill>
              </a:rPr>
              <a:t>distributing the data across different nodes</a:t>
            </a:r>
          </a:p>
          <a:p>
            <a:pPr lvl="1"/>
            <a:r>
              <a:rPr lang="en-US" b="1" noProof="0"/>
              <a:t>Replication</a:t>
            </a:r>
            <a:r>
              <a:rPr lang="en-US" noProof="0"/>
              <a:t>: </a:t>
            </a:r>
            <a:r>
              <a:rPr lang="en-US">
                <a:solidFill>
                  <a:srgbClr val="0070C0"/>
                </a:solidFill>
              </a:rPr>
              <a:t>creating copies of the data on several nodes</a:t>
            </a:r>
            <a:endParaRPr lang="en-US" noProof="0">
              <a:solidFill>
                <a:srgbClr val="0070C0"/>
              </a:solidFill>
            </a:endParaRPr>
          </a:p>
          <a:p>
            <a:pPr lvl="1"/>
            <a:endParaRPr lang="en-US" noProof="0"/>
          </a:p>
          <a:p>
            <a:endParaRPr lang="en-US" noProof="0"/>
          </a:p>
        </p:txBody>
      </p:sp>
    </p:spTree>
    <p:extLst>
      <p:ext uri="{BB962C8B-B14F-4D97-AF65-F5344CB8AC3E}">
        <p14:creationId xmlns:p14="http://schemas.microsoft.com/office/powerpoint/2010/main" val="125324722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3"/>
          <a:stretch>
            <a:fillRect/>
          </a:stretch>
        </p:blipFill>
        <p:spPr>
          <a:xfrm>
            <a:off x="5999596" y="2424269"/>
            <a:ext cx="4141327" cy="2467047"/>
          </a:xfrm>
          <a:prstGeom prst="rect">
            <a:avLst/>
          </a:prstGeom>
        </p:spPr>
      </p:pic>
      <p:sp>
        <p:nvSpPr>
          <p:cNvPr id="2" name="Titolo 1"/>
          <p:cNvSpPr>
            <a:spLocks noGrp="1"/>
          </p:cNvSpPr>
          <p:nvPr>
            <p:ph type="title"/>
          </p:nvPr>
        </p:nvSpPr>
        <p:spPr/>
        <p:txBody>
          <a:bodyPr/>
          <a:lstStyle/>
          <a:p>
            <a:r>
              <a:rPr lang="en-US" noProof="0" err="1"/>
              <a:t>Sharding</a:t>
            </a:r>
            <a:endParaRPr lang="en-US" noProof="0"/>
          </a:p>
        </p:txBody>
      </p:sp>
      <p:sp>
        <p:nvSpPr>
          <p:cNvPr id="7" name="Segnaposto contenuto 2"/>
          <p:cNvSpPr>
            <a:spLocks noGrp="1"/>
          </p:cNvSpPr>
          <p:nvPr>
            <p:ph idx="1"/>
          </p:nvPr>
        </p:nvSpPr>
        <p:spPr/>
        <p:txBody>
          <a:bodyPr>
            <a:normAutofit/>
          </a:bodyPr>
          <a:lstStyle/>
          <a:p>
            <a:r>
              <a:rPr lang="en-US" b="1" err="1"/>
              <a:t>Sharding</a:t>
            </a:r>
            <a:r>
              <a:rPr lang="en-US"/>
              <a:t>: </a:t>
            </a:r>
            <a:r>
              <a:rPr lang="en-US">
                <a:solidFill>
                  <a:srgbClr val="0070C0"/>
                </a:solidFill>
              </a:rPr>
              <a:t>subdividing the data in </a:t>
            </a:r>
            <a:r>
              <a:rPr lang="en-US" i="1">
                <a:solidFill>
                  <a:srgbClr val="0070C0"/>
                </a:solidFill>
              </a:rPr>
              <a:t>shards</a:t>
            </a:r>
            <a:r>
              <a:rPr lang="en-US">
                <a:solidFill>
                  <a:srgbClr val="0070C0"/>
                </a:solidFill>
              </a:rPr>
              <a:t> that are stored in different machines</a:t>
            </a:r>
          </a:p>
          <a:p>
            <a:pPr lvl="1"/>
            <a:r>
              <a:rPr lang="en-US"/>
              <a:t>Intrinsic in a distributed DB</a:t>
            </a:r>
          </a:p>
          <a:p>
            <a:pPr lvl="1"/>
            <a:r>
              <a:rPr lang="en-US"/>
              <a:t>Improves the efficiency of the system</a:t>
            </a:r>
          </a:p>
          <a:p>
            <a:pPr lvl="2"/>
            <a:r>
              <a:rPr lang="en-US"/>
              <a:t>Read/write operations are distributed</a:t>
            </a:r>
          </a:p>
          <a:p>
            <a:endParaRPr lang="en-US"/>
          </a:p>
          <a:p>
            <a:endParaRPr lang="en-US"/>
          </a:p>
          <a:p>
            <a:endParaRPr lang="en-US"/>
          </a:p>
          <a:p>
            <a:endParaRPr lang="en-US"/>
          </a:p>
          <a:p>
            <a:r>
              <a:rPr lang="en-US"/>
              <a:t>A good </a:t>
            </a:r>
            <a:r>
              <a:rPr lang="en-US" i="1" err="1"/>
              <a:t>sharding</a:t>
            </a:r>
            <a:r>
              <a:rPr lang="en-US" i="1"/>
              <a:t> strategy </a:t>
            </a:r>
            <a:r>
              <a:rPr lang="en-US"/>
              <a:t>is </a:t>
            </a:r>
            <a:r>
              <a:rPr lang="en-US" b="1"/>
              <a:t>fundamental </a:t>
            </a:r>
            <a:r>
              <a:rPr lang="en-US"/>
              <a:t>to optimize performances</a:t>
            </a:r>
          </a:p>
          <a:p>
            <a:pPr lvl="1"/>
            <a:r>
              <a:rPr lang="en-US"/>
              <a:t>Usually based on one or more fields composing the </a:t>
            </a:r>
            <a:r>
              <a:rPr lang="en-US" err="1"/>
              <a:t>sharding</a:t>
            </a:r>
            <a:r>
              <a:rPr lang="en-US"/>
              <a:t> key</a:t>
            </a:r>
          </a:p>
        </p:txBody>
      </p:sp>
    </p:spTree>
    <p:extLst>
      <p:ext uri="{BB962C8B-B14F-4D97-AF65-F5344CB8AC3E}">
        <p14:creationId xmlns:p14="http://schemas.microsoft.com/office/powerpoint/2010/main" val="152334200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err="1"/>
              <a:t>Sharding</a:t>
            </a:r>
            <a:r>
              <a:rPr lang="en-US" noProof="0"/>
              <a:t> strategy</a:t>
            </a:r>
          </a:p>
        </p:txBody>
      </p:sp>
      <p:sp>
        <p:nvSpPr>
          <p:cNvPr id="3" name="Segnaposto contenuto 2"/>
          <p:cNvSpPr>
            <a:spLocks noGrp="1"/>
          </p:cNvSpPr>
          <p:nvPr>
            <p:ph sz="quarter" idx="1"/>
          </p:nvPr>
        </p:nvSpPr>
        <p:spPr/>
        <p:txBody>
          <a:bodyPr>
            <a:normAutofit/>
          </a:bodyPr>
          <a:lstStyle/>
          <a:p>
            <a:r>
              <a:rPr lang="en-US" noProof="0"/>
              <a:t>Thumbs-up rules for a </a:t>
            </a:r>
            <a:r>
              <a:rPr lang="en-US" noProof="0" err="1"/>
              <a:t>sharding</a:t>
            </a:r>
            <a:r>
              <a:rPr lang="en-US" noProof="0"/>
              <a:t> strategy:</a:t>
            </a:r>
          </a:p>
          <a:p>
            <a:pPr marL="201216" indent="-201216">
              <a:buFont typeface="+mj-lt"/>
              <a:buAutoNum type="arabicPeriod"/>
            </a:pPr>
            <a:r>
              <a:rPr lang="en-US" noProof="0">
                <a:solidFill>
                  <a:srgbClr val="0070C0"/>
                </a:solidFill>
              </a:rPr>
              <a:t> Data-locality: stores the data close to those that need to access them</a:t>
            </a:r>
          </a:p>
          <a:p>
            <a:pPr lvl="1"/>
            <a:r>
              <a:rPr lang="en-US" noProof="0"/>
              <a:t>E.g., store orders of Italian customers in the European data center</a:t>
            </a:r>
          </a:p>
          <a:p>
            <a:pPr marL="201216" indent="-201216">
              <a:buFont typeface="+mj-lt"/>
              <a:buAutoNum type="arabicPeriod"/>
            </a:pPr>
            <a:r>
              <a:rPr lang="en-US" noProof="0">
                <a:solidFill>
                  <a:srgbClr val="0070C0"/>
                </a:solidFill>
              </a:rPr>
              <a:t> Keep a balanced distribution</a:t>
            </a:r>
          </a:p>
          <a:p>
            <a:pPr lvl="1"/>
            <a:r>
              <a:rPr lang="en-US" noProof="0"/>
              <a:t>Each node should have the same percentage </a:t>
            </a:r>
            <a:r>
              <a:rPr lang="en-US"/>
              <a:t>of data (more or less)</a:t>
            </a:r>
            <a:endParaRPr lang="en-US" noProof="0"/>
          </a:p>
          <a:p>
            <a:pPr marL="201216" indent="-201216">
              <a:buFont typeface="+mj-lt"/>
              <a:buAutoNum type="arabicPeriod"/>
            </a:pPr>
            <a:r>
              <a:rPr lang="en-US" noProof="0">
                <a:solidFill>
                  <a:srgbClr val="0070C0"/>
                </a:solidFill>
              </a:rPr>
              <a:t> Keep together the data that must be accessed together</a:t>
            </a:r>
          </a:p>
          <a:p>
            <a:pPr lvl="1"/>
            <a:r>
              <a:rPr lang="en-US" noProof="0"/>
              <a:t>E.g., store each client’s orders in the same node</a:t>
            </a:r>
          </a:p>
        </p:txBody>
      </p:sp>
    </p:spTree>
    <p:extLst>
      <p:ext uri="{BB962C8B-B14F-4D97-AF65-F5344CB8AC3E}">
        <p14:creationId xmlns:p14="http://schemas.microsoft.com/office/powerpoint/2010/main" val="263058815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err="1"/>
              <a:t>Sharding</a:t>
            </a:r>
            <a:r>
              <a:rPr lang="en-US"/>
              <a:t> strategy</a:t>
            </a:r>
          </a:p>
        </p:txBody>
      </p:sp>
      <p:sp>
        <p:nvSpPr>
          <p:cNvPr id="3" name="Segnaposto contenuto 2"/>
          <p:cNvSpPr>
            <a:spLocks noGrp="1"/>
          </p:cNvSpPr>
          <p:nvPr>
            <p:ph idx="1"/>
          </p:nvPr>
        </p:nvSpPr>
        <p:spPr/>
        <p:txBody>
          <a:bodyPr anchor="t">
            <a:normAutofit/>
          </a:bodyPr>
          <a:lstStyle/>
          <a:p>
            <a:r>
              <a:rPr lang="en-US"/>
              <a:t>Hash strategy: a hash function is used to allocate data to partitions</a:t>
            </a:r>
          </a:p>
          <a:p>
            <a:pPr lvl="1"/>
            <a:r>
              <a:rPr lang="en-US"/>
              <a:t>Adopted by DynamoDB and Cassandra</a:t>
            </a:r>
          </a:p>
          <a:p>
            <a:pPr lvl="1"/>
            <a:r>
              <a:rPr lang="en-US"/>
              <a:t>Pro: ensures even data distribution across nodes </a:t>
            </a:r>
            <a:r>
              <a:rPr lang="en-US">
                <a:sym typeface="Wingdings" panose="05000000000000000000" pitchFamily="2" charset="2"/>
              </a:rPr>
              <a:t> massive scalability</a:t>
            </a:r>
            <a:endParaRPr lang="en-US"/>
          </a:p>
          <a:p>
            <a:pPr lvl="1"/>
            <a:r>
              <a:rPr lang="en-US"/>
              <a:t>Pro: new nodes can be added without heavy data redistribution</a:t>
            </a:r>
          </a:p>
          <a:p>
            <a:pPr lvl="1"/>
            <a:r>
              <a:rPr lang="en-US"/>
              <a:t>Con: range queries become inefficient</a:t>
            </a:r>
          </a:p>
        </p:txBody>
      </p:sp>
      <p:pic>
        <p:nvPicPr>
          <p:cNvPr id="1026" name="Picture 2" descr="https://3lr6t13cowm230cj0q42yphj-wpengine.netdna-ssl.com/wp-content/uploads/2020/01/image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5040" y="3587210"/>
            <a:ext cx="4947639" cy="2577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70388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err="1"/>
              <a:t>Sharding</a:t>
            </a:r>
            <a:r>
              <a:rPr lang="en-US"/>
              <a:t> strategy</a:t>
            </a:r>
          </a:p>
        </p:txBody>
      </p:sp>
      <p:sp>
        <p:nvSpPr>
          <p:cNvPr id="3" name="Segnaposto contenuto 2"/>
          <p:cNvSpPr>
            <a:spLocks noGrp="1"/>
          </p:cNvSpPr>
          <p:nvPr>
            <p:ph idx="1"/>
          </p:nvPr>
        </p:nvSpPr>
        <p:spPr/>
        <p:txBody>
          <a:bodyPr anchor="t">
            <a:normAutofit/>
          </a:bodyPr>
          <a:lstStyle/>
          <a:p>
            <a:r>
              <a:rPr lang="en-US"/>
              <a:t>Range strategy: each partition contains a range of sorted data</a:t>
            </a:r>
          </a:p>
          <a:p>
            <a:pPr lvl="1"/>
            <a:r>
              <a:rPr lang="en-US"/>
              <a:t>Adopted by HBase</a:t>
            </a:r>
          </a:p>
          <a:p>
            <a:pPr lvl="1"/>
            <a:r>
              <a:rPr lang="en-US"/>
              <a:t>Pro: efficiently run range queries that work on the </a:t>
            </a:r>
            <a:r>
              <a:rPr lang="en-US" err="1"/>
              <a:t>sharding</a:t>
            </a:r>
            <a:r>
              <a:rPr lang="en-US"/>
              <a:t> key values</a:t>
            </a:r>
          </a:p>
          <a:p>
            <a:pPr lvl="1"/>
            <a:r>
              <a:rPr lang="en-US"/>
              <a:t>Con: global ordering often generates hot spots </a:t>
            </a:r>
            <a:r>
              <a:rPr lang="en-US">
                <a:sym typeface="Wingdings" panose="05000000000000000000" pitchFamily="2" charset="2"/>
              </a:rPr>
              <a:t> risk of </a:t>
            </a:r>
            <a:r>
              <a:rPr lang="en-US"/>
              <a:t>bottlenecks </a:t>
            </a:r>
          </a:p>
          <a:p>
            <a:pPr lvl="1"/>
            <a:r>
              <a:rPr lang="en-US"/>
              <a:t>Con: ranges are defined a priori and this can determine heavy data redistribution</a:t>
            </a:r>
          </a:p>
        </p:txBody>
      </p:sp>
      <p:pic>
        <p:nvPicPr>
          <p:cNvPr id="2050" name="Picture 2" descr="https://3lr6t13cowm230cj0q42yphj-wpengine.netdna-ssl.com/wp-content/uploads/2020/01/imag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650" y="3621286"/>
            <a:ext cx="4592419" cy="2543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3004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err="1"/>
              <a:t>Sharding</a:t>
            </a:r>
            <a:r>
              <a:rPr lang="en-US"/>
              <a:t> strategy</a:t>
            </a:r>
            <a:endParaRPr lang="en-US" noProof="0"/>
          </a:p>
        </p:txBody>
      </p:sp>
      <p:sp>
        <p:nvSpPr>
          <p:cNvPr id="3" name="Segnaposto contenuto 2"/>
          <p:cNvSpPr>
            <a:spLocks noGrp="1"/>
          </p:cNvSpPr>
          <p:nvPr>
            <p:ph sz="quarter" idx="1"/>
          </p:nvPr>
        </p:nvSpPr>
        <p:spPr/>
        <p:txBody>
          <a:bodyPr>
            <a:normAutofit/>
          </a:bodyPr>
          <a:lstStyle/>
          <a:p>
            <a:r>
              <a:rPr lang="en-US" noProof="0"/>
              <a:t>Auto-</a:t>
            </a:r>
            <a:r>
              <a:rPr lang="en-US" noProof="0" err="1"/>
              <a:t>sharding</a:t>
            </a:r>
            <a:r>
              <a:rPr lang="en-US" noProof="0"/>
              <a:t>: the database distributes the data according to the workload</a:t>
            </a:r>
          </a:p>
          <a:p>
            <a:endParaRPr lang="en-US"/>
          </a:p>
          <a:p>
            <a:endParaRPr lang="en-US"/>
          </a:p>
          <a:p>
            <a:endParaRPr lang="en-US"/>
          </a:p>
          <a:p>
            <a:endParaRPr lang="en-US"/>
          </a:p>
          <a:p>
            <a:endParaRPr lang="en-US"/>
          </a:p>
          <a:p>
            <a:r>
              <a:rPr lang="en-US"/>
              <a:t>Beware: redefining (or choosing later) the </a:t>
            </a:r>
            <a:r>
              <a:rPr lang="en-US" err="1"/>
              <a:t>sharding</a:t>
            </a:r>
            <a:r>
              <a:rPr lang="en-US"/>
              <a:t> strategy can be quite expensive</a:t>
            </a:r>
            <a:endParaRPr lang="en-US" noProof="0"/>
          </a:p>
        </p:txBody>
      </p:sp>
      <p:pic>
        <p:nvPicPr>
          <p:cNvPr id="5" name="Immagine 4"/>
          <p:cNvPicPr>
            <a:picLocks noChangeAspect="1"/>
          </p:cNvPicPr>
          <p:nvPr/>
        </p:nvPicPr>
        <p:blipFill>
          <a:blip r:embed="rId3"/>
          <a:stretch>
            <a:fillRect/>
          </a:stretch>
        </p:blipFill>
        <p:spPr>
          <a:xfrm>
            <a:off x="3676656" y="2923202"/>
            <a:ext cx="4838687" cy="2019500"/>
          </a:xfrm>
          <a:prstGeom prst="rect">
            <a:avLst/>
          </a:prstGeom>
        </p:spPr>
      </p:pic>
    </p:spTree>
    <p:extLst>
      <p:ext uri="{BB962C8B-B14F-4D97-AF65-F5344CB8AC3E}">
        <p14:creationId xmlns:p14="http://schemas.microsoft.com/office/powerpoint/2010/main" val="41932294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a:t>Replication</a:t>
            </a:r>
          </a:p>
        </p:txBody>
      </p:sp>
      <p:sp>
        <p:nvSpPr>
          <p:cNvPr id="5" name="Segnaposto contenuto 2"/>
          <p:cNvSpPr>
            <a:spLocks noGrp="1"/>
          </p:cNvSpPr>
          <p:nvPr>
            <p:ph idx="1"/>
          </p:nvPr>
        </p:nvSpPr>
        <p:spPr/>
        <p:txBody>
          <a:bodyPr>
            <a:normAutofit/>
          </a:bodyPr>
          <a:lstStyle/>
          <a:p>
            <a:r>
              <a:rPr lang="en-US" b="1"/>
              <a:t>Replication</a:t>
            </a:r>
            <a:r>
              <a:rPr lang="en-US"/>
              <a:t>: the data is </a:t>
            </a:r>
            <a:r>
              <a:rPr lang="en-US">
                <a:solidFill>
                  <a:srgbClr val="0070C0"/>
                </a:solidFill>
              </a:rPr>
              <a:t>copied </a:t>
            </a:r>
            <a:r>
              <a:rPr lang="en-US"/>
              <a:t>on several nodes</a:t>
            </a:r>
          </a:p>
          <a:p>
            <a:pPr lvl="1"/>
            <a:r>
              <a:rPr lang="en-US"/>
              <a:t>Improves the robustness of the system</a:t>
            </a:r>
          </a:p>
          <a:p>
            <a:pPr lvl="2"/>
            <a:r>
              <a:rPr lang="en-US"/>
              <a:t>In case of node failure, replicas prevent data loss</a:t>
            </a:r>
          </a:p>
          <a:p>
            <a:pPr lvl="1"/>
            <a:r>
              <a:rPr lang="en-US"/>
              <a:t>Improves the efficiency of the system</a:t>
            </a:r>
          </a:p>
          <a:p>
            <a:pPr lvl="2"/>
            <a:r>
              <a:rPr lang="en-US"/>
              <a:t>More users read the same data from different copies, in parallel</a:t>
            </a:r>
          </a:p>
          <a:p>
            <a:pPr lvl="2"/>
            <a:r>
              <a:rPr lang="en-US"/>
              <a:t>Higher chance of enforcing data-locality</a:t>
            </a:r>
          </a:p>
          <a:p>
            <a:r>
              <a:rPr lang="en-US"/>
              <a:t>How to distribute the replicas?</a:t>
            </a:r>
          </a:p>
          <a:p>
            <a:pPr lvl="1"/>
            <a:r>
              <a:rPr lang="en-US"/>
              <a:t>Random (possibly </a:t>
            </a:r>
            <a:r>
              <a:rPr lang="en-US" i="1"/>
              <a:t>topology-aware</a:t>
            </a:r>
            <a:r>
              <a:rPr lang="en-US"/>
              <a:t>) distribution of each record</a:t>
            </a:r>
          </a:p>
          <a:p>
            <a:pPr lvl="2"/>
            <a:r>
              <a:rPr lang="en-US"/>
              <a:t>Similarly to HDFS blocks</a:t>
            </a:r>
          </a:p>
          <a:p>
            <a:pPr lvl="1"/>
            <a:r>
              <a:rPr lang="en-US"/>
              <a:t>Replication of entire instances</a:t>
            </a:r>
          </a:p>
          <a:p>
            <a:r>
              <a:rPr lang="en-US"/>
              <a:t>Main issue: each update must be pushed to every replica</a:t>
            </a:r>
          </a:p>
          <a:p>
            <a:pPr lvl="1"/>
            <a:r>
              <a:rPr lang="en-US"/>
              <a:t>Two techniques to handle updates: master-slave, peer to peer</a:t>
            </a:r>
          </a:p>
        </p:txBody>
      </p:sp>
    </p:spTree>
    <p:extLst>
      <p:ext uri="{BB962C8B-B14F-4D97-AF65-F5344CB8AC3E}">
        <p14:creationId xmlns:p14="http://schemas.microsoft.com/office/powerpoint/2010/main" val="417374792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a:t>Master-Slave Replication</a:t>
            </a:r>
          </a:p>
        </p:txBody>
      </p:sp>
      <p:sp>
        <p:nvSpPr>
          <p:cNvPr id="7" name="Segnaposto contenuto 2"/>
          <p:cNvSpPr>
            <a:spLocks noGrp="1"/>
          </p:cNvSpPr>
          <p:nvPr>
            <p:ph idx="1"/>
          </p:nvPr>
        </p:nvSpPr>
        <p:spPr/>
        <p:txBody>
          <a:bodyPr>
            <a:normAutofit/>
          </a:bodyPr>
          <a:lstStyle/>
          <a:p>
            <a:r>
              <a:rPr lang="en-US">
                <a:solidFill>
                  <a:srgbClr val="FF0000"/>
                </a:solidFill>
              </a:rPr>
              <a:t>Master</a:t>
            </a:r>
          </a:p>
          <a:p>
            <a:pPr lvl="1"/>
            <a:r>
              <a:rPr lang="en-US"/>
              <a:t>It’s the manager of the data</a:t>
            </a:r>
          </a:p>
          <a:p>
            <a:pPr lvl="1"/>
            <a:r>
              <a:rPr lang="en-US">
                <a:solidFill>
                  <a:srgbClr val="0070C0"/>
                </a:solidFill>
              </a:rPr>
              <a:t>Handles each and every write operation</a:t>
            </a:r>
          </a:p>
          <a:p>
            <a:pPr lvl="1"/>
            <a:r>
              <a:rPr lang="en-US"/>
              <a:t>Can be chosen or drawn</a:t>
            </a:r>
          </a:p>
          <a:p>
            <a:r>
              <a:rPr lang="en-US">
                <a:solidFill>
                  <a:srgbClr val="FF0000"/>
                </a:solidFill>
              </a:rPr>
              <a:t>Slaves </a:t>
            </a:r>
          </a:p>
          <a:p>
            <a:pPr lvl="1"/>
            <a:r>
              <a:rPr lang="en-US"/>
              <a:t>Enable read operations</a:t>
            </a:r>
          </a:p>
          <a:p>
            <a:pPr lvl="1"/>
            <a:r>
              <a:rPr lang="en-US"/>
              <a:t>In sync with the master</a:t>
            </a:r>
          </a:p>
          <a:p>
            <a:pPr lvl="1"/>
            <a:r>
              <a:rPr lang="en-US"/>
              <a:t>Can become master</a:t>
            </a:r>
            <a:br>
              <a:rPr lang="en-US"/>
            </a:br>
            <a:r>
              <a:rPr lang="en-US"/>
              <a:t>if the latter fails</a:t>
            </a:r>
          </a:p>
        </p:txBody>
      </p:sp>
      <p:pic>
        <p:nvPicPr>
          <p:cNvPr id="4" name="Immagine 3"/>
          <p:cNvPicPr>
            <a:picLocks noChangeAspect="1"/>
          </p:cNvPicPr>
          <p:nvPr/>
        </p:nvPicPr>
        <p:blipFill>
          <a:blip r:embed="rId3"/>
          <a:stretch>
            <a:fillRect/>
          </a:stretch>
        </p:blipFill>
        <p:spPr>
          <a:xfrm>
            <a:off x="6207963" y="2938076"/>
            <a:ext cx="3764107" cy="2892984"/>
          </a:xfrm>
          <a:prstGeom prst="rect">
            <a:avLst/>
          </a:prstGeom>
        </p:spPr>
      </p:pic>
    </p:spTree>
    <p:extLst>
      <p:ext uri="{BB962C8B-B14F-4D97-AF65-F5344CB8AC3E}">
        <p14:creationId xmlns:p14="http://schemas.microsoft.com/office/powerpoint/2010/main" val="19561491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a:t>Master-Slave Replication</a:t>
            </a:r>
          </a:p>
        </p:txBody>
      </p:sp>
      <p:sp>
        <p:nvSpPr>
          <p:cNvPr id="3" name="Segnaposto contenuto 2"/>
          <p:cNvSpPr>
            <a:spLocks noGrp="1"/>
          </p:cNvSpPr>
          <p:nvPr>
            <p:ph idx="1"/>
          </p:nvPr>
        </p:nvSpPr>
        <p:spPr/>
        <p:txBody>
          <a:bodyPr>
            <a:normAutofit/>
          </a:bodyPr>
          <a:lstStyle/>
          <a:p>
            <a:r>
              <a:rPr lang="en-US" b="1" noProof="0"/>
              <a:t>Pros</a:t>
            </a:r>
          </a:p>
          <a:p>
            <a:pPr lvl="1"/>
            <a:r>
              <a:rPr lang="en-US" noProof="0"/>
              <a:t>Easily handles many read requests</a:t>
            </a:r>
          </a:p>
          <a:p>
            <a:pPr lvl="2"/>
            <a:r>
              <a:rPr lang="en-US" noProof="0"/>
              <a:t>Slaves do not need the master to perform reads</a:t>
            </a:r>
          </a:p>
          <a:p>
            <a:pPr lvl="1"/>
            <a:r>
              <a:rPr lang="en-US" noProof="0"/>
              <a:t>Useful when the workload mainly consists of reads</a:t>
            </a:r>
          </a:p>
          <a:p>
            <a:pPr lvl="1"/>
            <a:r>
              <a:rPr lang="en-US"/>
              <a:t>Useful to avoid write conflicts</a:t>
            </a:r>
            <a:endParaRPr lang="en-US" noProof="0"/>
          </a:p>
          <a:p>
            <a:r>
              <a:rPr lang="en-US" b="1" noProof="0"/>
              <a:t>Cons</a:t>
            </a:r>
          </a:p>
          <a:p>
            <a:pPr lvl="1"/>
            <a:r>
              <a:rPr lang="en-US" noProof="0">
                <a:solidFill>
                  <a:srgbClr val="FF0000"/>
                </a:solidFill>
              </a:rPr>
              <a:t>The master is a bottleneck</a:t>
            </a:r>
          </a:p>
          <a:p>
            <a:pPr lvl="2"/>
            <a:r>
              <a:rPr lang="en-US" b="1" noProof="0"/>
              <a:t>Only the master can handle writes</a:t>
            </a:r>
          </a:p>
          <a:p>
            <a:pPr lvl="2"/>
            <a:r>
              <a:rPr lang="en-US"/>
              <a:t>In case of failure, a new master must be drawn</a:t>
            </a:r>
            <a:endParaRPr lang="en-US" noProof="0"/>
          </a:p>
          <a:p>
            <a:pPr lvl="1"/>
            <a:r>
              <a:rPr lang="en-US" noProof="0"/>
              <a:t>Delay in write propagation can be a source of inconsistency</a:t>
            </a:r>
          </a:p>
          <a:p>
            <a:pPr lvl="2"/>
            <a:r>
              <a:rPr lang="en-US"/>
              <a:t>Two users may read different values at the same time</a:t>
            </a:r>
          </a:p>
          <a:p>
            <a:pPr lvl="2"/>
            <a:r>
              <a:rPr lang="en-US">
                <a:solidFill>
                  <a:srgbClr val="FF0000"/>
                </a:solidFill>
              </a:rPr>
              <a:t>Read inconsistency can be problematic, but are relatively limited in time</a:t>
            </a:r>
            <a:endParaRPr lang="en-US"/>
          </a:p>
          <a:p>
            <a:pPr lvl="1"/>
            <a:r>
              <a:rPr lang="en-US" noProof="0"/>
              <a:t>Not ideal </a:t>
            </a:r>
            <a:r>
              <a:rPr lang="en-US"/>
              <a:t>when the workload mainly consists of writes</a:t>
            </a:r>
            <a:endParaRPr lang="en-US" noProof="0"/>
          </a:p>
        </p:txBody>
      </p:sp>
    </p:spTree>
    <p:extLst>
      <p:ext uri="{BB962C8B-B14F-4D97-AF65-F5344CB8AC3E}">
        <p14:creationId xmlns:p14="http://schemas.microsoft.com/office/powerpoint/2010/main" val="42774179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2"/>
          <a:stretch>
            <a:fillRect/>
          </a:stretch>
        </p:blipFill>
        <p:spPr>
          <a:xfrm>
            <a:off x="5946745" y="2735795"/>
            <a:ext cx="3690196" cy="2936343"/>
          </a:xfrm>
          <a:prstGeom prst="rect">
            <a:avLst/>
          </a:prstGeom>
        </p:spPr>
      </p:pic>
      <p:sp>
        <p:nvSpPr>
          <p:cNvPr id="2" name="Titolo 1"/>
          <p:cNvSpPr>
            <a:spLocks noGrp="1"/>
          </p:cNvSpPr>
          <p:nvPr>
            <p:ph type="title"/>
          </p:nvPr>
        </p:nvSpPr>
        <p:spPr/>
        <p:txBody>
          <a:bodyPr/>
          <a:lstStyle/>
          <a:p>
            <a:r>
              <a:rPr lang="en-US" noProof="0"/>
              <a:t>Peer-to-Peer Replication</a:t>
            </a:r>
          </a:p>
        </p:txBody>
      </p:sp>
      <p:sp>
        <p:nvSpPr>
          <p:cNvPr id="7" name="Segnaposto contenuto 2"/>
          <p:cNvSpPr>
            <a:spLocks noGrp="1"/>
          </p:cNvSpPr>
          <p:nvPr>
            <p:ph idx="1"/>
          </p:nvPr>
        </p:nvSpPr>
        <p:spPr/>
        <p:txBody>
          <a:bodyPr>
            <a:normAutofit/>
          </a:bodyPr>
          <a:lstStyle/>
          <a:p>
            <a:r>
              <a:rPr lang="en-US"/>
              <a:t>Each node has the same importance</a:t>
            </a:r>
          </a:p>
          <a:p>
            <a:r>
              <a:rPr lang="en-US">
                <a:solidFill>
                  <a:srgbClr val="0070C0"/>
                </a:solidFill>
              </a:rPr>
              <a:t>Each node can handle write operations</a:t>
            </a:r>
          </a:p>
          <a:p>
            <a:r>
              <a:rPr lang="en-US"/>
              <a:t>The loss of a node does not </a:t>
            </a:r>
            <a:br>
              <a:rPr lang="en-US"/>
            </a:br>
            <a:r>
              <a:rPr lang="en-US"/>
              <a:t>compromise reads nor writes</a:t>
            </a:r>
          </a:p>
        </p:txBody>
      </p:sp>
    </p:spTree>
    <p:extLst>
      <p:ext uri="{BB962C8B-B14F-4D97-AF65-F5344CB8AC3E}">
        <p14:creationId xmlns:p14="http://schemas.microsoft.com/office/powerpoint/2010/main" val="1454651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51226D-F32D-E335-6336-8F6E7FD775DA}"/>
              </a:ext>
            </a:extLst>
          </p:cNvPr>
          <p:cNvSpPr>
            <a:spLocks noGrp="1"/>
          </p:cNvSpPr>
          <p:nvPr>
            <p:ph type="title"/>
          </p:nvPr>
        </p:nvSpPr>
        <p:spPr/>
        <p:txBody>
          <a:bodyPr/>
          <a:lstStyle/>
          <a:p>
            <a:r>
              <a:rPr lang="en-US" noProof="0"/>
              <a:t>Teaching material</a:t>
            </a:r>
          </a:p>
        </p:txBody>
      </p:sp>
      <p:sp>
        <p:nvSpPr>
          <p:cNvPr id="3" name="Segnaposto contenuto 2">
            <a:extLst>
              <a:ext uri="{FF2B5EF4-FFF2-40B4-BE49-F238E27FC236}">
                <a16:creationId xmlns:a16="http://schemas.microsoft.com/office/drawing/2014/main" id="{701D7F6A-8AFB-B59C-3150-C8C015EC0CC4}"/>
              </a:ext>
            </a:extLst>
          </p:cNvPr>
          <p:cNvSpPr>
            <a:spLocks noGrp="1"/>
          </p:cNvSpPr>
          <p:nvPr>
            <p:ph idx="1"/>
          </p:nvPr>
        </p:nvSpPr>
        <p:spPr/>
        <p:txBody>
          <a:bodyPr/>
          <a:lstStyle/>
          <a:p>
            <a:r>
              <a:rPr lang="en-US" noProof="0"/>
              <a:t>You will find all you need in these slides</a:t>
            </a:r>
          </a:p>
          <a:p>
            <a:endParaRPr lang="en-US" noProof="0"/>
          </a:p>
          <a:p>
            <a:r>
              <a:rPr lang="en-US" noProof="0"/>
              <a:t>However, keeping up the pace with data platforms and cloud is hard</a:t>
            </a:r>
          </a:p>
          <a:p>
            <a:pPr lvl="1"/>
            <a:r>
              <a:rPr lang="en-US" noProof="0"/>
              <a:t>There is a rapid development of technologies, and not all of them will survive</a:t>
            </a:r>
          </a:p>
          <a:p>
            <a:pPr lvl="1"/>
            <a:r>
              <a:rPr lang="en-US" noProof="0"/>
              <a:t>Books are easily outdated with respect to cutting-edge services and technologies</a:t>
            </a:r>
          </a:p>
          <a:p>
            <a:pPr lvl="1"/>
            <a:r>
              <a:rPr lang="en-US" noProof="0"/>
              <a:t>Research papers (often) describe solutions that are not commercial yet</a:t>
            </a:r>
          </a:p>
          <a:p>
            <a:pPr lvl="1"/>
            <a:r>
              <a:rPr lang="en-US" noProof="0"/>
              <a:t>(IRL) You will need to deal with a lot of (bad) documentation, online articles, etc.</a:t>
            </a:r>
          </a:p>
          <a:p>
            <a:endParaRPr lang="en-US" noProof="0"/>
          </a:p>
          <a:p>
            <a:r>
              <a:rPr lang="en-US" noProof="0"/>
              <a:t>Rule of thumb</a:t>
            </a:r>
          </a:p>
          <a:p>
            <a:pPr lvl="1"/>
            <a:r>
              <a:rPr lang="en-US" noProof="0"/>
              <a:t>Understand the general concepts </a:t>
            </a:r>
          </a:p>
          <a:p>
            <a:pPr lvl="1"/>
            <a:r>
              <a:rPr lang="en-US" noProof="0"/>
              <a:t>Do not be afraid of change</a:t>
            </a:r>
          </a:p>
          <a:p>
            <a:pPr lvl="1"/>
            <a:r>
              <a:rPr lang="en-US"/>
              <a:t>Connect the dots… and ask questions!</a:t>
            </a:r>
            <a:endParaRPr lang="en-US" noProof="0"/>
          </a:p>
        </p:txBody>
      </p:sp>
      <p:sp>
        <p:nvSpPr>
          <p:cNvPr id="4" name="Segnaposto piè di pagina 3">
            <a:extLst>
              <a:ext uri="{FF2B5EF4-FFF2-40B4-BE49-F238E27FC236}">
                <a16:creationId xmlns:a16="http://schemas.microsoft.com/office/drawing/2014/main" id="{C6DC6E08-6130-CCAB-83ED-60FB9157CD8B}"/>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56AC8B5A-C15F-428D-5FC1-DF98EAF0ED55}"/>
              </a:ext>
            </a:extLst>
          </p:cNvPr>
          <p:cNvSpPr>
            <a:spLocks noGrp="1"/>
          </p:cNvSpPr>
          <p:nvPr>
            <p:ph type="sldNum" sz="quarter" idx="12"/>
          </p:nvPr>
        </p:nvSpPr>
        <p:spPr/>
        <p:txBody>
          <a:bodyPr/>
          <a:lstStyle/>
          <a:p>
            <a:fld id="{5DD6F1BA-2510-46FC-9346-AB1F3CA1593B}" type="slidenum">
              <a:rPr lang="it-IT" smtClean="0"/>
              <a:t>13</a:t>
            </a:fld>
            <a:endParaRPr lang="it-IT"/>
          </a:p>
        </p:txBody>
      </p:sp>
      <p:sp>
        <p:nvSpPr>
          <p:cNvPr id="6" name="Segnaposto contenuto 5">
            <a:extLst>
              <a:ext uri="{FF2B5EF4-FFF2-40B4-BE49-F238E27FC236}">
                <a16:creationId xmlns:a16="http://schemas.microsoft.com/office/drawing/2014/main" id="{096AD9A9-39C2-9313-0A32-D95C58BD3B6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08015224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a:t>Peer-to-Peer Replication</a:t>
            </a:r>
          </a:p>
        </p:txBody>
      </p:sp>
      <p:sp>
        <p:nvSpPr>
          <p:cNvPr id="3" name="Segnaposto contenuto 2"/>
          <p:cNvSpPr>
            <a:spLocks noGrp="1"/>
          </p:cNvSpPr>
          <p:nvPr>
            <p:ph idx="1"/>
          </p:nvPr>
        </p:nvSpPr>
        <p:spPr/>
        <p:txBody>
          <a:bodyPr/>
          <a:lstStyle/>
          <a:p>
            <a:r>
              <a:rPr lang="en-US" b="1" noProof="0"/>
              <a:t>Pro</a:t>
            </a:r>
          </a:p>
          <a:p>
            <a:pPr lvl="1"/>
            <a:r>
              <a:rPr lang="en-US" noProof="0"/>
              <a:t>The failure of a node does not interrupt read nor write requests</a:t>
            </a:r>
          </a:p>
          <a:p>
            <a:pPr lvl="1"/>
            <a:r>
              <a:rPr lang="en-US" noProof="0"/>
              <a:t>Write performances easily scale by adding new nodes</a:t>
            </a:r>
          </a:p>
          <a:p>
            <a:r>
              <a:rPr lang="en-US" b="1" noProof="0"/>
              <a:t>Cons</a:t>
            </a:r>
          </a:p>
          <a:p>
            <a:pPr lvl="1"/>
            <a:r>
              <a:rPr lang="en-US" noProof="0">
                <a:solidFill>
                  <a:srgbClr val="FF0000"/>
                </a:solidFill>
              </a:rPr>
              <a:t>Conflicts! </a:t>
            </a:r>
          </a:p>
          <a:p>
            <a:pPr lvl="1"/>
            <a:r>
              <a:rPr lang="en-US"/>
              <a:t>Delay in write propagation can be a source of inconsistency</a:t>
            </a:r>
          </a:p>
          <a:p>
            <a:pPr lvl="2"/>
            <a:r>
              <a:rPr lang="en-US" noProof="0"/>
              <a:t>S</a:t>
            </a:r>
            <a:r>
              <a:rPr lang="en-US" err="1"/>
              <a:t>ame</a:t>
            </a:r>
            <a:r>
              <a:rPr lang="en-US"/>
              <a:t> as with master-slave replication</a:t>
            </a:r>
            <a:endParaRPr lang="en-US" noProof="0"/>
          </a:p>
          <a:p>
            <a:pPr lvl="1"/>
            <a:r>
              <a:rPr lang="en-US" noProof="0"/>
              <a:t>Two users may update the same value from different replicas</a:t>
            </a:r>
            <a:endParaRPr lang="en-US"/>
          </a:p>
          <a:p>
            <a:pPr lvl="2"/>
            <a:r>
              <a:rPr lang="en-US" noProof="0">
                <a:solidFill>
                  <a:srgbClr val="FF0000"/>
                </a:solidFill>
              </a:rPr>
              <a:t>Write inconsistencies are way worse</a:t>
            </a:r>
          </a:p>
        </p:txBody>
      </p:sp>
    </p:spTree>
    <p:extLst>
      <p:ext uri="{BB962C8B-B14F-4D97-AF65-F5344CB8AC3E}">
        <p14:creationId xmlns:p14="http://schemas.microsoft.com/office/powerpoint/2010/main" val="34658839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Handling conflicts</a:t>
            </a:r>
            <a:endParaRPr lang="en-US" noProof="0"/>
          </a:p>
        </p:txBody>
      </p:sp>
      <p:sp>
        <p:nvSpPr>
          <p:cNvPr id="4" name="Segnaposto contenuto 3"/>
          <p:cNvSpPr>
            <a:spLocks noGrp="1"/>
          </p:cNvSpPr>
          <p:nvPr>
            <p:ph idx="1"/>
          </p:nvPr>
        </p:nvSpPr>
        <p:spPr/>
        <p:txBody>
          <a:bodyPr>
            <a:normAutofit/>
          </a:bodyPr>
          <a:lstStyle/>
          <a:p>
            <a:r>
              <a:rPr lang="en-US" noProof="0"/>
              <a:t>Read conflicts</a:t>
            </a:r>
          </a:p>
          <a:p>
            <a:pPr lvl="1"/>
            <a:r>
              <a:rPr lang="en-US">
                <a:solidFill>
                  <a:schemeClr val="accent2"/>
                </a:solidFill>
              </a:rPr>
              <a:t>Tolerate conflicts</a:t>
            </a:r>
            <a:r>
              <a:rPr lang="en-US"/>
              <a:t>:</a:t>
            </a:r>
            <a:r>
              <a:rPr lang="en-US">
                <a:solidFill>
                  <a:srgbClr val="FF0000"/>
                </a:solidFill>
              </a:rPr>
              <a:t> </a:t>
            </a:r>
            <a:r>
              <a:rPr lang="en-US"/>
              <a:t>the </a:t>
            </a:r>
            <a:r>
              <a:rPr lang="en-US" i="1"/>
              <a:t>inconsistency window </a:t>
            </a:r>
            <a:r>
              <a:rPr lang="en-US"/>
              <a:t>is usually limited</a:t>
            </a:r>
            <a:endParaRPr lang="en-US" i="1"/>
          </a:p>
          <a:p>
            <a:pPr lvl="1"/>
            <a:r>
              <a:rPr lang="en-US" i="1" noProof="0">
                <a:solidFill>
                  <a:schemeClr val="accent2"/>
                </a:solidFill>
              </a:rPr>
              <a:t>Read-your-writes</a:t>
            </a:r>
            <a:r>
              <a:rPr lang="en-US" noProof="0"/>
              <a:t>:</a:t>
            </a:r>
            <a:r>
              <a:rPr lang="en-US"/>
              <a:t> read consistency is guaranteed for the data written by the same user</a:t>
            </a:r>
          </a:p>
          <a:p>
            <a:pPr lvl="2"/>
            <a:r>
              <a:rPr lang="en-US"/>
              <a:t>Applies only to reads that immediately follow a write operation</a:t>
            </a:r>
          </a:p>
          <a:p>
            <a:pPr lvl="2"/>
            <a:r>
              <a:rPr lang="en-US" noProof="0"/>
              <a:t>One way is to associate a user to a node (risk: unbalanced workloads)</a:t>
            </a:r>
          </a:p>
          <a:p>
            <a:pPr lvl="2"/>
            <a:r>
              <a:rPr lang="en-US"/>
              <a:t>Typically, versioning fields are used to ensure that the up-to-date version is read</a:t>
            </a:r>
            <a:endParaRPr lang="en-US" noProof="0"/>
          </a:p>
          <a:p>
            <a:r>
              <a:rPr lang="en-US" noProof="0"/>
              <a:t>Write conflicts (P2P model)</a:t>
            </a:r>
          </a:p>
          <a:p>
            <a:pPr lvl="1"/>
            <a:r>
              <a:rPr lang="en-US" noProof="0">
                <a:solidFill>
                  <a:srgbClr val="0070C0"/>
                </a:solidFill>
              </a:rPr>
              <a:t>Last write wins: </a:t>
            </a:r>
            <a:r>
              <a:rPr lang="en-US" noProof="0"/>
              <a:t>in case of conflict, the latest update overrides the others</a:t>
            </a:r>
          </a:p>
          <a:p>
            <a:pPr lvl="1"/>
            <a:r>
              <a:rPr lang="en-US">
                <a:solidFill>
                  <a:srgbClr val="0070C0"/>
                </a:solidFill>
              </a:rPr>
              <a:t>Conflict prevention</a:t>
            </a:r>
            <a:r>
              <a:rPr lang="en-US"/>
              <a:t>: enforce writes on the most recent version by verifying that the value hasn’t changed since the last read</a:t>
            </a:r>
          </a:p>
          <a:p>
            <a:pPr lvl="1"/>
            <a:r>
              <a:rPr lang="en-US" noProof="0">
                <a:solidFill>
                  <a:srgbClr val="0070C0"/>
                </a:solidFill>
              </a:rPr>
              <a:t>Conflict detection</a:t>
            </a:r>
            <a:r>
              <a:rPr lang="en-US" noProof="0"/>
              <a:t>: preserve history, merge results, and let the user decide</a:t>
            </a:r>
          </a:p>
        </p:txBody>
      </p:sp>
    </p:spTree>
    <p:extLst>
      <p:ext uri="{BB962C8B-B14F-4D97-AF65-F5344CB8AC3E}">
        <p14:creationId xmlns:p14="http://schemas.microsoft.com/office/powerpoint/2010/main" val="43080668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The quorum mechanism</a:t>
            </a:r>
            <a:endParaRPr lang="en-US" noProof="0"/>
          </a:p>
        </p:txBody>
      </p:sp>
      <p:sp>
        <p:nvSpPr>
          <p:cNvPr id="4" name="Segnaposto contenuto 3"/>
          <p:cNvSpPr>
            <a:spLocks noGrp="1"/>
          </p:cNvSpPr>
          <p:nvPr>
            <p:ph idx="1"/>
          </p:nvPr>
        </p:nvSpPr>
        <p:spPr/>
        <p:txBody>
          <a:bodyPr>
            <a:normAutofit/>
          </a:bodyPr>
          <a:lstStyle/>
          <a:p>
            <a:r>
              <a:rPr lang="en-US"/>
              <a:t>The </a:t>
            </a:r>
            <a:r>
              <a:rPr lang="en-US">
                <a:solidFill>
                  <a:srgbClr val="FF0000"/>
                </a:solidFill>
              </a:rPr>
              <a:t>quorum mechanism </a:t>
            </a:r>
            <a:r>
              <a:rPr lang="en-US"/>
              <a:t>ensures consistent IO under replication</a:t>
            </a:r>
          </a:p>
          <a:p>
            <a:pPr lvl="1"/>
            <a:r>
              <a:rPr lang="en-US"/>
              <a:t>Based on contacting a majority of the nodes responsible for certain data </a:t>
            </a:r>
          </a:p>
          <a:p>
            <a:pPr lvl="1"/>
            <a:r>
              <a:rPr lang="en-US"/>
              <a:t>The quorum is the minimum number of nodes that a distributed operation has to obtain in order to be allowed to perform an operation on a replicated data item</a:t>
            </a:r>
          </a:p>
          <a:p>
            <a:r>
              <a:rPr lang="en-US"/>
              <a:t>Each data item has N replicas</a:t>
            </a:r>
          </a:p>
          <a:p>
            <a:pPr lvl="1"/>
            <a:r>
              <a:rPr lang="en-US"/>
              <a:t>Writing quorum: W &gt; N/2</a:t>
            </a:r>
          </a:p>
          <a:p>
            <a:pPr lvl="2"/>
            <a:r>
              <a:rPr lang="en-US"/>
              <a:t>The write operation is allowed only if W replicas can be updated</a:t>
            </a:r>
          </a:p>
          <a:p>
            <a:pPr lvl="2"/>
            <a:r>
              <a:rPr lang="en-US"/>
              <a:t>Ensures that two write operations cannot occur concurrently</a:t>
            </a:r>
          </a:p>
          <a:p>
            <a:pPr lvl="1"/>
            <a:r>
              <a:rPr lang="en-US"/>
              <a:t>Reading quorum: R &gt; N-W</a:t>
            </a:r>
          </a:p>
          <a:p>
            <a:pPr lvl="2"/>
            <a:r>
              <a:rPr lang="en-US"/>
              <a:t>The read operation is allowed only if R replicas can be read</a:t>
            </a:r>
          </a:p>
          <a:p>
            <a:pPr lvl="2"/>
            <a:r>
              <a:rPr lang="en-US"/>
              <a:t>Ensures that (at least) one copy with the up-to-date value is read</a:t>
            </a:r>
          </a:p>
        </p:txBody>
      </p:sp>
      <p:graphicFrame>
        <p:nvGraphicFramePr>
          <p:cNvPr id="5" name="Tabella 4"/>
          <p:cNvGraphicFramePr>
            <a:graphicFrameLocks noGrp="1"/>
          </p:cNvGraphicFramePr>
          <p:nvPr/>
        </p:nvGraphicFramePr>
        <p:xfrm>
          <a:off x="8579402" y="4206027"/>
          <a:ext cx="208280" cy="1425325"/>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496273481"/>
                    </a:ext>
                  </a:extLst>
                </a:gridCol>
              </a:tblGrid>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3066494776"/>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234328997"/>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1147225432"/>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1351184343"/>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2433020920"/>
                  </a:ext>
                </a:extLst>
              </a:tr>
            </a:tbl>
          </a:graphicData>
        </a:graphic>
      </p:graphicFrame>
      <p:graphicFrame>
        <p:nvGraphicFramePr>
          <p:cNvPr id="7" name="Tabella 6"/>
          <p:cNvGraphicFramePr>
            <a:graphicFrameLocks noGrp="1"/>
          </p:cNvGraphicFramePr>
          <p:nvPr/>
        </p:nvGraphicFramePr>
        <p:xfrm>
          <a:off x="8947010" y="4217587"/>
          <a:ext cx="208280" cy="1425325"/>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496273481"/>
                    </a:ext>
                  </a:extLst>
                </a:gridCol>
              </a:tblGrid>
              <a:tr h="285065">
                <a:tc>
                  <a:txBody>
                    <a:bodyPr/>
                    <a:lstStyle/>
                    <a:p>
                      <a:endParaRPr lang="it-IT" sz="1200"/>
                    </a:p>
                  </a:txBody>
                  <a:tcPr>
                    <a:solidFill>
                      <a:schemeClr val="accent5"/>
                    </a:solidFill>
                  </a:tcPr>
                </a:tc>
                <a:extLst>
                  <a:ext uri="{0D108BD9-81ED-4DB2-BD59-A6C34878D82A}">
                    <a16:rowId xmlns:a16="http://schemas.microsoft.com/office/drawing/2014/main" val="3066494776"/>
                  </a:ext>
                </a:extLst>
              </a:tr>
              <a:tr h="285065">
                <a:tc>
                  <a:txBody>
                    <a:bodyPr/>
                    <a:lstStyle/>
                    <a:p>
                      <a:endParaRPr lang="it-IT" sz="1200"/>
                    </a:p>
                  </a:txBody>
                  <a:tcPr>
                    <a:solidFill>
                      <a:schemeClr val="accent5"/>
                    </a:solidFill>
                  </a:tcPr>
                </a:tc>
                <a:extLst>
                  <a:ext uri="{0D108BD9-81ED-4DB2-BD59-A6C34878D82A}">
                    <a16:rowId xmlns:a16="http://schemas.microsoft.com/office/drawing/2014/main" val="234328997"/>
                  </a:ext>
                </a:extLst>
              </a:tr>
              <a:tr h="285065">
                <a:tc>
                  <a:txBody>
                    <a:bodyPr/>
                    <a:lstStyle/>
                    <a:p>
                      <a:endParaRPr lang="it-IT" sz="1200"/>
                    </a:p>
                  </a:txBody>
                  <a:tcPr>
                    <a:solidFill>
                      <a:schemeClr val="accent5"/>
                    </a:solidFill>
                  </a:tcPr>
                </a:tc>
                <a:extLst>
                  <a:ext uri="{0D108BD9-81ED-4DB2-BD59-A6C34878D82A}">
                    <a16:rowId xmlns:a16="http://schemas.microsoft.com/office/drawing/2014/main" val="1147225432"/>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1351184343"/>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2433020920"/>
                  </a:ext>
                </a:extLst>
              </a:tr>
            </a:tbl>
          </a:graphicData>
        </a:graphic>
      </p:graphicFrame>
      <p:graphicFrame>
        <p:nvGraphicFramePr>
          <p:cNvPr id="8" name="Tabella 7"/>
          <p:cNvGraphicFramePr>
            <a:graphicFrameLocks noGrp="1"/>
          </p:cNvGraphicFramePr>
          <p:nvPr/>
        </p:nvGraphicFramePr>
        <p:xfrm>
          <a:off x="9312538" y="4206028"/>
          <a:ext cx="208280" cy="1425325"/>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496273481"/>
                    </a:ext>
                  </a:extLst>
                </a:gridCol>
              </a:tblGrid>
              <a:tr h="285065">
                <a:tc>
                  <a:txBody>
                    <a:bodyPr/>
                    <a:lstStyle/>
                    <a:p>
                      <a:endParaRPr lang="it-IT" sz="1200"/>
                    </a:p>
                  </a:txBody>
                  <a:tcPr>
                    <a:solidFill>
                      <a:schemeClr val="accent5"/>
                    </a:solidFill>
                  </a:tcPr>
                </a:tc>
                <a:extLst>
                  <a:ext uri="{0D108BD9-81ED-4DB2-BD59-A6C34878D82A}">
                    <a16:rowId xmlns:a16="http://schemas.microsoft.com/office/drawing/2014/main" val="3066494776"/>
                  </a:ext>
                </a:extLst>
              </a:tr>
              <a:tr h="285065">
                <a:tc>
                  <a:txBody>
                    <a:bodyPr/>
                    <a:lstStyle/>
                    <a:p>
                      <a:endParaRPr lang="it-IT" sz="1200"/>
                    </a:p>
                  </a:txBody>
                  <a:tcPr>
                    <a:solidFill>
                      <a:schemeClr val="accent2"/>
                    </a:solidFill>
                  </a:tcPr>
                </a:tc>
                <a:extLst>
                  <a:ext uri="{0D108BD9-81ED-4DB2-BD59-A6C34878D82A}">
                    <a16:rowId xmlns:a16="http://schemas.microsoft.com/office/drawing/2014/main" val="234328997"/>
                  </a:ext>
                </a:extLst>
              </a:tr>
              <a:tr h="285065">
                <a:tc>
                  <a:txBody>
                    <a:bodyPr/>
                    <a:lstStyle/>
                    <a:p>
                      <a:endParaRPr lang="it-IT" sz="1200"/>
                    </a:p>
                  </a:txBody>
                  <a:tcPr>
                    <a:solidFill>
                      <a:schemeClr val="accent2"/>
                    </a:solidFill>
                  </a:tcPr>
                </a:tc>
                <a:extLst>
                  <a:ext uri="{0D108BD9-81ED-4DB2-BD59-A6C34878D82A}">
                    <a16:rowId xmlns:a16="http://schemas.microsoft.com/office/drawing/2014/main" val="1147225432"/>
                  </a:ext>
                </a:extLst>
              </a:tr>
              <a:tr h="285065">
                <a:tc>
                  <a:txBody>
                    <a:bodyPr/>
                    <a:lstStyle/>
                    <a:p>
                      <a:endParaRPr lang="it-IT" sz="1200"/>
                    </a:p>
                  </a:txBody>
                  <a:tcPr>
                    <a:solidFill>
                      <a:schemeClr val="accent2"/>
                    </a:solidFill>
                  </a:tcPr>
                </a:tc>
                <a:extLst>
                  <a:ext uri="{0D108BD9-81ED-4DB2-BD59-A6C34878D82A}">
                    <a16:rowId xmlns:a16="http://schemas.microsoft.com/office/drawing/2014/main" val="1351184343"/>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2433020920"/>
                  </a:ext>
                </a:extLst>
              </a:tr>
            </a:tbl>
          </a:graphicData>
        </a:graphic>
      </p:graphicFrame>
      <p:graphicFrame>
        <p:nvGraphicFramePr>
          <p:cNvPr id="9" name="Tabella 8"/>
          <p:cNvGraphicFramePr>
            <a:graphicFrameLocks noGrp="1"/>
          </p:cNvGraphicFramePr>
          <p:nvPr/>
        </p:nvGraphicFramePr>
        <p:xfrm>
          <a:off x="9678066" y="4206028"/>
          <a:ext cx="208280" cy="1425325"/>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496273481"/>
                    </a:ext>
                  </a:extLst>
                </a:gridCol>
              </a:tblGrid>
              <a:tr h="285065">
                <a:tc>
                  <a:txBody>
                    <a:bodyPr/>
                    <a:lstStyle/>
                    <a:p>
                      <a:endParaRPr lang="it-IT" sz="1200"/>
                    </a:p>
                  </a:txBody>
                  <a:tcPr>
                    <a:solidFill>
                      <a:schemeClr val="accent5"/>
                    </a:solidFill>
                  </a:tcPr>
                </a:tc>
                <a:extLst>
                  <a:ext uri="{0D108BD9-81ED-4DB2-BD59-A6C34878D82A}">
                    <a16:rowId xmlns:a16="http://schemas.microsoft.com/office/drawing/2014/main" val="3066494776"/>
                  </a:ext>
                </a:extLst>
              </a:tr>
              <a:tr h="285065">
                <a:tc>
                  <a:txBody>
                    <a:bodyPr/>
                    <a:lstStyle/>
                    <a:p>
                      <a:endParaRPr lang="it-IT" sz="1200"/>
                    </a:p>
                  </a:txBody>
                  <a:tcPr>
                    <a:solidFill>
                      <a:schemeClr val="accent2"/>
                    </a:solidFill>
                  </a:tcPr>
                </a:tc>
                <a:extLst>
                  <a:ext uri="{0D108BD9-81ED-4DB2-BD59-A6C34878D82A}">
                    <a16:rowId xmlns:a16="http://schemas.microsoft.com/office/drawing/2014/main" val="234328997"/>
                  </a:ext>
                </a:extLst>
              </a:tr>
              <a:tr h="285065">
                <a:tc>
                  <a:txBody>
                    <a:bodyPr/>
                    <a:lstStyle/>
                    <a:p>
                      <a:endParaRPr lang="it-IT" sz="1200"/>
                    </a:p>
                  </a:txBody>
                  <a:tcPr>
                    <a:solidFill>
                      <a:srgbClr val="DC8910"/>
                    </a:solidFill>
                  </a:tcPr>
                </a:tc>
                <a:extLst>
                  <a:ext uri="{0D108BD9-81ED-4DB2-BD59-A6C34878D82A}">
                    <a16:rowId xmlns:a16="http://schemas.microsoft.com/office/drawing/2014/main" val="1147225432"/>
                  </a:ext>
                </a:extLst>
              </a:tr>
              <a:tr h="285065">
                <a:tc>
                  <a:txBody>
                    <a:bodyPr/>
                    <a:lstStyle/>
                    <a:p>
                      <a:endParaRPr lang="it-IT" sz="1200"/>
                    </a:p>
                  </a:txBody>
                  <a:tcPr>
                    <a:solidFill>
                      <a:srgbClr val="DC8910"/>
                    </a:solidFill>
                  </a:tcPr>
                </a:tc>
                <a:extLst>
                  <a:ext uri="{0D108BD9-81ED-4DB2-BD59-A6C34878D82A}">
                    <a16:rowId xmlns:a16="http://schemas.microsoft.com/office/drawing/2014/main" val="1351184343"/>
                  </a:ext>
                </a:extLst>
              </a:tr>
              <a:tr h="285065">
                <a:tc>
                  <a:txBody>
                    <a:bodyPr/>
                    <a:lstStyle/>
                    <a:p>
                      <a:endParaRPr lang="it-IT" sz="1200"/>
                    </a:p>
                  </a:txBody>
                  <a:tcPr>
                    <a:solidFill>
                      <a:srgbClr val="DC8910"/>
                    </a:solidFill>
                  </a:tcPr>
                </a:tc>
                <a:extLst>
                  <a:ext uri="{0D108BD9-81ED-4DB2-BD59-A6C34878D82A}">
                    <a16:rowId xmlns:a16="http://schemas.microsoft.com/office/drawing/2014/main" val="2433020920"/>
                  </a:ext>
                </a:extLst>
              </a:tr>
            </a:tbl>
          </a:graphicData>
        </a:graphic>
      </p:graphicFrame>
      <p:sp>
        <p:nvSpPr>
          <p:cNvPr id="6" name="CasellaDiTesto 5"/>
          <p:cNvSpPr txBox="1"/>
          <p:nvPr/>
        </p:nvSpPr>
        <p:spPr>
          <a:xfrm>
            <a:off x="8484317" y="5797606"/>
            <a:ext cx="1781257" cy="369332"/>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N=5, W=3, R=3</a:t>
            </a:r>
          </a:p>
        </p:txBody>
      </p:sp>
      <p:sp>
        <p:nvSpPr>
          <p:cNvPr id="11" name="CasellaDiTesto 10"/>
          <p:cNvSpPr txBox="1"/>
          <p:nvPr/>
        </p:nvSpPr>
        <p:spPr>
          <a:xfrm>
            <a:off x="8247812" y="3652028"/>
            <a:ext cx="1863011" cy="369332"/>
          </a:xfrm>
          <a:prstGeom prst="rect">
            <a:avLst/>
          </a:prstGeom>
          <a:noFill/>
        </p:spPr>
        <p:txBody>
          <a:bodyPr wrap="none" rtlCol="0">
            <a:spAutoFit/>
          </a:bodyPr>
          <a:lstStyle/>
          <a:p>
            <a:r>
              <a:rPr lang="it-IT" err="1">
                <a:solidFill>
                  <a:schemeClr val="tx1">
                    <a:lumMod val="75000"/>
                    <a:lumOff val="25000"/>
                  </a:schemeClr>
                </a:solidFill>
                <a:latin typeface="Helvetica" panose="020B0604020202020204" pitchFamily="34" charset="0"/>
                <a:cs typeface="Helvetica" panose="020B0604020202020204" pitchFamily="34" charset="0"/>
              </a:rPr>
              <a:t>writes</a:t>
            </a:r>
            <a:r>
              <a:rPr lang="it-IT">
                <a:latin typeface="Helvetica" panose="020B0604020202020204" pitchFamily="34" charset="0"/>
                <a:cs typeface="Helvetica" panose="020B0604020202020204" pitchFamily="34" charset="0"/>
              </a:rPr>
              <a:t> </a:t>
            </a:r>
            <a:r>
              <a:rPr lang="it-IT">
                <a:solidFill>
                  <a:schemeClr val="accent5"/>
                </a:solidFill>
                <a:latin typeface="Helvetica" panose="020B0604020202020204" pitchFamily="34" charset="0"/>
                <a:cs typeface="Helvetica" panose="020B0604020202020204" pitchFamily="34" charset="0"/>
              </a:rPr>
              <a:t>w</a:t>
            </a:r>
            <a:r>
              <a:rPr lang="it-IT" baseline="-25000">
                <a:solidFill>
                  <a:schemeClr val="accent5"/>
                </a:solidFill>
                <a:latin typeface="Helvetica" panose="020B0604020202020204" pitchFamily="34" charset="0"/>
                <a:cs typeface="Helvetica" panose="020B0604020202020204" pitchFamily="34" charset="0"/>
              </a:rPr>
              <a:t>1</a:t>
            </a:r>
            <a:r>
              <a:rPr lang="it-IT">
                <a:latin typeface="Helvetica" panose="020B0604020202020204" pitchFamily="34" charset="0"/>
                <a:cs typeface="Helvetica" panose="020B0604020202020204" pitchFamily="34" charset="0"/>
              </a:rPr>
              <a:t>, </a:t>
            </a:r>
            <a:r>
              <a:rPr lang="it-IT">
                <a:solidFill>
                  <a:schemeClr val="accent2"/>
                </a:solidFill>
                <a:latin typeface="Helvetica" panose="020B0604020202020204" pitchFamily="34" charset="0"/>
                <a:cs typeface="Helvetica" panose="020B0604020202020204" pitchFamily="34" charset="0"/>
              </a:rPr>
              <a:t>w</a:t>
            </a:r>
            <a:r>
              <a:rPr lang="it-IT" baseline="-25000">
                <a:solidFill>
                  <a:schemeClr val="accent2"/>
                </a:solidFill>
                <a:latin typeface="Helvetica" panose="020B0604020202020204" pitchFamily="34" charset="0"/>
                <a:cs typeface="Helvetica" panose="020B0604020202020204" pitchFamily="34" charset="0"/>
              </a:rPr>
              <a:t>2</a:t>
            </a:r>
            <a:r>
              <a:rPr lang="it-IT">
                <a:latin typeface="Helvetica" panose="020B0604020202020204" pitchFamily="34" charset="0"/>
                <a:cs typeface="Helvetica" panose="020B0604020202020204" pitchFamily="34" charset="0"/>
              </a:rPr>
              <a:t>, </a:t>
            </a:r>
            <a:r>
              <a:rPr lang="it-IT">
                <a:solidFill>
                  <a:srgbClr val="DC8910"/>
                </a:solidFill>
                <a:latin typeface="Helvetica" panose="020B0604020202020204" pitchFamily="34" charset="0"/>
                <a:cs typeface="Helvetica" panose="020B0604020202020204" pitchFamily="34" charset="0"/>
              </a:rPr>
              <a:t>w</a:t>
            </a:r>
            <a:r>
              <a:rPr lang="it-IT" baseline="-25000">
                <a:solidFill>
                  <a:srgbClr val="DC8910"/>
                </a:solidFill>
                <a:latin typeface="Helvetica" panose="020B0604020202020204" pitchFamily="34" charset="0"/>
                <a:cs typeface="Helvetica" panose="020B0604020202020204" pitchFamily="34" charset="0"/>
              </a:rPr>
              <a:t>3</a:t>
            </a:r>
          </a:p>
        </p:txBody>
      </p:sp>
      <p:cxnSp>
        <p:nvCxnSpPr>
          <p:cNvPr id="12" name="Connettore 2 11"/>
          <p:cNvCxnSpPr/>
          <p:nvPr/>
        </p:nvCxnSpPr>
        <p:spPr>
          <a:xfrm>
            <a:off x="8274948" y="4021360"/>
            <a:ext cx="1903615" cy="0"/>
          </a:xfrm>
          <a:prstGeom prst="straightConnector1">
            <a:avLst/>
          </a:prstGeom>
          <a:ln>
            <a:solidFill>
              <a:schemeClr val="tx1">
                <a:lumMod val="75000"/>
                <a:lumOff val="25000"/>
              </a:schemeClr>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414050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a:t>Managing consistency</a:t>
            </a:r>
          </a:p>
        </p:txBody>
      </p:sp>
      <p:sp>
        <p:nvSpPr>
          <p:cNvPr id="3" name="Segnaposto testo 2"/>
          <p:cNvSpPr>
            <a:spLocks noGrp="1"/>
          </p:cNvSpPr>
          <p:nvPr>
            <p:ph idx="1"/>
          </p:nvPr>
        </p:nvSpPr>
        <p:spPr/>
        <p:txBody>
          <a:bodyPr/>
          <a:lstStyle/>
          <a:p>
            <a:r>
              <a:rPr lang="en-US" noProof="0"/>
              <a:t>A look behind the curtain</a:t>
            </a:r>
          </a:p>
        </p:txBody>
      </p:sp>
      <p:sp>
        <p:nvSpPr>
          <p:cNvPr id="4" name="Segnaposto contenuto 3"/>
          <p:cNvSpPr>
            <a:spLocks noGrp="1"/>
          </p:cNvSpPr>
          <p:nvPr>
            <p:ph idx="13"/>
          </p:nvPr>
        </p:nvSpPr>
        <p:spPr/>
        <p:txBody>
          <a:bodyPr/>
          <a:lstStyle/>
          <a:p>
            <a:endParaRPr lang="en-GB"/>
          </a:p>
        </p:txBody>
      </p:sp>
    </p:spTree>
    <p:extLst>
      <p:ext uri="{BB962C8B-B14F-4D97-AF65-F5344CB8AC3E}">
        <p14:creationId xmlns:p14="http://schemas.microsoft.com/office/powerpoint/2010/main" val="5673462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a:t>RDBMS vs NoSQL: different philosophies</a:t>
            </a:r>
          </a:p>
        </p:txBody>
      </p:sp>
      <p:sp>
        <p:nvSpPr>
          <p:cNvPr id="3" name="Segnaposto contenuto 2"/>
          <p:cNvSpPr>
            <a:spLocks noGrp="1"/>
          </p:cNvSpPr>
          <p:nvPr>
            <p:ph idx="1"/>
          </p:nvPr>
        </p:nvSpPr>
        <p:spPr/>
        <p:txBody>
          <a:bodyPr/>
          <a:lstStyle/>
          <a:p>
            <a:r>
              <a:rPr lang="en-US"/>
              <a:t>RDBMS come from decades of widespread usage</a:t>
            </a:r>
          </a:p>
          <a:p>
            <a:pPr lvl="1"/>
            <a:r>
              <a:rPr lang="en-US"/>
              <a:t>Strong focus on data consistency</a:t>
            </a:r>
          </a:p>
          <a:p>
            <a:pPr lvl="1"/>
            <a:r>
              <a:rPr lang="en-US"/>
              <a:t>Years of research activities to optimize performances</a:t>
            </a:r>
          </a:p>
          <a:p>
            <a:pPr lvl="1"/>
            <a:r>
              <a:rPr lang="en-US"/>
              <a:t>Highly complex systems (triggers, caching, security, etc.)</a:t>
            </a:r>
          </a:p>
          <a:p>
            <a:endParaRPr lang="en-US"/>
          </a:p>
          <a:p>
            <a:r>
              <a:rPr lang="en-US"/>
              <a:t>NoSQL systems are designed to succeed where RDBMSs fail</a:t>
            </a:r>
          </a:p>
          <a:p>
            <a:pPr lvl="1"/>
            <a:r>
              <a:rPr lang="en-US"/>
              <a:t>Strong focus on data </a:t>
            </a:r>
            <a:r>
              <a:rPr lang="en-US" err="1"/>
              <a:t>sharding</a:t>
            </a:r>
            <a:r>
              <a:rPr lang="en-US"/>
              <a:t> and high availability</a:t>
            </a:r>
          </a:p>
          <a:p>
            <a:pPr lvl="1"/>
            <a:r>
              <a:rPr lang="en-US"/>
              <a:t>Quite simple systems (for now)</a:t>
            </a:r>
          </a:p>
          <a:p>
            <a:pPr lvl="1"/>
            <a:r>
              <a:rPr lang="en-US"/>
              <a:t>Speed and manageability rather than consistency at all costs</a:t>
            </a:r>
          </a:p>
        </p:txBody>
      </p:sp>
    </p:spTree>
    <p:extLst>
      <p:ext uri="{BB962C8B-B14F-4D97-AF65-F5344CB8AC3E}">
        <p14:creationId xmlns:p14="http://schemas.microsoft.com/office/powerpoint/2010/main" val="3512760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a:t>RDBMS vs NoSQL: different philosophies</a:t>
            </a:r>
          </a:p>
        </p:txBody>
      </p:sp>
      <p:sp>
        <p:nvSpPr>
          <p:cNvPr id="3" name="Segnaposto contenuto 2"/>
          <p:cNvSpPr>
            <a:spLocks noGrp="1"/>
          </p:cNvSpPr>
          <p:nvPr>
            <p:ph idx="1"/>
          </p:nvPr>
        </p:nvSpPr>
        <p:spPr/>
        <p:txBody>
          <a:bodyPr/>
          <a:lstStyle/>
          <a:p>
            <a:endParaRPr lang="en-GB"/>
          </a:p>
        </p:txBody>
      </p:sp>
      <p:pic>
        <p:nvPicPr>
          <p:cNvPr id="4" name="Immagine 3"/>
          <p:cNvPicPr>
            <a:picLocks noChangeAspect="1"/>
          </p:cNvPicPr>
          <p:nvPr/>
        </p:nvPicPr>
        <p:blipFill>
          <a:blip r:embed="rId2"/>
          <a:stretch>
            <a:fillRect/>
          </a:stretch>
        </p:blipFill>
        <p:spPr>
          <a:xfrm>
            <a:off x="2213128" y="2370365"/>
            <a:ext cx="7893844" cy="3214688"/>
          </a:xfrm>
          <a:prstGeom prst="rect">
            <a:avLst/>
          </a:prstGeom>
        </p:spPr>
      </p:pic>
    </p:spTree>
    <p:extLst>
      <p:ext uri="{BB962C8B-B14F-4D97-AF65-F5344CB8AC3E}">
        <p14:creationId xmlns:p14="http://schemas.microsoft.com/office/powerpoint/2010/main" val="18174598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Consistency: an example</a:t>
            </a:r>
          </a:p>
        </p:txBody>
      </p:sp>
      <p:sp>
        <p:nvSpPr>
          <p:cNvPr id="3" name="Segnaposto contenuto 2"/>
          <p:cNvSpPr>
            <a:spLocks noGrp="1"/>
          </p:cNvSpPr>
          <p:nvPr>
            <p:ph idx="1"/>
          </p:nvPr>
        </p:nvSpPr>
        <p:spPr/>
        <p:txBody>
          <a:bodyPr>
            <a:normAutofit/>
          </a:bodyPr>
          <a:lstStyle/>
          <a:p>
            <a:r>
              <a:rPr lang="en-US"/>
              <a:t>Consider 1000€ to be transferred from bank account A to B; the transfer is made by:</a:t>
            </a:r>
          </a:p>
          <a:p>
            <a:pPr lvl="1"/>
            <a:r>
              <a:rPr lang="en-US"/>
              <a:t>Removing 1000€ from A</a:t>
            </a:r>
          </a:p>
          <a:p>
            <a:pPr lvl="1"/>
            <a:r>
              <a:rPr lang="en-US"/>
              <a:t>Adding 1000€ to B</a:t>
            </a:r>
          </a:p>
          <a:p>
            <a:endParaRPr lang="en-US"/>
          </a:p>
          <a:p>
            <a:r>
              <a:rPr lang="en-US"/>
              <a:t>What should never happen</a:t>
            </a:r>
          </a:p>
          <a:p>
            <a:pPr lvl="1"/>
            <a:r>
              <a:rPr lang="en-US"/>
              <a:t>The money is removed from A but not added to B</a:t>
            </a:r>
          </a:p>
          <a:p>
            <a:pPr lvl="1"/>
            <a:r>
              <a:rPr lang="en-US"/>
              <a:t>The money is added twice to B</a:t>
            </a:r>
          </a:p>
          <a:p>
            <a:pPr lvl="1"/>
            <a:r>
              <a:rPr lang="en-US"/>
              <a:t>A query on the database shows an intermediate state</a:t>
            </a:r>
          </a:p>
          <a:p>
            <a:pPr lvl="2"/>
            <a:r>
              <a:rPr lang="en-US"/>
              <a:t>E.g., A+B = 0€</a:t>
            </a:r>
          </a:p>
          <a:p>
            <a:r>
              <a:rPr lang="en-US"/>
              <a:t>RDBMS adopt </a:t>
            </a:r>
            <a:r>
              <a:rPr lang="en-US">
                <a:solidFill>
                  <a:srgbClr val="FF0000"/>
                </a:solidFill>
              </a:rPr>
              <a:t>transactions </a:t>
            </a:r>
            <a:r>
              <a:rPr lang="en-US"/>
              <a:t>to avoid this kind of issue</a:t>
            </a:r>
          </a:p>
        </p:txBody>
      </p:sp>
    </p:spTree>
    <p:extLst>
      <p:ext uri="{BB962C8B-B14F-4D97-AF65-F5344CB8AC3E}">
        <p14:creationId xmlns:p14="http://schemas.microsoft.com/office/powerpoint/2010/main" val="73644336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Consistency in RDBMSs: ACID</a:t>
            </a:r>
          </a:p>
        </p:txBody>
      </p:sp>
      <p:sp>
        <p:nvSpPr>
          <p:cNvPr id="3" name="Segnaposto contenuto 2"/>
          <p:cNvSpPr>
            <a:spLocks noGrp="1"/>
          </p:cNvSpPr>
          <p:nvPr>
            <p:ph idx="1"/>
          </p:nvPr>
        </p:nvSpPr>
        <p:spPr/>
        <p:txBody>
          <a:bodyPr>
            <a:normAutofit lnSpcReduction="10000"/>
          </a:bodyPr>
          <a:lstStyle/>
          <a:p>
            <a:r>
              <a:rPr lang="en-US"/>
              <a:t>Transactions guarantee four fundamental properties: ACID</a:t>
            </a:r>
          </a:p>
          <a:p>
            <a:r>
              <a:rPr lang="en-US" b="1">
                <a:solidFill>
                  <a:schemeClr val="accent2"/>
                </a:solidFill>
              </a:rPr>
              <a:t>A</a:t>
            </a:r>
            <a:r>
              <a:rPr lang="en-US">
                <a:solidFill>
                  <a:schemeClr val="accent2"/>
                </a:solidFill>
              </a:rPr>
              <a:t>tomicity</a:t>
            </a:r>
          </a:p>
          <a:p>
            <a:pPr lvl="1"/>
            <a:r>
              <a:rPr lang="en-US"/>
              <a:t>The transaction is indivisible: either it fully completes, or it fails</a:t>
            </a:r>
          </a:p>
          <a:p>
            <a:pPr lvl="1"/>
            <a:r>
              <a:rPr lang="en-US"/>
              <a:t>It cannot be completed partially</a:t>
            </a:r>
          </a:p>
          <a:p>
            <a:r>
              <a:rPr lang="en-US" b="1">
                <a:solidFill>
                  <a:schemeClr val="accent2"/>
                </a:solidFill>
              </a:rPr>
              <a:t>C</a:t>
            </a:r>
            <a:r>
              <a:rPr lang="en-US">
                <a:solidFill>
                  <a:schemeClr val="accent2"/>
                </a:solidFill>
              </a:rPr>
              <a:t>onsistency</a:t>
            </a:r>
          </a:p>
          <a:p>
            <a:pPr lvl="1"/>
            <a:r>
              <a:rPr lang="en-US"/>
              <a:t>The transaction leaves the DB in a consistent state</a:t>
            </a:r>
          </a:p>
          <a:p>
            <a:pPr lvl="1"/>
            <a:r>
              <a:rPr lang="en-US"/>
              <a:t>Integrity constraints can never be violated</a:t>
            </a:r>
          </a:p>
          <a:p>
            <a:r>
              <a:rPr lang="en-US" b="1">
                <a:solidFill>
                  <a:schemeClr val="accent2"/>
                </a:solidFill>
              </a:rPr>
              <a:t>I</a:t>
            </a:r>
            <a:r>
              <a:rPr lang="en-US">
                <a:solidFill>
                  <a:schemeClr val="accent2"/>
                </a:solidFill>
              </a:rPr>
              <a:t>solation</a:t>
            </a:r>
          </a:p>
          <a:p>
            <a:pPr lvl="1"/>
            <a:r>
              <a:rPr lang="en-US"/>
              <a:t>The transaction is independent from the others</a:t>
            </a:r>
          </a:p>
          <a:p>
            <a:pPr lvl="1"/>
            <a:r>
              <a:rPr lang="en-US"/>
              <a:t>In case of concurrent transactions, the effect is the same of their sequential execution</a:t>
            </a:r>
          </a:p>
          <a:p>
            <a:r>
              <a:rPr lang="en-US" b="1">
                <a:solidFill>
                  <a:schemeClr val="accent2"/>
                </a:solidFill>
              </a:rPr>
              <a:t>D</a:t>
            </a:r>
            <a:r>
              <a:rPr lang="en-US">
                <a:solidFill>
                  <a:schemeClr val="accent2"/>
                </a:solidFill>
              </a:rPr>
              <a:t>urability</a:t>
            </a:r>
          </a:p>
          <a:p>
            <a:pPr lvl="1"/>
            <a:r>
              <a:rPr lang="en-US"/>
              <a:t>The DBMS protects the DB from failures</a:t>
            </a:r>
          </a:p>
        </p:txBody>
      </p:sp>
    </p:spTree>
    <p:extLst>
      <p:ext uri="{BB962C8B-B14F-4D97-AF65-F5344CB8AC3E}">
        <p14:creationId xmlns:p14="http://schemas.microsoft.com/office/powerpoint/2010/main" val="249830276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Consistency in RDBMSs: ACID</a:t>
            </a:r>
          </a:p>
        </p:txBody>
      </p:sp>
      <p:sp>
        <p:nvSpPr>
          <p:cNvPr id="3" name="Segnaposto contenuto 2"/>
          <p:cNvSpPr>
            <a:spLocks noGrp="1"/>
          </p:cNvSpPr>
          <p:nvPr>
            <p:ph idx="1"/>
          </p:nvPr>
        </p:nvSpPr>
        <p:spPr/>
        <p:txBody>
          <a:bodyPr>
            <a:normAutofit/>
          </a:bodyPr>
          <a:lstStyle/>
          <a:p>
            <a:r>
              <a:rPr lang="en-US"/>
              <a:t>Implementation of ACID properties relies on </a:t>
            </a:r>
            <a:r>
              <a:rPr lang="en-US">
                <a:solidFill>
                  <a:schemeClr val="accent2"/>
                </a:solidFill>
              </a:rPr>
              <a:t>locking mechanisms and logs</a:t>
            </a:r>
          </a:p>
          <a:p>
            <a:pPr lvl="1"/>
            <a:r>
              <a:rPr lang="en-US"/>
              <a:t>Resources are locked, updates are logged</a:t>
            </a:r>
          </a:p>
          <a:p>
            <a:pPr lvl="1"/>
            <a:r>
              <a:rPr lang="en-US"/>
              <a:t>In case of problems, rollback to the original state</a:t>
            </a:r>
          </a:p>
          <a:p>
            <a:pPr lvl="1"/>
            <a:r>
              <a:rPr lang="en-US"/>
              <a:t>If no error occurs, unlock the resources</a:t>
            </a:r>
          </a:p>
          <a:p>
            <a:r>
              <a:rPr lang="en-US"/>
              <a:t>Consistency is guaranteed to the detriment of speed and availability</a:t>
            </a:r>
          </a:p>
          <a:p>
            <a:pPr lvl="1"/>
            <a:r>
              <a:rPr lang="en-US"/>
              <a:t>User may have to wait</a:t>
            </a:r>
          </a:p>
          <a:p>
            <a:pPr lvl="1"/>
            <a:r>
              <a:rPr lang="en-US"/>
              <a:t>Hard to replicate this mechanism in a distributed environment</a:t>
            </a:r>
          </a:p>
          <a:p>
            <a:r>
              <a:rPr lang="en-US"/>
              <a:t>But, sometimes, consistency is not that important</a:t>
            </a:r>
          </a:p>
          <a:p>
            <a:pPr lvl="1"/>
            <a:r>
              <a:rPr lang="en-US"/>
              <a:t>E.g.: e-commerce application</a:t>
            </a:r>
          </a:p>
          <a:p>
            <a:pPr lvl="1"/>
            <a:r>
              <a:rPr lang="en-US"/>
              <a:t>Shopping cart management requires speed and availability</a:t>
            </a:r>
          </a:p>
          <a:p>
            <a:pPr lvl="1"/>
            <a:r>
              <a:rPr lang="en-US"/>
              <a:t>Order emission requires consistency</a:t>
            </a:r>
          </a:p>
          <a:p>
            <a:endParaRPr lang="en-US"/>
          </a:p>
        </p:txBody>
      </p:sp>
    </p:spTree>
    <p:extLst>
      <p:ext uri="{BB962C8B-B14F-4D97-AF65-F5344CB8AC3E}">
        <p14:creationId xmlns:p14="http://schemas.microsoft.com/office/powerpoint/2010/main" val="6027653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Consistency in NoSQL</a:t>
            </a:r>
          </a:p>
        </p:txBody>
      </p:sp>
      <p:sp>
        <p:nvSpPr>
          <p:cNvPr id="3" name="Segnaposto contenuto 2"/>
          <p:cNvSpPr>
            <a:spLocks noGrp="1"/>
          </p:cNvSpPr>
          <p:nvPr>
            <p:ph idx="1"/>
          </p:nvPr>
        </p:nvSpPr>
        <p:spPr/>
        <p:txBody>
          <a:bodyPr/>
          <a:lstStyle/>
          <a:p>
            <a:r>
              <a:rPr lang="en-US"/>
              <a:t>Several attempts have been made to describe NoSQL properties with respect to ACID properties</a:t>
            </a:r>
          </a:p>
          <a:p>
            <a:pPr lvl="1"/>
            <a:r>
              <a:rPr lang="en-US"/>
              <a:t>CAP theorem</a:t>
            </a:r>
          </a:p>
          <a:p>
            <a:pPr lvl="1"/>
            <a:r>
              <a:rPr lang="en-US"/>
              <a:t>PACELC theorem</a:t>
            </a:r>
          </a:p>
          <a:p>
            <a:pPr lvl="1"/>
            <a:r>
              <a:rPr lang="en-US"/>
              <a:t>BASE philosophy</a:t>
            </a:r>
          </a:p>
          <a:p>
            <a:r>
              <a:rPr lang="en-US"/>
              <a:t>They are not properties on which NoSQL systems rely</a:t>
            </a:r>
          </a:p>
          <a:p>
            <a:pPr lvl="1"/>
            <a:r>
              <a:rPr lang="en-US"/>
              <a:t>Rather, they simply </a:t>
            </a:r>
            <a:r>
              <a:rPr lang="en-US" i="1"/>
              <a:t>try </a:t>
            </a:r>
            <a:r>
              <a:rPr lang="en-US"/>
              <a:t>to describe their behavior</a:t>
            </a:r>
          </a:p>
        </p:txBody>
      </p:sp>
    </p:spTree>
    <p:extLst>
      <p:ext uri="{BB962C8B-B14F-4D97-AF65-F5344CB8AC3E}">
        <p14:creationId xmlns:p14="http://schemas.microsoft.com/office/powerpoint/2010/main" val="1044138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a:t>BIG DATA AND </a:t>
            </a:r>
            <a:br>
              <a:rPr lang="en-US" noProof="0"/>
            </a:br>
            <a:r>
              <a:rPr lang="en-US" noProof="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a:t>From databases to data platforms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14</a:t>
            </a:fld>
            <a:endParaRPr lang="it-IT"/>
          </a:p>
        </p:txBody>
      </p:sp>
    </p:spTree>
    <p:extLst>
      <p:ext uri="{BB962C8B-B14F-4D97-AF65-F5344CB8AC3E}">
        <p14:creationId xmlns:p14="http://schemas.microsoft.com/office/powerpoint/2010/main" val="422642586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Consistency in NoSQL: CAP</a:t>
            </a:r>
          </a:p>
        </p:txBody>
      </p:sp>
      <p:sp>
        <p:nvSpPr>
          <p:cNvPr id="3" name="Segnaposto contenuto 2"/>
          <p:cNvSpPr>
            <a:spLocks noGrp="1"/>
          </p:cNvSpPr>
          <p:nvPr>
            <p:ph idx="1"/>
          </p:nvPr>
        </p:nvSpPr>
        <p:spPr/>
        <p:txBody>
          <a:bodyPr>
            <a:normAutofit/>
          </a:bodyPr>
          <a:lstStyle/>
          <a:p>
            <a:r>
              <a:rPr lang="en-US"/>
              <a:t>"Theorem": only two of the following three properties can be guaranteed</a:t>
            </a:r>
          </a:p>
          <a:p>
            <a:r>
              <a:rPr lang="en-US" b="1">
                <a:solidFill>
                  <a:schemeClr val="accent2"/>
                </a:solidFill>
              </a:rPr>
              <a:t>C</a:t>
            </a:r>
            <a:r>
              <a:rPr lang="en-US">
                <a:solidFill>
                  <a:schemeClr val="accent2"/>
                </a:solidFill>
              </a:rPr>
              <a:t>onsistency: </a:t>
            </a:r>
            <a:r>
              <a:rPr lang="en-US"/>
              <a:t>the system is always consistent</a:t>
            </a:r>
          </a:p>
          <a:p>
            <a:pPr lvl="1"/>
            <a:r>
              <a:rPr lang="en-US"/>
              <a:t>Every node returns the same, most recent, successful write</a:t>
            </a:r>
          </a:p>
          <a:p>
            <a:pPr lvl="1"/>
            <a:r>
              <a:rPr lang="en-US"/>
              <a:t>Every client has the same view of the data</a:t>
            </a:r>
          </a:p>
          <a:p>
            <a:r>
              <a:rPr lang="en-US" b="1">
                <a:solidFill>
                  <a:schemeClr val="accent2"/>
                </a:solidFill>
              </a:rPr>
              <a:t>A</a:t>
            </a:r>
            <a:r>
              <a:rPr lang="en-US">
                <a:solidFill>
                  <a:schemeClr val="accent2"/>
                </a:solidFill>
              </a:rPr>
              <a:t>vailability: </a:t>
            </a:r>
            <a:r>
              <a:rPr lang="en-US"/>
              <a:t>the system is always available</a:t>
            </a:r>
          </a:p>
          <a:p>
            <a:pPr lvl="1"/>
            <a:r>
              <a:rPr lang="en-US"/>
              <a:t>Every non-failing node returns a response for all read and write requests in a reasonable amount of time</a:t>
            </a:r>
          </a:p>
          <a:p>
            <a:r>
              <a:rPr lang="en-US" b="1">
                <a:solidFill>
                  <a:schemeClr val="accent2"/>
                </a:solidFill>
              </a:rPr>
              <a:t>P</a:t>
            </a:r>
            <a:r>
              <a:rPr lang="en-US">
                <a:solidFill>
                  <a:schemeClr val="accent2"/>
                </a:solidFill>
              </a:rPr>
              <a:t>artition tolerance: </a:t>
            </a:r>
            <a:r>
              <a:rPr lang="en-US"/>
              <a:t>the system continues </a:t>
            </a:r>
            <a:br>
              <a:rPr lang="en-US"/>
            </a:br>
            <a:r>
              <a:rPr lang="en-US"/>
              <a:t>to function and upholds its consistency </a:t>
            </a:r>
            <a:br>
              <a:rPr lang="en-US"/>
            </a:br>
            <a:r>
              <a:rPr lang="en-US"/>
              <a:t>guarantees in spite of network partitions</a:t>
            </a:r>
          </a:p>
          <a:p>
            <a:pPr lvl="1"/>
            <a:r>
              <a:rPr lang="en-US">
                <a:solidFill>
                  <a:srgbClr val="FF0000"/>
                </a:solidFill>
              </a:rPr>
              <a:t>In distributed systems, network partitioning</a:t>
            </a:r>
            <a:br>
              <a:rPr lang="en-US">
                <a:solidFill>
                  <a:srgbClr val="FF0000"/>
                </a:solidFill>
              </a:rPr>
            </a:br>
            <a:r>
              <a:rPr lang="en-US">
                <a:solidFill>
                  <a:srgbClr val="FF0000"/>
                </a:solidFill>
              </a:rPr>
              <a:t>is inevitably a possibility</a:t>
            </a:r>
          </a:p>
        </p:txBody>
      </p:sp>
      <p:pic>
        <p:nvPicPr>
          <p:cNvPr id="4" name="Picture 2"/>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7191700" y="4710249"/>
            <a:ext cx="2699060" cy="1433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702271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Consistency in NoSQL: CAP</a:t>
            </a:r>
          </a:p>
        </p:txBody>
      </p:sp>
      <p:sp>
        <p:nvSpPr>
          <p:cNvPr id="3" name="Segnaposto contenuto 2"/>
          <p:cNvSpPr>
            <a:spLocks noGrp="1"/>
          </p:cNvSpPr>
          <p:nvPr>
            <p:ph idx="1"/>
          </p:nvPr>
        </p:nvSpPr>
        <p:spPr/>
        <p:txBody>
          <a:bodyPr>
            <a:normAutofit/>
          </a:bodyPr>
          <a:lstStyle/>
          <a:p>
            <a:r>
              <a:rPr lang="en-US"/>
              <a:t>Three situations</a:t>
            </a:r>
          </a:p>
          <a:p>
            <a:pPr lvl="1"/>
            <a:r>
              <a:rPr lang="en-US"/>
              <a:t>CA: the system cannot suffer from network partitioning (single server)</a:t>
            </a:r>
          </a:p>
          <a:p>
            <a:pPr lvl="1"/>
            <a:r>
              <a:rPr lang="en-US"/>
              <a:t>AP: in case of partitioning, the system sacrifices consistency (overbooking)</a:t>
            </a:r>
          </a:p>
          <a:p>
            <a:pPr lvl="1"/>
            <a:r>
              <a:rPr lang="en-US"/>
              <a:t>CP: in case of partitioning, the system sacrifices availability (bookings prevented)</a:t>
            </a:r>
          </a:p>
          <a:p>
            <a:r>
              <a:rPr lang="en-US"/>
              <a:t>Theorem interpretation is not trivial</a:t>
            </a:r>
          </a:p>
          <a:p>
            <a:pPr lvl="1"/>
            <a:r>
              <a:rPr lang="en-US"/>
              <a:t>Asymmetric properties: consistency is sacrificed to favor speed at all times, not just when partitioning happens</a:t>
            </a:r>
          </a:p>
          <a:p>
            <a:pPr lvl="1"/>
            <a:r>
              <a:rPr lang="en-US"/>
              <a:t>Different application requirements </a:t>
            </a:r>
            <a:r>
              <a:rPr lang="en-US">
                <a:sym typeface="Wingdings" panose="05000000000000000000" pitchFamily="2" charset="2"/>
              </a:rPr>
              <a:t> different algorithms handle these properties more strictly/loosely</a:t>
            </a:r>
            <a:endParaRPr lang="en-US"/>
          </a:p>
        </p:txBody>
      </p:sp>
    </p:spTree>
    <p:extLst>
      <p:ext uri="{BB962C8B-B14F-4D97-AF65-F5344CB8AC3E}">
        <p14:creationId xmlns:p14="http://schemas.microsoft.com/office/powerpoint/2010/main" val="98577156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a:t>Consistency in NoSQL: </a:t>
            </a:r>
            <a:br>
              <a:rPr lang="en-US"/>
            </a:br>
            <a:r>
              <a:rPr lang="en-US"/>
              <a:t>relaxing CAP</a:t>
            </a:r>
            <a:endParaRPr lang="en-US" noProof="0"/>
          </a:p>
        </p:txBody>
      </p:sp>
      <p:sp>
        <p:nvSpPr>
          <p:cNvPr id="4" name="Segnaposto contenuto 3"/>
          <p:cNvSpPr>
            <a:spLocks noGrp="1"/>
          </p:cNvSpPr>
          <p:nvPr>
            <p:ph idx="1"/>
          </p:nvPr>
        </p:nvSpPr>
        <p:spPr/>
        <p:txBody>
          <a:bodyPr>
            <a:normAutofit fontScale="92500" lnSpcReduction="10000"/>
          </a:bodyPr>
          <a:lstStyle/>
          <a:p>
            <a:r>
              <a:rPr lang="en-US"/>
              <a:t>Consider two users that want to book the same room when a network partition happens</a:t>
            </a:r>
            <a:endParaRPr lang="en-US" noProof="0"/>
          </a:p>
          <a:p>
            <a:r>
              <a:rPr lang="en-US" b="1" noProof="0"/>
              <a:t>CP</a:t>
            </a:r>
            <a:r>
              <a:rPr lang="en-US" noProof="0"/>
              <a:t>: no one can book (</a:t>
            </a:r>
            <a:r>
              <a:rPr lang="en-US" noProof="0">
                <a:solidFill>
                  <a:srgbClr val="0070C0"/>
                </a:solidFill>
              </a:rPr>
              <a:t>A is sacrificed</a:t>
            </a:r>
            <a:r>
              <a:rPr lang="en-US" noProof="0"/>
              <a:t>)</a:t>
            </a:r>
          </a:p>
          <a:p>
            <a:pPr lvl="1"/>
            <a:r>
              <a:rPr lang="en-US"/>
              <a:t>Not the best solution</a:t>
            </a:r>
            <a:endParaRPr lang="en-US" noProof="0"/>
          </a:p>
          <a:p>
            <a:r>
              <a:rPr lang="en-US" b="1"/>
              <a:t>AP</a:t>
            </a:r>
            <a:r>
              <a:rPr lang="en-US"/>
              <a:t>: both can book (</a:t>
            </a:r>
            <a:r>
              <a:rPr lang="en-US">
                <a:solidFill>
                  <a:srgbClr val="0070C0"/>
                </a:solidFill>
              </a:rPr>
              <a:t>C is sacrificed</a:t>
            </a:r>
            <a:r>
              <a:rPr lang="en-US"/>
              <a:t>)</a:t>
            </a:r>
          </a:p>
          <a:p>
            <a:pPr lvl="1"/>
            <a:r>
              <a:rPr lang="en-US"/>
              <a:t>Possible overbooking: writing conflict to handle</a:t>
            </a:r>
          </a:p>
          <a:p>
            <a:r>
              <a:rPr lang="en-US" b="1" noProof="0" err="1">
                <a:solidFill>
                  <a:srgbClr val="FF0000"/>
                </a:solidFill>
              </a:rPr>
              <a:t>caP</a:t>
            </a:r>
            <a:r>
              <a:rPr lang="en-US" noProof="0"/>
              <a:t>: only one can book</a:t>
            </a:r>
          </a:p>
          <a:p>
            <a:pPr lvl="1"/>
            <a:r>
              <a:rPr lang="en-US" noProof="0"/>
              <a:t>The other will se the room available but cannot book it</a:t>
            </a:r>
          </a:p>
          <a:p>
            <a:r>
              <a:rPr lang="en-US" noProof="0">
                <a:solidFill>
                  <a:srgbClr val="FF0000"/>
                </a:solidFill>
              </a:rPr>
              <a:t>This is admissible only in certain scenarios</a:t>
            </a:r>
          </a:p>
          <a:p>
            <a:pPr lvl="1"/>
            <a:r>
              <a:rPr lang="en-US" noProof="0"/>
              <a:t>Finance? Blogs? E-commerce?</a:t>
            </a:r>
          </a:p>
          <a:p>
            <a:r>
              <a:rPr lang="en-US" noProof="0"/>
              <a:t>It’s important to understand:</a:t>
            </a:r>
          </a:p>
          <a:p>
            <a:pPr lvl="1"/>
            <a:r>
              <a:rPr lang="en-US" noProof="0">
                <a:solidFill>
                  <a:srgbClr val="0070C0"/>
                </a:solidFill>
              </a:rPr>
              <a:t>What is the tolerance to obsolete reads</a:t>
            </a:r>
          </a:p>
          <a:p>
            <a:pPr lvl="1"/>
            <a:r>
              <a:rPr lang="en-US" noProof="0">
                <a:solidFill>
                  <a:srgbClr val="0070C0"/>
                </a:solidFill>
              </a:rPr>
              <a:t>How large can the inconsistency window be</a:t>
            </a:r>
          </a:p>
        </p:txBody>
      </p:sp>
    </p:spTree>
    <p:extLst>
      <p:ext uri="{BB962C8B-B14F-4D97-AF65-F5344CB8AC3E}">
        <p14:creationId xmlns:p14="http://schemas.microsoft.com/office/powerpoint/2010/main" val="222451078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Consistency in NoSQL: PACELC</a:t>
            </a:r>
          </a:p>
        </p:txBody>
      </p:sp>
      <p:sp>
        <p:nvSpPr>
          <p:cNvPr id="3" name="Segnaposto contenuto 2"/>
          <p:cNvSpPr>
            <a:spLocks noGrp="1"/>
          </p:cNvSpPr>
          <p:nvPr>
            <p:ph idx="1"/>
          </p:nvPr>
        </p:nvSpPr>
        <p:spPr/>
        <p:txBody>
          <a:bodyPr>
            <a:normAutofit lnSpcReduction="10000"/>
          </a:bodyPr>
          <a:lstStyle/>
          <a:p>
            <a:r>
              <a:rPr lang="en-US"/>
              <a:t>Evolution of the CAP theorem (less known, but more precise)</a:t>
            </a:r>
          </a:p>
          <a:p>
            <a:pPr lvl="1"/>
            <a:r>
              <a:rPr lang="en-US"/>
              <a:t>if (</a:t>
            </a:r>
            <a:r>
              <a:rPr lang="en-US" b="1">
                <a:solidFill>
                  <a:schemeClr val="accent2"/>
                </a:solidFill>
              </a:rPr>
              <a:t>P</a:t>
            </a:r>
            <a:r>
              <a:rPr lang="en-US">
                <a:solidFill>
                  <a:schemeClr val="accent2"/>
                </a:solidFill>
              </a:rPr>
              <a:t>artition</a:t>
            </a:r>
            <a:r>
              <a:rPr lang="en-US"/>
              <a:t>) then { </a:t>
            </a:r>
            <a:r>
              <a:rPr lang="en-US" b="1" err="1">
                <a:solidFill>
                  <a:schemeClr val="accent2"/>
                </a:solidFill>
              </a:rPr>
              <a:t>A</a:t>
            </a:r>
            <a:r>
              <a:rPr lang="en-US" err="1">
                <a:solidFill>
                  <a:schemeClr val="accent2"/>
                </a:solidFill>
              </a:rPr>
              <a:t>vaialbility</a:t>
            </a:r>
            <a:r>
              <a:rPr lang="en-US">
                <a:solidFill>
                  <a:schemeClr val="accent2"/>
                </a:solidFill>
              </a:rPr>
              <a:t> </a:t>
            </a:r>
            <a:r>
              <a:rPr lang="en-US"/>
              <a:t>or </a:t>
            </a:r>
            <a:r>
              <a:rPr lang="en-US" b="1">
                <a:solidFill>
                  <a:schemeClr val="accent2"/>
                </a:solidFill>
              </a:rPr>
              <a:t>C</a:t>
            </a:r>
            <a:r>
              <a:rPr lang="en-US">
                <a:solidFill>
                  <a:schemeClr val="accent2"/>
                </a:solidFill>
              </a:rPr>
              <a:t>onsistency</a:t>
            </a:r>
            <a:r>
              <a:rPr lang="en-US"/>
              <a:t>? }</a:t>
            </a:r>
          </a:p>
          <a:p>
            <a:pPr lvl="1"/>
            <a:r>
              <a:rPr lang="en-US" b="1">
                <a:solidFill>
                  <a:schemeClr val="accent2"/>
                </a:solidFill>
              </a:rPr>
              <a:t>E</a:t>
            </a:r>
            <a:r>
              <a:rPr lang="en-US">
                <a:solidFill>
                  <a:schemeClr val="accent2"/>
                </a:solidFill>
              </a:rPr>
              <a:t>lse</a:t>
            </a:r>
            <a:r>
              <a:rPr lang="en-US"/>
              <a:t> { </a:t>
            </a:r>
            <a:r>
              <a:rPr lang="en-US" b="1">
                <a:solidFill>
                  <a:schemeClr val="accent2"/>
                </a:solidFill>
              </a:rPr>
              <a:t>L</a:t>
            </a:r>
            <a:r>
              <a:rPr lang="en-US">
                <a:solidFill>
                  <a:schemeClr val="accent2"/>
                </a:solidFill>
              </a:rPr>
              <a:t>atency </a:t>
            </a:r>
            <a:r>
              <a:rPr lang="en-US"/>
              <a:t>or </a:t>
            </a:r>
            <a:r>
              <a:rPr lang="en-US" b="1">
                <a:solidFill>
                  <a:schemeClr val="accent2"/>
                </a:solidFill>
              </a:rPr>
              <a:t>C</a:t>
            </a:r>
            <a:r>
              <a:rPr lang="en-US">
                <a:solidFill>
                  <a:schemeClr val="accent2"/>
                </a:solidFill>
              </a:rPr>
              <a:t>onsistency</a:t>
            </a:r>
            <a:r>
              <a:rPr lang="en-US"/>
              <a:t>? }</a:t>
            </a:r>
          </a:p>
          <a:p>
            <a:r>
              <a:rPr lang="en-US"/>
              <a:t>Different behavior in case or in absence of partitioning</a:t>
            </a:r>
          </a:p>
          <a:p>
            <a:pPr lvl="1"/>
            <a:r>
              <a:rPr lang="en-US"/>
              <a:t>PA: in case of partitioning, the system sacrifices consistency (overbooking)</a:t>
            </a:r>
          </a:p>
          <a:p>
            <a:pPr lvl="1"/>
            <a:r>
              <a:rPr lang="en-US"/>
              <a:t>PC: in case of partitioning, the system sacrifices availability (bookings prevented)</a:t>
            </a:r>
          </a:p>
          <a:p>
            <a:pPr lvl="1"/>
            <a:r>
              <a:rPr lang="en-US"/>
              <a:t>EL: otherwise, the system sacrifices consistency in favor of speed</a:t>
            </a:r>
          </a:p>
          <a:p>
            <a:pPr lvl="1"/>
            <a:r>
              <a:rPr lang="en-US"/>
              <a:t>EC: otherwise, the system sacrifices speed in favor of consistency </a:t>
            </a:r>
          </a:p>
          <a:p>
            <a:r>
              <a:rPr lang="en-US"/>
              <a:t>Four situations:</a:t>
            </a:r>
          </a:p>
          <a:p>
            <a:pPr lvl="1"/>
            <a:r>
              <a:rPr lang="en-US"/>
              <a:t>PA EL: system focused on speed and availability (main NoSQL philosophy)</a:t>
            </a:r>
          </a:p>
          <a:p>
            <a:pPr lvl="1"/>
            <a:r>
              <a:rPr lang="en-US"/>
              <a:t>PA EC: consistency sacrificed only when partitioning happens</a:t>
            </a:r>
          </a:p>
          <a:p>
            <a:pPr lvl="1"/>
            <a:r>
              <a:rPr lang="en-US"/>
              <a:t>PC EL: consistency enforced only when partitioning happens (e.g., Yahoo Sherpa)</a:t>
            </a:r>
          </a:p>
          <a:p>
            <a:pPr lvl="1"/>
            <a:r>
              <a:rPr lang="en-US"/>
              <a:t>PC EC: system focused on consistency (RDBMS)</a:t>
            </a:r>
          </a:p>
          <a:p>
            <a:pPr lvl="1"/>
            <a:endParaRPr lang="en-US"/>
          </a:p>
        </p:txBody>
      </p:sp>
    </p:spTree>
    <p:extLst>
      <p:ext uri="{BB962C8B-B14F-4D97-AF65-F5344CB8AC3E}">
        <p14:creationId xmlns:p14="http://schemas.microsoft.com/office/powerpoint/2010/main" val="389627395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Consistency in NoSQL: BASE</a:t>
            </a:r>
          </a:p>
        </p:txBody>
      </p:sp>
      <p:sp>
        <p:nvSpPr>
          <p:cNvPr id="3" name="Segnaposto contenuto 2"/>
          <p:cNvSpPr>
            <a:spLocks noGrp="1"/>
          </p:cNvSpPr>
          <p:nvPr>
            <p:ph idx="1"/>
          </p:nvPr>
        </p:nvSpPr>
        <p:spPr/>
        <p:txBody>
          <a:bodyPr>
            <a:normAutofit/>
          </a:bodyPr>
          <a:lstStyle/>
          <a:p>
            <a:r>
              <a:rPr lang="en-US"/>
              <a:t>The CAP theorem is often cited as a justification for the use of weaker consistency models, for example </a:t>
            </a:r>
            <a:r>
              <a:rPr lang="en-US" b="1">
                <a:solidFill>
                  <a:srgbClr val="FF0000"/>
                </a:solidFill>
              </a:rPr>
              <a:t>BASE</a:t>
            </a:r>
            <a:endParaRPr lang="en-US"/>
          </a:p>
          <a:p>
            <a:pPr lvl="1"/>
            <a:r>
              <a:rPr lang="en-US" i="1"/>
              <a:t>Basically Available Soft-state services with Eventual consistency</a:t>
            </a:r>
          </a:p>
          <a:p>
            <a:r>
              <a:rPr lang="en-US" b="1">
                <a:solidFill>
                  <a:schemeClr val="accent2"/>
                </a:solidFill>
              </a:rPr>
              <a:t>B</a:t>
            </a:r>
            <a:r>
              <a:rPr lang="en-US">
                <a:solidFill>
                  <a:schemeClr val="accent2"/>
                </a:solidFill>
              </a:rPr>
              <a:t>asic </a:t>
            </a:r>
            <a:r>
              <a:rPr lang="en-US" b="1">
                <a:solidFill>
                  <a:schemeClr val="accent2"/>
                </a:solidFill>
              </a:rPr>
              <a:t>A</a:t>
            </a:r>
            <a:r>
              <a:rPr lang="en-US">
                <a:solidFill>
                  <a:schemeClr val="accent2"/>
                </a:solidFill>
              </a:rPr>
              <a:t>vailability: </a:t>
            </a:r>
            <a:r>
              <a:rPr lang="en-US"/>
              <a:t>the system should always be available</a:t>
            </a:r>
          </a:p>
          <a:p>
            <a:r>
              <a:rPr lang="en-US" b="1">
                <a:solidFill>
                  <a:schemeClr val="accent2"/>
                </a:solidFill>
              </a:rPr>
              <a:t>S</a:t>
            </a:r>
            <a:r>
              <a:rPr lang="en-US">
                <a:solidFill>
                  <a:schemeClr val="accent2"/>
                </a:solidFill>
              </a:rPr>
              <a:t>oft-state: </a:t>
            </a:r>
            <a:r>
              <a:rPr lang="en-US"/>
              <a:t>it is acceptable for the system to be temporarily inconsistent</a:t>
            </a:r>
          </a:p>
          <a:p>
            <a:r>
              <a:rPr lang="en-US" b="1">
                <a:solidFill>
                  <a:schemeClr val="accent2"/>
                </a:solidFill>
              </a:rPr>
              <a:t>E</a:t>
            </a:r>
            <a:r>
              <a:rPr lang="en-US">
                <a:solidFill>
                  <a:schemeClr val="accent2"/>
                </a:solidFill>
              </a:rPr>
              <a:t>ventual consistency: </a:t>
            </a:r>
            <a:r>
              <a:rPr lang="en-US"/>
              <a:t>eventually, the system becomes consistent</a:t>
            </a:r>
          </a:p>
          <a:p>
            <a:r>
              <a:rPr lang="en-US"/>
              <a:t>ACID</a:t>
            </a:r>
          </a:p>
          <a:p>
            <a:pPr lvl="1"/>
            <a:r>
              <a:rPr lang="en-US">
                <a:sym typeface="Wingdings" panose="05000000000000000000" pitchFamily="2" charset="2"/>
              </a:rPr>
              <a:t>Pessimistic approach (better safe than sorry)</a:t>
            </a:r>
          </a:p>
          <a:p>
            <a:r>
              <a:rPr lang="en-US">
                <a:sym typeface="Wingdings" panose="05000000000000000000" pitchFamily="2" charset="2"/>
              </a:rPr>
              <a:t>BASE </a:t>
            </a:r>
          </a:p>
          <a:p>
            <a:pPr lvl="1"/>
            <a:r>
              <a:rPr lang="en-US">
                <a:sym typeface="Wingdings" panose="05000000000000000000" pitchFamily="2" charset="2"/>
              </a:rPr>
              <a:t>Optimistic approach (everything is going to be ok)</a:t>
            </a:r>
          </a:p>
          <a:p>
            <a:pPr lvl="1"/>
            <a:r>
              <a:rPr lang="en-US">
                <a:sym typeface="Wingdings" panose="05000000000000000000" pitchFamily="2" charset="2"/>
              </a:rPr>
              <a:t>Higher throughput is better than enforcing consistency</a:t>
            </a:r>
            <a:endParaRPr lang="en-US"/>
          </a:p>
        </p:txBody>
      </p:sp>
    </p:spTree>
    <p:extLst>
      <p:ext uri="{BB962C8B-B14F-4D97-AF65-F5344CB8AC3E}">
        <p14:creationId xmlns:p14="http://schemas.microsoft.com/office/powerpoint/2010/main" val="64465882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Consistency in NoSQL: summary</a:t>
            </a:r>
          </a:p>
        </p:txBody>
      </p:sp>
      <p:graphicFrame>
        <p:nvGraphicFramePr>
          <p:cNvPr id="5" name="Segnaposto contenuto 4"/>
          <p:cNvGraphicFramePr>
            <a:graphicFrameLocks noGrp="1"/>
          </p:cNvGraphicFramePr>
          <p:nvPr>
            <p:ph idx="1"/>
          </p:nvPr>
        </p:nvGraphicFramePr>
        <p:xfrm>
          <a:off x="838200" y="1700213"/>
          <a:ext cx="10515164" cy="4241800"/>
        </p:xfrm>
        <a:graphic>
          <a:graphicData uri="http://schemas.openxmlformats.org/drawingml/2006/table">
            <a:tbl>
              <a:tblPr firstRow="1" bandRow="1">
                <a:tableStyleId>{5C22544A-7EE6-4342-B048-85BDC9FD1C3A}</a:tableStyleId>
              </a:tblPr>
              <a:tblGrid>
                <a:gridCol w="1437257">
                  <a:extLst>
                    <a:ext uri="{9D8B030D-6E8A-4147-A177-3AD203B41FA5}">
                      <a16:colId xmlns:a16="http://schemas.microsoft.com/office/drawing/2014/main" val="376370390"/>
                    </a:ext>
                  </a:extLst>
                </a:gridCol>
                <a:gridCol w="4423045">
                  <a:extLst>
                    <a:ext uri="{9D8B030D-6E8A-4147-A177-3AD203B41FA5}">
                      <a16:colId xmlns:a16="http://schemas.microsoft.com/office/drawing/2014/main" val="2181260466"/>
                    </a:ext>
                  </a:extLst>
                </a:gridCol>
                <a:gridCol w="1711294">
                  <a:extLst>
                    <a:ext uri="{9D8B030D-6E8A-4147-A177-3AD203B41FA5}">
                      <a16:colId xmlns:a16="http://schemas.microsoft.com/office/drawing/2014/main" val="4139696143"/>
                    </a:ext>
                  </a:extLst>
                </a:gridCol>
                <a:gridCol w="2943568">
                  <a:extLst>
                    <a:ext uri="{9D8B030D-6E8A-4147-A177-3AD203B41FA5}">
                      <a16:colId xmlns:a16="http://schemas.microsoft.com/office/drawing/2014/main" val="1200983644"/>
                    </a:ext>
                  </a:extLst>
                </a:gridCol>
              </a:tblGrid>
              <a:tr h="370840">
                <a:tc>
                  <a:txBody>
                    <a:bodyPr/>
                    <a:lstStyle/>
                    <a:p>
                      <a:r>
                        <a:rPr lang="it-IT" sz="1400">
                          <a:latin typeface="Helvetica" panose="020B0604020202020204" pitchFamily="34" charset="0"/>
                          <a:cs typeface="Helvetica" panose="020B0604020202020204" pitchFamily="34" charset="0"/>
                        </a:rPr>
                        <a:t>Source</a:t>
                      </a:r>
                    </a:p>
                  </a:txBody>
                  <a:tcPr marL="108490" marR="108490"/>
                </a:tc>
                <a:tc>
                  <a:txBody>
                    <a:bodyPr/>
                    <a:lstStyle/>
                    <a:p>
                      <a:r>
                        <a:rPr lang="it-IT" sz="1400">
                          <a:latin typeface="Helvetica" panose="020B0604020202020204" pitchFamily="34" charset="0"/>
                          <a:cs typeface="Helvetica" panose="020B0604020202020204" pitchFamily="34" charset="0"/>
                        </a:rPr>
                        <a:t>Cause</a:t>
                      </a:r>
                    </a:p>
                  </a:txBody>
                  <a:tcPr marL="108490" marR="108490"/>
                </a:tc>
                <a:tc>
                  <a:txBody>
                    <a:bodyPr/>
                    <a:lstStyle/>
                    <a:p>
                      <a:r>
                        <a:rPr lang="it-IT" sz="1400" err="1">
                          <a:latin typeface="Helvetica" panose="020B0604020202020204" pitchFamily="34" charset="0"/>
                          <a:cs typeface="Helvetica" panose="020B0604020202020204" pitchFamily="34" charset="0"/>
                        </a:rPr>
                        <a:t>Effect</a:t>
                      </a:r>
                      <a:endParaRPr lang="it-IT" sz="1400">
                        <a:latin typeface="Helvetica" panose="020B0604020202020204" pitchFamily="34" charset="0"/>
                        <a:cs typeface="Helvetica" panose="020B0604020202020204" pitchFamily="34" charset="0"/>
                      </a:endParaRPr>
                    </a:p>
                  </a:txBody>
                  <a:tcPr marL="108490" marR="108490"/>
                </a:tc>
                <a:tc>
                  <a:txBody>
                    <a:bodyPr/>
                    <a:lstStyle/>
                    <a:p>
                      <a:r>
                        <a:rPr lang="it-IT" sz="1400">
                          <a:latin typeface="Helvetica" panose="020B0604020202020204" pitchFamily="34" charset="0"/>
                          <a:cs typeface="Helvetica" panose="020B0604020202020204" pitchFamily="34" charset="0"/>
                        </a:rPr>
                        <a:t>Solution</a:t>
                      </a:r>
                    </a:p>
                  </a:txBody>
                  <a:tcPr marL="108490" marR="108490"/>
                </a:tc>
                <a:extLst>
                  <a:ext uri="{0D108BD9-81ED-4DB2-BD59-A6C34878D82A}">
                    <a16:rowId xmlns:a16="http://schemas.microsoft.com/office/drawing/2014/main" val="2772003410"/>
                  </a:ext>
                </a:extLst>
              </a:tr>
              <a:tr h="370840">
                <a:tc>
                  <a:txBody>
                    <a:bodyPr/>
                    <a:lstStyle/>
                    <a:p>
                      <a:r>
                        <a:rPr lang="it-IT" sz="1400">
                          <a:latin typeface="Helvetica" panose="020B0604020202020204" pitchFamily="34" charset="0"/>
                          <a:cs typeface="Helvetica" panose="020B0604020202020204" pitchFamily="34" charset="0"/>
                        </a:rPr>
                        <a:t>Replication</a:t>
                      </a:r>
                      <a:br>
                        <a:rPr lang="it-IT" sz="1400">
                          <a:latin typeface="Helvetica" panose="020B0604020202020204" pitchFamily="34" charset="0"/>
                          <a:cs typeface="Helvetica" panose="020B0604020202020204" pitchFamily="34" charset="0"/>
                        </a:rPr>
                      </a:br>
                      <a:r>
                        <a:rPr lang="it-IT" sz="1400">
                          <a:latin typeface="Helvetica" panose="020B0604020202020204" pitchFamily="34" charset="0"/>
                          <a:cs typeface="Helvetica" panose="020B0604020202020204" pitchFamily="34" charset="0"/>
                        </a:rPr>
                        <a:t>(MS</a:t>
                      </a:r>
                      <a:r>
                        <a:rPr lang="it-IT" sz="1400" baseline="0">
                          <a:latin typeface="Helvetica" panose="020B0604020202020204" pitchFamily="34" charset="0"/>
                          <a:cs typeface="Helvetica" panose="020B0604020202020204" pitchFamily="34" charset="0"/>
                        </a:rPr>
                        <a:t> and P2P)</a:t>
                      </a:r>
                      <a:endParaRPr lang="it-IT" sz="1400">
                        <a:latin typeface="Helvetica" panose="020B0604020202020204" pitchFamily="34" charset="0"/>
                        <a:cs typeface="Helvetica" panose="020B0604020202020204" pitchFamily="34" charset="0"/>
                      </a:endParaRPr>
                    </a:p>
                  </a:txBody>
                  <a:tcPr marL="108490" marR="108490">
                    <a:solidFill>
                      <a:srgbClr val="FFFFCC"/>
                    </a:solidFill>
                  </a:tcPr>
                </a:tc>
                <a:tc>
                  <a:txBody>
                    <a:bodyPr/>
                    <a:lstStyle/>
                    <a:p>
                      <a:r>
                        <a:rPr lang="it-IT" sz="1400">
                          <a:latin typeface="Helvetica" panose="020B0604020202020204" pitchFamily="34" charset="0"/>
                          <a:cs typeface="Helvetica" panose="020B0604020202020204" pitchFamily="34" charset="0"/>
                        </a:rPr>
                        <a:t>Write</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propagation</a:t>
                      </a:r>
                      <a:r>
                        <a:rPr lang="it-IT" sz="1400" baseline="0">
                          <a:latin typeface="Helvetica" panose="020B0604020202020204" pitchFamily="34" charset="0"/>
                          <a:cs typeface="Helvetica" panose="020B0604020202020204" pitchFamily="34" charset="0"/>
                        </a:rPr>
                        <a:t> delay </a:t>
                      </a:r>
                      <a:r>
                        <a:rPr lang="it-IT" sz="1400" baseline="0" err="1">
                          <a:latin typeface="Helvetica" panose="020B0604020202020204" pitchFamily="34" charset="0"/>
                          <a:cs typeface="Helvetica" panose="020B0604020202020204" pitchFamily="34" charset="0"/>
                        </a:rPr>
                        <a:t>between</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replicas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is</a:t>
                      </a:r>
                      <a:r>
                        <a:rPr lang="it-IT" sz="1400" baseline="0">
                          <a:latin typeface="Helvetica" panose="020B0604020202020204" pitchFamily="34" charset="0"/>
                          <a:cs typeface="Helvetica" panose="020B0604020202020204" pitchFamily="34" charset="0"/>
                        </a:rPr>
                        <a:t> slow</a:t>
                      </a:r>
                      <a:endParaRPr lang="it-IT" sz="1400">
                        <a:latin typeface="Helvetica" panose="020B0604020202020204" pitchFamily="34" charset="0"/>
                        <a:cs typeface="Helvetica" panose="020B0604020202020204" pitchFamily="34" charset="0"/>
                      </a:endParaRPr>
                    </a:p>
                  </a:txBody>
                  <a:tcPr marL="108490" marR="108490">
                    <a:solidFill>
                      <a:srgbClr val="FFFFCC"/>
                    </a:solidFill>
                  </a:tcPr>
                </a:tc>
                <a:tc>
                  <a:txBody>
                    <a:bodyPr/>
                    <a:lstStyle/>
                    <a:p>
                      <a:r>
                        <a:rPr lang="it-IT" sz="1400">
                          <a:latin typeface="Helvetica" panose="020B0604020202020204" pitchFamily="34" charset="0"/>
                          <a:cs typeface="Helvetica" panose="020B0604020202020204" pitchFamily="34" charset="0"/>
                        </a:rPr>
                        <a:t>Read </a:t>
                      </a:r>
                      <a:r>
                        <a:rPr lang="it-IT" sz="1400" err="1">
                          <a:latin typeface="Helvetica" panose="020B0604020202020204" pitchFamily="34" charset="0"/>
                          <a:cs typeface="Helvetica" panose="020B0604020202020204" pitchFamily="34" charset="0"/>
                        </a:rPr>
                        <a:t>conflicts</a:t>
                      </a:r>
                      <a:endParaRPr lang="it-IT" sz="1400">
                        <a:latin typeface="Helvetica" panose="020B0604020202020204" pitchFamily="34" charset="0"/>
                        <a:cs typeface="Helvetica" panose="020B0604020202020204" pitchFamily="34" charset="0"/>
                      </a:endParaRPr>
                    </a:p>
                  </a:txBody>
                  <a:tcPr marL="108490" marR="108490">
                    <a:solidFill>
                      <a:srgbClr val="FFFFCC"/>
                    </a:solidFill>
                  </a:tcPr>
                </a:tc>
                <a:tc>
                  <a:txBody>
                    <a:bodyPr/>
                    <a:lstStyle/>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Tolerate</a:t>
                      </a:r>
                      <a:endParaRPr lang="it-IT" sz="1400">
                        <a:latin typeface="Helvetica" panose="020B0604020202020204" pitchFamily="34" charset="0"/>
                        <a:cs typeface="Helvetica" panose="020B0604020202020204" pitchFamily="34" charset="0"/>
                      </a:endParaRPr>
                    </a:p>
                    <a:p>
                      <a:r>
                        <a:rPr lang="it-IT" sz="1400">
                          <a:latin typeface="Helvetica" panose="020B0604020202020204" pitchFamily="34" charset="0"/>
                          <a:cs typeface="Helvetica" panose="020B0604020202020204" pitchFamily="34" charset="0"/>
                        </a:rPr>
                        <a:t>- Read-</a:t>
                      </a:r>
                      <a:r>
                        <a:rPr lang="it-IT" sz="1400" err="1">
                          <a:latin typeface="Helvetica" panose="020B0604020202020204" pitchFamily="34" charset="0"/>
                          <a:cs typeface="Helvetica" panose="020B0604020202020204" pitchFamily="34" charset="0"/>
                        </a:rPr>
                        <a:t>your</a:t>
                      </a:r>
                      <a:r>
                        <a:rPr lang="it-IT" sz="1400">
                          <a:latin typeface="Helvetica" panose="020B0604020202020204" pitchFamily="34" charset="0"/>
                          <a:cs typeface="Helvetica" panose="020B0604020202020204" pitchFamily="34" charset="0"/>
                        </a:rPr>
                        <a:t>-</a:t>
                      </a:r>
                      <a:r>
                        <a:rPr lang="it-IT" sz="1400" err="1">
                          <a:latin typeface="Helvetica" panose="020B0604020202020204" pitchFamily="34" charset="0"/>
                          <a:cs typeface="Helvetica" panose="020B0604020202020204" pitchFamily="34" charset="0"/>
                        </a:rPr>
                        <a:t>writes</a:t>
                      </a:r>
                      <a:endParaRPr lang="it-IT" sz="1400">
                        <a:latin typeface="Helvetica" panose="020B0604020202020204" pitchFamily="34" charset="0"/>
                        <a:cs typeface="Helvetica" panose="020B0604020202020204" pitchFamily="34" charset="0"/>
                      </a:endParaRPr>
                    </a:p>
                    <a:p>
                      <a:r>
                        <a:rPr lang="it-IT" sz="1400">
                          <a:latin typeface="Helvetica" panose="020B0604020202020204" pitchFamily="34" charset="0"/>
                          <a:cs typeface="Helvetica" panose="020B0604020202020204" pitchFamily="34" charset="0"/>
                        </a:rPr>
                        <a:t>- Quorum</a:t>
                      </a:r>
                    </a:p>
                  </a:txBody>
                  <a:tcPr marL="108490" marR="108490">
                    <a:solidFill>
                      <a:srgbClr val="FFFFCC"/>
                    </a:solidFill>
                  </a:tcPr>
                </a:tc>
                <a:extLst>
                  <a:ext uri="{0D108BD9-81ED-4DB2-BD59-A6C34878D82A}">
                    <a16:rowId xmlns:a16="http://schemas.microsoft.com/office/drawing/2014/main" val="3184104954"/>
                  </a:ext>
                </a:extLst>
              </a:tr>
              <a:tr h="370840">
                <a:tc>
                  <a:txBody>
                    <a:bodyPr/>
                    <a:lstStyle/>
                    <a:p>
                      <a:r>
                        <a:rPr lang="it-IT" sz="1400">
                          <a:latin typeface="Helvetica" panose="020B0604020202020204" pitchFamily="34" charset="0"/>
                          <a:cs typeface="Helvetica" panose="020B0604020202020204" pitchFamily="34" charset="0"/>
                        </a:rPr>
                        <a:t>Replication </a:t>
                      </a:r>
                      <a:br>
                        <a:rPr lang="it-IT" sz="1400">
                          <a:latin typeface="Helvetica" panose="020B0604020202020204" pitchFamily="34" charset="0"/>
                          <a:cs typeface="Helvetica" panose="020B0604020202020204" pitchFamily="34" charset="0"/>
                        </a:rPr>
                      </a:br>
                      <a:r>
                        <a:rPr lang="it-IT" sz="1400">
                          <a:latin typeface="Helvetica" panose="020B0604020202020204" pitchFamily="34" charset="0"/>
                          <a:cs typeface="Helvetica" panose="020B0604020202020204" pitchFamily="34" charset="0"/>
                        </a:rPr>
                        <a:t>(P2P)</a:t>
                      </a:r>
                    </a:p>
                  </a:txBody>
                  <a:tcPr marL="108490" marR="108490">
                    <a:solidFill>
                      <a:srgbClr val="FEDBC4"/>
                    </a:solidFill>
                  </a:tcPr>
                </a:tc>
                <a:tc>
                  <a:txBody>
                    <a:bodyPr/>
                    <a:lstStyle/>
                    <a:p>
                      <a:r>
                        <a:rPr lang="it-IT" sz="1400" err="1">
                          <a:latin typeface="Helvetica" panose="020B0604020202020204" pitchFamily="34" charset="0"/>
                          <a:cs typeface="Helvetica" panose="020B0604020202020204" pitchFamily="34" charset="0"/>
                        </a:rPr>
                        <a:t>Two</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write</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operations</a:t>
                      </a:r>
                      <a:r>
                        <a:rPr lang="it-IT" sz="1400">
                          <a:latin typeface="Helvetica" panose="020B0604020202020204" pitchFamily="34" charset="0"/>
                          <a:cs typeface="Helvetica" panose="020B0604020202020204" pitchFamily="34" charset="0"/>
                        </a:rPr>
                        <a:t> can</a:t>
                      </a:r>
                      <a:r>
                        <a:rPr lang="it-IT" sz="1400" baseline="0">
                          <a:latin typeface="Helvetica" panose="020B0604020202020204" pitchFamily="34" charset="0"/>
                          <a:cs typeface="Helvetica" panose="020B0604020202020204" pitchFamily="34" charset="0"/>
                        </a:rPr>
                        <a:t> be </a:t>
                      </a:r>
                      <a:r>
                        <a:rPr lang="it-IT" sz="1400" baseline="0" err="1">
                          <a:latin typeface="Helvetica" panose="020B0604020202020204" pitchFamily="34" charset="0"/>
                          <a:cs typeface="Helvetica" panose="020B0604020202020204" pitchFamily="34" charset="0"/>
                        </a:rPr>
                        <a:t>issued</a:t>
                      </a:r>
                      <a:r>
                        <a:rPr lang="it-IT" sz="1400" baseline="0">
                          <a:latin typeface="Helvetica" panose="020B0604020202020204" pitchFamily="34" charset="0"/>
                          <a:cs typeface="Helvetica" panose="020B0604020202020204" pitchFamily="34" charset="0"/>
                        </a:rPr>
                        <a:t> on </a:t>
                      </a:r>
                      <a:r>
                        <a:rPr lang="it-IT" sz="1400" baseline="0" err="1">
                          <a:latin typeface="Helvetica" panose="020B0604020202020204" pitchFamily="34" charset="0"/>
                          <a:cs typeface="Helvetica" panose="020B0604020202020204" pitchFamily="34" charset="0"/>
                        </a:rPr>
                        <a:t>different</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replicas</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tc>
                  <a:txBody>
                    <a:bodyPr/>
                    <a:lstStyle/>
                    <a:p>
                      <a:r>
                        <a:rPr lang="it-IT" sz="1400">
                          <a:latin typeface="Helvetica" panose="020B0604020202020204" pitchFamily="34" charset="0"/>
                          <a:cs typeface="Helvetica" panose="020B0604020202020204" pitchFamily="34" charset="0"/>
                        </a:rPr>
                        <a:t>Write </a:t>
                      </a:r>
                      <a:r>
                        <a:rPr lang="it-IT" sz="1400" err="1">
                          <a:latin typeface="Helvetica" panose="020B0604020202020204" pitchFamily="34" charset="0"/>
                          <a:cs typeface="Helvetica" panose="020B0604020202020204" pitchFamily="34" charset="0"/>
                        </a:rPr>
                        <a:t>conflicts</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tc>
                  <a:txBody>
                    <a:bodyPr/>
                    <a:lstStyle/>
                    <a:p>
                      <a:r>
                        <a:rPr lang="en-US" sz="1400">
                          <a:latin typeface="Helvetica" panose="020B0604020202020204" pitchFamily="34" charset="0"/>
                          <a:cs typeface="Helvetica" panose="020B0604020202020204" pitchFamily="34" charset="0"/>
                        </a:rPr>
                        <a:t>-</a:t>
                      </a:r>
                      <a:r>
                        <a:rPr lang="en-US" sz="1400" baseline="0">
                          <a:latin typeface="Helvetica" panose="020B0604020202020204" pitchFamily="34" charset="0"/>
                          <a:cs typeface="Helvetica" panose="020B0604020202020204" pitchFamily="34" charset="0"/>
                        </a:rPr>
                        <a:t> </a:t>
                      </a:r>
                      <a:r>
                        <a:rPr lang="en-US" sz="1400">
                          <a:latin typeface="Helvetica" panose="020B0604020202020204" pitchFamily="34" charset="0"/>
                          <a:cs typeface="Helvetica" panose="020B0604020202020204" pitchFamily="34" charset="0"/>
                        </a:rPr>
                        <a:t>Last write wins</a:t>
                      </a:r>
                    </a:p>
                    <a:p>
                      <a:r>
                        <a:rPr lang="en-US" sz="1400">
                          <a:latin typeface="Helvetica" panose="020B0604020202020204" pitchFamily="34" charset="0"/>
                          <a:cs typeface="Helvetica" panose="020B0604020202020204" pitchFamily="34" charset="0"/>
                        </a:rPr>
                        <a:t>- Conflict prevention</a:t>
                      </a:r>
                    </a:p>
                    <a:p>
                      <a:r>
                        <a:rPr lang="en-US" sz="1400">
                          <a:latin typeface="Helvetica" panose="020B0604020202020204" pitchFamily="34" charset="0"/>
                          <a:cs typeface="Helvetica" panose="020B0604020202020204" pitchFamily="34" charset="0"/>
                        </a:rPr>
                        <a:t>- Conflict detection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400">
                          <a:latin typeface="Helvetica" panose="020B0604020202020204" pitchFamily="34" charset="0"/>
                          <a:cs typeface="Helvetica" panose="020B0604020202020204" pitchFamily="34" charset="0"/>
                        </a:rPr>
                        <a:t>- Quorum</a:t>
                      </a:r>
                    </a:p>
                  </a:txBody>
                  <a:tcPr marL="108490" marR="108490">
                    <a:solidFill>
                      <a:srgbClr val="FEDBC4"/>
                    </a:solidFill>
                  </a:tcPr>
                </a:tc>
                <a:extLst>
                  <a:ext uri="{0D108BD9-81ED-4DB2-BD59-A6C34878D82A}">
                    <a16:rowId xmlns:a16="http://schemas.microsoft.com/office/drawing/2014/main" val="65825743"/>
                  </a:ext>
                </a:extLst>
              </a:tr>
              <a:tr h="370840">
                <a:tc>
                  <a:txBody>
                    <a:bodyPr/>
                    <a:lstStyle/>
                    <a:p>
                      <a:r>
                        <a:rPr lang="it-IT" sz="1400">
                          <a:latin typeface="Helvetica" panose="020B0604020202020204" pitchFamily="34" charset="0"/>
                          <a:cs typeface="Helvetica" panose="020B0604020202020204" pitchFamily="34" charset="0"/>
                        </a:rPr>
                        <a:t>Network </a:t>
                      </a:r>
                      <a:r>
                        <a:rPr lang="it-IT" sz="1400" err="1">
                          <a:latin typeface="Helvetica" panose="020B0604020202020204" pitchFamily="34" charset="0"/>
                          <a:cs typeface="Helvetica" panose="020B0604020202020204" pitchFamily="34" charset="0"/>
                        </a:rPr>
                        <a:t>partitioning</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tc>
                  <a:txBody>
                    <a:bodyPr/>
                    <a:lstStyle/>
                    <a:p>
                      <a:r>
                        <a:rPr lang="it-IT" sz="1400" err="1">
                          <a:latin typeface="Helvetica" panose="020B0604020202020204" pitchFamily="34" charset="0"/>
                          <a:cs typeface="Helvetica" panose="020B0604020202020204" pitchFamily="34" charset="0"/>
                        </a:rPr>
                        <a:t>Inability</a:t>
                      </a:r>
                      <a:r>
                        <a:rPr lang="it-IT" sz="1400" baseline="0">
                          <a:latin typeface="Helvetica" panose="020B0604020202020204" pitchFamily="34" charset="0"/>
                          <a:cs typeface="Helvetica" panose="020B0604020202020204" pitchFamily="34" charset="0"/>
                        </a:rPr>
                        <a:t> to </a:t>
                      </a:r>
                      <a:r>
                        <a:rPr lang="it-IT" sz="1400" baseline="0" err="1">
                          <a:latin typeface="Helvetica" panose="020B0604020202020204" pitchFamily="34" charset="0"/>
                          <a:cs typeface="Helvetica" panose="020B0604020202020204" pitchFamily="34" charset="0"/>
                        </a:rPr>
                        <a:t>communicate</a:t>
                      </a:r>
                      <a:r>
                        <a:rPr lang="it-IT" sz="1400" baseline="0">
                          <a:latin typeface="Helvetica" panose="020B0604020202020204" pitchFamily="34" charset="0"/>
                          <a:cs typeface="Helvetica" panose="020B0604020202020204" pitchFamily="34" charset="0"/>
                        </a:rPr>
                        <a:t> with </a:t>
                      </a:r>
                      <a:r>
                        <a:rPr lang="it-IT" sz="1400" baseline="0" err="1">
                          <a:latin typeface="Helvetica" panose="020B0604020202020204" pitchFamily="34" charset="0"/>
                          <a:cs typeface="Helvetica" panose="020B0604020202020204" pitchFamily="34" charset="0"/>
                        </a:rPr>
                        <a:t>all</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replicas</a:t>
                      </a:r>
                      <a:r>
                        <a:rPr lang="it-IT" sz="1400" baseline="0">
                          <a:latin typeface="Helvetica" panose="020B0604020202020204" pitchFamily="34" charset="0"/>
                          <a:cs typeface="Helvetica" panose="020B0604020202020204" pitchFamily="34" charset="0"/>
                        </a:rPr>
                        <a:t> of a </a:t>
                      </a:r>
                      <a:r>
                        <a:rPr lang="it-IT" sz="1400" baseline="0" err="1">
                          <a:latin typeface="Helvetica" panose="020B0604020202020204" pitchFamily="34" charset="0"/>
                          <a:cs typeface="Helvetica" panose="020B0604020202020204" pitchFamily="34" charset="0"/>
                        </a:rPr>
                        <a:t>certain</a:t>
                      </a:r>
                      <a:r>
                        <a:rPr lang="it-IT" sz="1400" baseline="0">
                          <a:latin typeface="Helvetica" panose="020B0604020202020204" pitchFamily="34" charset="0"/>
                          <a:cs typeface="Helvetica" panose="020B0604020202020204" pitchFamily="34" charset="0"/>
                        </a:rPr>
                        <a:t> data</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tc>
                  <a:txBody>
                    <a:bodyPr/>
                    <a:lstStyle/>
                    <a:p>
                      <a:r>
                        <a:rPr lang="it-IT" sz="1400">
                          <a:latin typeface="Helvetica" panose="020B0604020202020204" pitchFamily="34" charset="0"/>
                          <a:cs typeface="Helvetica" panose="020B0604020202020204" pitchFamily="34" charset="0"/>
                        </a:rPr>
                        <a:t>- Read </a:t>
                      </a:r>
                      <a:r>
                        <a:rPr lang="it-IT" sz="1400" err="1">
                          <a:latin typeface="Helvetica" panose="020B0604020202020204" pitchFamily="34" charset="0"/>
                          <a:cs typeface="Helvetica" panose="020B0604020202020204" pitchFamily="34" charset="0"/>
                        </a:rPr>
                        <a:t>conflicts</a:t>
                      </a:r>
                      <a:endParaRPr lang="it-IT" sz="1400">
                        <a:latin typeface="Helvetica" panose="020B0604020202020204" pitchFamily="34" charset="0"/>
                        <a:cs typeface="Helvetica" panose="020B0604020202020204" pitchFamily="34" charset="0"/>
                      </a:endParaRPr>
                    </a:p>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Possibly</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write</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conflicts</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tc>
                  <a:txBody>
                    <a:bodyPr/>
                    <a:lstStyle/>
                    <a:p>
                      <a:r>
                        <a:rPr lang="it-IT" sz="1400">
                          <a:latin typeface="Helvetica" panose="020B0604020202020204" pitchFamily="34" charset="0"/>
                          <a:cs typeface="Helvetica" panose="020B0604020202020204" pitchFamily="34" charset="0"/>
                        </a:rPr>
                        <a:t>- Relax CAP</a:t>
                      </a:r>
                    </a:p>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Prevent</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write</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conflicts</a:t>
                      </a:r>
                      <a:endParaRPr lang="it-IT" sz="1400">
                        <a:latin typeface="Helvetica" panose="020B0604020202020204" pitchFamily="34" charset="0"/>
                        <a:cs typeface="Helvetica" panose="020B0604020202020204" pitchFamily="34" charset="0"/>
                      </a:endParaRPr>
                    </a:p>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Handle</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read</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conflict</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as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above</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extLst>
                  <a:ext uri="{0D108BD9-81ED-4DB2-BD59-A6C34878D82A}">
                    <a16:rowId xmlns:a16="http://schemas.microsoft.com/office/drawing/2014/main" val="1266802163"/>
                  </a:ext>
                </a:extLst>
              </a:tr>
              <a:tr h="370840">
                <a:tc>
                  <a:txBody>
                    <a:bodyPr/>
                    <a:lstStyle/>
                    <a:p>
                      <a:r>
                        <a:rPr lang="it-IT" sz="1400">
                          <a:latin typeface="Helvetica" panose="020B0604020202020204" pitchFamily="34" charset="0"/>
                          <a:cs typeface="Helvetica" panose="020B0604020202020204" pitchFamily="34" charset="0"/>
                        </a:rPr>
                        <a:t>No ACID </a:t>
                      </a:r>
                      <a:r>
                        <a:rPr lang="it-IT" sz="1400" err="1">
                          <a:latin typeface="Helvetica" panose="020B0604020202020204" pitchFamily="34" charset="0"/>
                          <a:cs typeface="Helvetica" panose="020B0604020202020204" pitchFamily="34" charset="0"/>
                        </a:rPr>
                        <a:t>transactions</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a:latin typeface="Helvetica" panose="020B0604020202020204" pitchFamily="34" charset="0"/>
                          <a:cs typeface="Helvetica" panose="020B0604020202020204" pitchFamily="34" charset="0"/>
                        </a:rPr>
                        <a:t>- An update over</a:t>
                      </a:r>
                      <a:r>
                        <a:rPr lang="it-IT" sz="1400" baseline="0">
                          <a:latin typeface="Helvetica" panose="020B0604020202020204" pitchFamily="34" charset="0"/>
                          <a:cs typeface="Helvetica" panose="020B0604020202020204" pitchFamily="34" charset="0"/>
                        </a:rPr>
                        <a:t> multiple </a:t>
                      </a:r>
                      <a:r>
                        <a:rPr lang="it-IT" sz="1400" baseline="0" err="1">
                          <a:latin typeface="Helvetica" panose="020B0604020202020204" pitchFamily="34" charset="0"/>
                          <a:cs typeface="Helvetica" panose="020B0604020202020204" pitchFamily="34" charset="0"/>
                        </a:rPr>
                        <a:t>records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fails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mid-query</a:t>
                      </a:r>
                      <a:endParaRPr lang="it-IT" sz="1400" baseline="0">
                        <a:latin typeface="Helvetica" panose="020B0604020202020204" pitchFamily="34" charset="0"/>
                        <a:cs typeface="Helvetica" panose="020B0604020202020204" pitchFamily="34" charset="0"/>
                      </a:endParaRPr>
                    </a:p>
                    <a:p>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Two</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updates</a:t>
                      </a:r>
                      <a:r>
                        <a:rPr lang="it-IT" sz="1400" baseline="0">
                          <a:latin typeface="Helvetica" panose="020B0604020202020204" pitchFamily="34" charset="0"/>
                          <a:cs typeface="Helvetica" panose="020B0604020202020204" pitchFamily="34" charset="0"/>
                        </a:rPr>
                        <a:t> </a:t>
                      </a:r>
                      <a:r>
                        <a:rPr lang="it-IT" sz="1400">
                          <a:latin typeface="Helvetica" panose="020B0604020202020204" pitchFamily="34" charset="0"/>
                          <a:cs typeface="Helvetica" panose="020B0604020202020204" pitchFamily="34" charset="0"/>
                        </a:rPr>
                        <a:t>over</a:t>
                      </a:r>
                      <a:r>
                        <a:rPr lang="it-IT" sz="1400" baseline="0">
                          <a:latin typeface="Helvetica" panose="020B0604020202020204" pitchFamily="34" charset="0"/>
                          <a:cs typeface="Helvetica" panose="020B0604020202020204" pitchFamily="34" charset="0"/>
                        </a:rPr>
                        <a:t> multiple </a:t>
                      </a:r>
                      <a:r>
                        <a:rPr lang="it-IT" sz="1400" baseline="0" err="1">
                          <a:latin typeface="Helvetica" panose="020B0604020202020204" pitchFamily="34" charset="0"/>
                          <a:cs typeface="Helvetica" panose="020B0604020202020204" pitchFamily="34" charset="0"/>
                        </a:rPr>
                        <a:t>records</a:t>
                      </a:r>
                      <a:r>
                        <a:rPr lang="it-IT" sz="1400" baseline="0">
                          <a:latin typeface="Helvetica" panose="020B0604020202020204" pitchFamily="34" charset="0"/>
                          <a:cs typeface="Helvetica" panose="020B0604020202020204" pitchFamily="34" charset="0"/>
                        </a:rPr>
                        <a:t> are </a:t>
                      </a:r>
                      <a:r>
                        <a:rPr lang="it-IT" sz="1400" baseline="0" err="1">
                          <a:latin typeface="Helvetica" panose="020B0604020202020204" pitchFamily="34" charset="0"/>
                          <a:cs typeface="Helvetica" panose="020B0604020202020204" pitchFamily="34" charset="0"/>
                        </a:rPr>
                        <a:t>interleaved</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err="1">
                          <a:latin typeface="Helvetica" panose="020B0604020202020204" pitchFamily="34" charset="0"/>
                          <a:cs typeface="Helvetica" panose="020B0604020202020204" pitchFamily="34" charset="0"/>
                        </a:rPr>
                        <a:t>Unrecoverable</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inconsistency</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Each</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system</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provides</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its</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own</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mechanism</a:t>
                      </a:r>
                      <a:r>
                        <a:rPr lang="it-IT" sz="1400">
                          <a:latin typeface="Helvetica" panose="020B0604020202020204" pitchFamily="34" charset="0"/>
                          <a:cs typeface="Helvetica" panose="020B0604020202020204" pitchFamily="34" charset="0"/>
                        </a:rPr>
                        <a:t> to </a:t>
                      </a:r>
                      <a:r>
                        <a:rPr lang="it-IT" sz="1400" err="1">
                          <a:latin typeface="Helvetica" panose="020B0604020202020204" pitchFamily="34" charset="0"/>
                          <a:cs typeface="Helvetica" panose="020B0604020202020204" pitchFamily="34" charset="0"/>
                        </a:rPr>
                        <a:t>offer</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limited</a:t>
                      </a:r>
                      <a:r>
                        <a:rPr lang="it-IT" sz="1400">
                          <a:latin typeface="Helvetica" panose="020B0604020202020204" pitchFamily="34" charset="0"/>
                          <a:cs typeface="Helvetica" panose="020B0604020202020204" pitchFamily="34" charset="0"/>
                        </a:rPr>
                        <a:t> ACID-</a:t>
                      </a:r>
                      <a:r>
                        <a:rPr lang="it-IT" sz="1400" err="1">
                          <a:latin typeface="Helvetica" panose="020B0604020202020204" pitchFamily="34" charset="0"/>
                          <a:cs typeface="Helvetica" panose="020B0604020202020204" pitchFamily="34" charset="0"/>
                        </a:rPr>
                        <a:t>like</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transactions</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extLst>
                  <a:ext uri="{0D108BD9-81ED-4DB2-BD59-A6C34878D82A}">
                    <a16:rowId xmlns:a16="http://schemas.microsoft.com/office/drawing/2014/main" val="2001908306"/>
                  </a:ext>
                </a:extLst>
              </a:tr>
              <a:tr h="370840">
                <a:tc>
                  <a:txBody>
                    <a:bodyPr/>
                    <a:lstStyle/>
                    <a:p>
                      <a:r>
                        <a:rPr lang="it-IT" sz="1400">
                          <a:latin typeface="Helvetica" panose="020B0604020202020204" pitchFamily="34" charset="0"/>
                          <a:cs typeface="Helvetica" panose="020B0604020202020204" pitchFamily="34" charset="0"/>
                        </a:rPr>
                        <a:t>Data de-</a:t>
                      </a:r>
                      <a:r>
                        <a:rPr lang="it-IT" sz="1400" err="1">
                          <a:latin typeface="Helvetica" panose="020B0604020202020204" pitchFamily="34" charset="0"/>
                          <a:cs typeface="Helvetica" panose="020B0604020202020204" pitchFamily="34" charset="0"/>
                        </a:rPr>
                        <a:t>normalization</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a:latin typeface="Helvetica" panose="020B0604020202020204" pitchFamily="34" charset="0"/>
                          <a:cs typeface="Helvetica" panose="020B0604020202020204" pitchFamily="34" charset="0"/>
                        </a:rPr>
                        <a:t>T</a:t>
                      </a:r>
                      <a:r>
                        <a:rPr lang="it-IT" sz="1400" baseline="0">
                          <a:latin typeface="Helvetica" panose="020B0604020202020204" pitchFamily="34" charset="0"/>
                          <a:cs typeface="Helvetica" panose="020B0604020202020204" pitchFamily="34" charset="0"/>
                        </a:rPr>
                        <a:t>he </a:t>
                      </a:r>
                      <a:r>
                        <a:rPr lang="it-IT" sz="1400" baseline="0" err="1">
                          <a:latin typeface="Helvetica" panose="020B0604020202020204" pitchFamily="34" charset="0"/>
                          <a:cs typeface="Helvetica" panose="020B0604020202020204" pitchFamily="34" charset="0"/>
                        </a:rPr>
                        <a:t>same</a:t>
                      </a:r>
                      <a:r>
                        <a:rPr lang="it-IT" sz="1400" baseline="0">
                          <a:latin typeface="Helvetica" panose="020B0604020202020204" pitchFamily="34" charset="0"/>
                          <a:cs typeface="Helvetica" panose="020B0604020202020204" pitchFamily="34" charset="0"/>
                        </a:rPr>
                        <a:t> data </a:t>
                      </a:r>
                      <a:r>
                        <a:rPr lang="it-IT" sz="1400" baseline="0" err="1">
                          <a:latin typeface="Helvetica" panose="020B0604020202020204" pitchFamily="34" charset="0"/>
                          <a:cs typeface="Helvetica" panose="020B0604020202020204" pitchFamily="34" charset="0"/>
                        </a:rPr>
                        <a:t>is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repeated</a:t>
                      </a:r>
                      <a:r>
                        <a:rPr lang="it-IT" sz="1400" baseline="0">
                          <a:latin typeface="Helvetica" panose="020B0604020202020204" pitchFamily="34" charset="0"/>
                          <a:cs typeface="Helvetica" panose="020B0604020202020204" pitchFamily="34" charset="0"/>
                        </a:rPr>
                        <a:t> in </a:t>
                      </a:r>
                      <a:r>
                        <a:rPr lang="it-IT" sz="1400" baseline="0" err="1">
                          <a:latin typeface="Helvetica" panose="020B0604020202020204" pitchFamily="34" charset="0"/>
                          <a:cs typeface="Helvetica" panose="020B0604020202020204" pitchFamily="34" charset="0"/>
                        </a:rPr>
                        <a:t>different</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instances</a:t>
                      </a:r>
                      <a:r>
                        <a:rPr lang="it-IT" sz="1400" baseline="0">
                          <a:latin typeface="Helvetica" panose="020B0604020202020204" pitchFamily="34" charset="0"/>
                          <a:cs typeface="Helvetica" panose="020B0604020202020204" pitchFamily="34" charset="0"/>
                        </a:rPr>
                        <a:t> with </a:t>
                      </a:r>
                      <a:r>
                        <a:rPr lang="it-IT" sz="1400" baseline="0" err="1">
                          <a:latin typeface="Helvetica" panose="020B0604020202020204" pitchFamily="34" charset="0"/>
                          <a:cs typeface="Helvetica" panose="020B0604020202020204" pitchFamily="34" charset="0"/>
                        </a:rPr>
                        <a:t>different</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values</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err="1">
                          <a:latin typeface="Helvetica" panose="020B0604020202020204" pitchFamily="34" charset="0"/>
                          <a:cs typeface="Helvetica" panose="020B0604020202020204" pitchFamily="34" charset="0"/>
                        </a:rPr>
                        <a:t>Inability</a:t>
                      </a:r>
                      <a:r>
                        <a:rPr lang="it-IT" sz="1400">
                          <a:latin typeface="Helvetica" panose="020B0604020202020204" pitchFamily="34" charset="0"/>
                          <a:cs typeface="Helvetica" panose="020B0604020202020204" pitchFamily="34" charset="0"/>
                        </a:rPr>
                        <a:t> to </a:t>
                      </a:r>
                      <a:r>
                        <a:rPr lang="it-IT" sz="1400" err="1">
                          <a:latin typeface="Helvetica" panose="020B0604020202020204" pitchFamily="34" charset="0"/>
                          <a:cs typeface="Helvetica" panose="020B0604020202020204" pitchFamily="34" charset="0"/>
                        </a:rPr>
                        <a:t>fin</a:t>
                      </a:r>
                      <a:r>
                        <a:rPr lang="it-IT" sz="1400" baseline="0" err="1">
                          <a:latin typeface="Helvetica" panose="020B0604020202020204" pitchFamily="34" charset="0"/>
                          <a:cs typeface="Helvetica" panose="020B0604020202020204" pitchFamily="34" charset="0"/>
                        </a:rPr>
                        <a:t>d</a:t>
                      </a:r>
                      <a:r>
                        <a:rPr lang="it-IT" sz="1400" baseline="0">
                          <a:latin typeface="Helvetica" panose="020B0604020202020204" pitchFamily="34" charset="0"/>
                          <a:cs typeface="Helvetica" panose="020B0604020202020204" pitchFamily="34" charset="0"/>
                        </a:rPr>
                        <a:t> the </a:t>
                      </a:r>
                      <a:r>
                        <a:rPr lang="it-IT" sz="1400" baseline="0" err="1">
                          <a:latin typeface="Helvetica" panose="020B0604020202020204" pitchFamily="34" charset="0"/>
                          <a:cs typeface="Helvetica" panose="020B0604020202020204" pitchFamily="34" charset="0"/>
                        </a:rPr>
                        <a:t>correct</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values</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Avoid</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denormalization</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if</a:t>
                      </a:r>
                      <a:r>
                        <a:rPr lang="it-IT" sz="1400" baseline="0">
                          <a:latin typeface="Helvetica" panose="020B0604020202020204" pitchFamily="34" charset="0"/>
                          <a:cs typeface="Helvetica" panose="020B0604020202020204" pitchFamily="34" charset="0"/>
                        </a:rPr>
                        <a:t> strong </a:t>
                      </a:r>
                      <a:r>
                        <a:rPr lang="it-IT" sz="1400" baseline="0" err="1">
                          <a:latin typeface="Helvetica" panose="020B0604020202020204" pitchFamily="34" charset="0"/>
                          <a:cs typeface="Helvetica" panose="020B0604020202020204" pitchFamily="34" charset="0"/>
                        </a:rPr>
                        <a:t>consistency</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is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needed</a:t>
                      </a:r>
                      <a:endParaRPr lang="it-IT" sz="1400" baseline="0">
                        <a:latin typeface="Helvetica" panose="020B0604020202020204" pitchFamily="34" charset="0"/>
                        <a:cs typeface="Helvetica" panose="020B0604020202020204" pitchFamily="34" charset="0"/>
                      </a:endParaRPr>
                    </a:p>
                    <a:p>
                      <a:r>
                        <a:rPr lang="it-IT" sz="1400" baseline="0">
                          <a:latin typeface="Helvetica" panose="020B0604020202020204" pitchFamily="34" charset="0"/>
                          <a:cs typeface="Helvetica" panose="020B0604020202020204" pitchFamily="34" charset="0"/>
                        </a:rPr>
                        <a:t>- Data </a:t>
                      </a:r>
                      <a:r>
                        <a:rPr lang="it-IT" sz="1400" baseline="0" err="1">
                          <a:latin typeface="Helvetica" panose="020B0604020202020204" pitchFamily="34" charset="0"/>
                          <a:cs typeface="Helvetica" panose="020B0604020202020204" pitchFamily="34" charset="0"/>
                        </a:rPr>
                        <a:t>cleaning</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before</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analysis</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extLst>
                  <a:ext uri="{0D108BD9-81ED-4DB2-BD59-A6C34878D82A}">
                    <a16:rowId xmlns:a16="http://schemas.microsoft.com/office/drawing/2014/main" val="1910404076"/>
                  </a:ext>
                </a:extLst>
              </a:tr>
            </a:tbl>
          </a:graphicData>
        </a:graphic>
      </p:graphicFrame>
    </p:spTree>
    <p:extLst>
      <p:ext uri="{BB962C8B-B14F-4D97-AF65-F5344CB8AC3E}">
        <p14:creationId xmlns:p14="http://schemas.microsoft.com/office/powerpoint/2010/main" val="49298328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One size does not fit all</a:t>
            </a:r>
          </a:p>
        </p:txBody>
      </p:sp>
      <p:sp>
        <p:nvSpPr>
          <p:cNvPr id="3" name="Segnaposto testo 2"/>
          <p:cNvSpPr>
            <a:spLocks noGrp="1"/>
          </p:cNvSpPr>
          <p:nvPr>
            <p:ph idx="1"/>
          </p:nvPr>
        </p:nvSpPr>
        <p:spPr/>
        <p:txBody>
          <a:bodyPr/>
          <a:lstStyle/>
          <a:p>
            <a:r>
              <a:rPr lang="en-US" noProof="0"/>
              <a:t>To each application its own data model</a:t>
            </a:r>
          </a:p>
        </p:txBody>
      </p:sp>
      <p:sp>
        <p:nvSpPr>
          <p:cNvPr id="4" name="Segnaposto contenuto 3"/>
          <p:cNvSpPr>
            <a:spLocks noGrp="1"/>
          </p:cNvSpPr>
          <p:nvPr>
            <p:ph idx="13"/>
          </p:nvPr>
        </p:nvSpPr>
        <p:spPr/>
        <p:txBody>
          <a:bodyPr/>
          <a:lstStyle/>
          <a:p>
            <a:endParaRPr lang="en-GB"/>
          </a:p>
        </p:txBody>
      </p:sp>
    </p:spTree>
    <p:extLst>
      <p:ext uri="{BB962C8B-B14F-4D97-AF65-F5344CB8AC3E}">
        <p14:creationId xmlns:p14="http://schemas.microsoft.com/office/powerpoint/2010/main" val="167510461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Key-Value: popular DBs</a:t>
            </a:r>
          </a:p>
        </p:txBody>
      </p:sp>
      <p:sp>
        <p:nvSpPr>
          <p:cNvPr id="4" name="Segnaposto contenuto 3"/>
          <p:cNvSpPr>
            <a:spLocks noGrp="1"/>
          </p:cNvSpPr>
          <p:nvPr>
            <p:ph idx="1"/>
          </p:nvPr>
        </p:nvSpPr>
        <p:spPr/>
        <p:txBody>
          <a:bodyPr>
            <a:normAutofit/>
          </a:bodyPr>
          <a:lstStyle/>
          <a:p>
            <a:r>
              <a:rPr lang="en-US" b="1"/>
              <a:t>Redis</a:t>
            </a:r>
            <a:r>
              <a:rPr lang="en-US"/>
              <a:t> (Data Structure server): </a:t>
            </a:r>
            <a:r>
              <a:rPr lang="en-US">
                <a:hlinkClick r:id="rId2"/>
              </a:rPr>
              <a:t>http://redis.io/</a:t>
            </a:r>
            <a:r>
              <a:rPr lang="en-US"/>
              <a:t> </a:t>
            </a:r>
          </a:p>
          <a:p>
            <a:pPr lvl="1"/>
            <a:r>
              <a:rPr lang="en-US"/>
              <a:t>Supports complex fields (list, set, …) and operations on values (range, diff, …) </a:t>
            </a:r>
          </a:p>
          <a:p>
            <a:r>
              <a:rPr lang="en-US" b="1"/>
              <a:t>Memcached DB: </a:t>
            </a:r>
            <a:r>
              <a:rPr lang="en-US">
                <a:hlinkClick r:id="rId3"/>
              </a:rPr>
              <a:t>http://memcached.org/</a:t>
            </a:r>
            <a:r>
              <a:rPr lang="en-US"/>
              <a:t> </a:t>
            </a:r>
          </a:p>
          <a:p>
            <a:r>
              <a:rPr lang="en-US" b="1" err="1"/>
              <a:t>Riak</a:t>
            </a:r>
            <a:r>
              <a:rPr lang="en-US"/>
              <a:t>: </a:t>
            </a:r>
            <a:r>
              <a:rPr lang="en-US">
                <a:hlinkClick r:id="rId4"/>
              </a:rPr>
              <a:t>http://basho.com/riak/</a:t>
            </a:r>
            <a:endParaRPr lang="en-US"/>
          </a:p>
          <a:p>
            <a:pPr lvl="1"/>
            <a:endParaRPr lang="en-US" noProof="0"/>
          </a:p>
        </p:txBody>
      </p:sp>
    </p:spTree>
    <p:extLst>
      <p:ext uri="{BB962C8B-B14F-4D97-AF65-F5344CB8AC3E}">
        <p14:creationId xmlns:p14="http://schemas.microsoft.com/office/powerpoint/2010/main" val="151798701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a:t>Key-Value: when to use</a:t>
            </a:r>
            <a:endParaRPr lang="en-US" noProof="0"/>
          </a:p>
        </p:txBody>
      </p:sp>
      <p:sp>
        <p:nvSpPr>
          <p:cNvPr id="4" name="Segnaposto contenuto 3"/>
          <p:cNvSpPr>
            <a:spLocks noGrp="1"/>
          </p:cNvSpPr>
          <p:nvPr>
            <p:ph idx="1"/>
          </p:nvPr>
        </p:nvSpPr>
        <p:spPr/>
        <p:txBody>
          <a:bodyPr>
            <a:normAutofit/>
          </a:bodyPr>
          <a:lstStyle/>
          <a:p>
            <a:r>
              <a:rPr lang="en-US" noProof="0"/>
              <a:t>Very simple use cases</a:t>
            </a:r>
          </a:p>
          <a:p>
            <a:pPr lvl="1"/>
            <a:r>
              <a:rPr lang="en-US"/>
              <a:t>Independent data (no need to model relationships)</a:t>
            </a:r>
          </a:p>
          <a:p>
            <a:pPr lvl="1"/>
            <a:r>
              <a:rPr lang="en-US" noProof="0"/>
              <a:t>The typical query is a simple lookup</a:t>
            </a:r>
          </a:p>
          <a:p>
            <a:pPr lvl="1"/>
            <a:r>
              <a:rPr lang="en-US"/>
              <a:t>Need super-fast performance</a:t>
            </a:r>
          </a:p>
          <a:p>
            <a:r>
              <a:rPr lang="en-US" noProof="0"/>
              <a:t>Examples</a:t>
            </a:r>
          </a:p>
          <a:p>
            <a:pPr lvl="1"/>
            <a:r>
              <a:rPr lang="en-US" b="1" noProof="0"/>
              <a:t>Session information</a:t>
            </a:r>
          </a:p>
          <a:p>
            <a:pPr lvl="2"/>
            <a:r>
              <a:rPr lang="en-US" noProof="0"/>
              <a:t>Each web session is identified by its own</a:t>
            </a:r>
            <a:r>
              <a:rPr lang="en-US"/>
              <a:t> </a:t>
            </a:r>
            <a:r>
              <a:rPr lang="en-US" err="1">
                <a:ea typeface="Verdana" panose="020B0604030504040204" pitchFamily="34" charset="0"/>
              </a:rPr>
              <a:t>sessionId</a:t>
            </a:r>
            <a:r>
              <a:rPr lang="en-US"/>
              <a:t>: </a:t>
            </a:r>
            <a:r>
              <a:rPr lang="en-US" noProof="0"/>
              <a:t>All related data can be stored with a </a:t>
            </a:r>
            <a:r>
              <a:rPr lang="en-US">
                <a:ea typeface="Verdana" panose="020B0604030504040204" pitchFamily="34" charset="0"/>
              </a:rPr>
              <a:t>PUT</a:t>
            </a:r>
            <a:r>
              <a:rPr lang="en-US" noProof="0"/>
              <a:t> request and returned with a </a:t>
            </a:r>
            <a:r>
              <a:rPr lang="en-US">
                <a:ea typeface="Verdana" panose="020B0604030504040204" pitchFamily="34" charset="0"/>
              </a:rPr>
              <a:t>GET</a:t>
            </a:r>
            <a:r>
              <a:rPr lang="en-US" noProof="0"/>
              <a:t> request</a:t>
            </a:r>
          </a:p>
          <a:p>
            <a:pPr lvl="1"/>
            <a:r>
              <a:rPr lang="en-US" b="1" noProof="0"/>
              <a:t>User profiles, preferences</a:t>
            </a:r>
          </a:p>
          <a:p>
            <a:pPr lvl="2"/>
            <a:r>
              <a:rPr lang="en-US" noProof="0"/>
              <a:t>Each user is uniquely identified (</a:t>
            </a:r>
            <a:r>
              <a:rPr lang="en-US" err="1">
                <a:ea typeface="Verdana" panose="020B0604030504040204" pitchFamily="34" charset="0"/>
              </a:rPr>
              <a:t>userId</a:t>
            </a:r>
            <a:r>
              <a:rPr lang="en-US" noProof="0"/>
              <a:t>, username) and has her own preferences in terms of language, colors, </a:t>
            </a:r>
            <a:r>
              <a:rPr lang="en-US" noProof="0" err="1"/>
              <a:t>timezone</a:t>
            </a:r>
            <a:r>
              <a:rPr lang="en-US" noProof="0"/>
              <a:t>, products, etc. – </a:t>
            </a:r>
            <a:r>
              <a:rPr lang="en-US" noProof="0">
                <a:solidFill>
                  <a:srgbClr val="0070C0"/>
                </a:solidFill>
              </a:rPr>
              <a:t>data that fits well within an aggregate</a:t>
            </a:r>
            <a:r>
              <a:rPr lang="en-US"/>
              <a:t> </a:t>
            </a:r>
          </a:p>
          <a:p>
            <a:pPr lvl="1"/>
            <a:r>
              <a:rPr lang="en-US" b="1" noProof="0"/>
              <a:t>Shopping cart, chat services</a:t>
            </a:r>
          </a:p>
          <a:p>
            <a:pPr lvl="2"/>
            <a:r>
              <a:rPr lang="en-US" noProof="0"/>
              <a:t>Each e-commerce websites associates a shopping cart to a user; it can be stored as </a:t>
            </a:r>
            <a:r>
              <a:rPr lang="en-US" noProof="0">
                <a:solidFill>
                  <a:srgbClr val="0070C0"/>
                </a:solidFill>
              </a:rPr>
              <a:t>an aggregate identified by the user ID</a:t>
            </a:r>
            <a:endParaRPr lang="en-US" noProof="0"/>
          </a:p>
        </p:txBody>
      </p:sp>
    </p:spTree>
    <p:extLst>
      <p:ext uri="{BB962C8B-B14F-4D97-AF65-F5344CB8AC3E}">
        <p14:creationId xmlns:p14="http://schemas.microsoft.com/office/powerpoint/2010/main" val="279105404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a:t>Key-Value: real use cases</a:t>
            </a:r>
          </a:p>
        </p:txBody>
      </p:sp>
      <p:sp>
        <p:nvSpPr>
          <p:cNvPr id="4" name="Segnaposto contenuto 3"/>
          <p:cNvSpPr>
            <a:spLocks noGrp="1"/>
          </p:cNvSpPr>
          <p:nvPr>
            <p:ph idx="1"/>
          </p:nvPr>
        </p:nvSpPr>
        <p:spPr/>
        <p:txBody>
          <a:bodyPr>
            <a:normAutofit lnSpcReduction="10000"/>
          </a:bodyPr>
          <a:lstStyle/>
          <a:p>
            <a:r>
              <a:rPr lang="en-US" b="1" noProof="0"/>
              <a:t>Crawling of web pages</a:t>
            </a:r>
          </a:p>
          <a:p>
            <a:pPr lvl="1"/>
            <a:r>
              <a:rPr lang="en-US"/>
              <a:t>The URL is the key, the whole page </a:t>
            </a:r>
            <a:br>
              <a:rPr lang="en-US"/>
            </a:br>
            <a:r>
              <a:rPr lang="en-US"/>
              <a:t>content (HTML, CSS, JS, images, ..)</a:t>
            </a:r>
            <a:br>
              <a:rPr lang="en-US"/>
            </a:br>
            <a:r>
              <a:rPr lang="en-US"/>
              <a:t>is the value</a:t>
            </a:r>
            <a:endParaRPr lang="en-US" noProof="0"/>
          </a:p>
          <a:p>
            <a:r>
              <a:rPr lang="en-US" b="1" noProof="0"/>
              <a:t>Twitter timeline</a:t>
            </a:r>
          </a:p>
          <a:p>
            <a:pPr lvl="1"/>
            <a:r>
              <a:rPr lang="en-US" noProof="0"/>
              <a:t>The user ID is the key, the list of most</a:t>
            </a:r>
            <a:br>
              <a:rPr lang="en-US" noProof="0"/>
            </a:br>
            <a:r>
              <a:rPr lang="en-US" noProof="0"/>
              <a:t>recent tweets to be shown is the value</a:t>
            </a:r>
          </a:p>
          <a:p>
            <a:r>
              <a:rPr lang="en-US" b="1" noProof="0"/>
              <a:t>Amazon S3 (Simple Storage Service)</a:t>
            </a:r>
          </a:p>
          <a:p>
            <a:pPr lvl="1"/>
            <a:r>
              <a:rPr lang="en-US" noProof="0"/>
              <a:t>A cloud-based file system service</a:t>
            </a:r>
            <a:endParaRPr lang="en-US"/>
          </a:p>
          <a:p>
            <a:pPr lvl="1"/>
            <a:r>
              <a:rPr lang="en-US" noProof="0"/>
              <a:t>Useful for personal backups, file sharing, website or apps publication</a:t>
            </a:r>
          </a:p>
          <a:p>
            <a:pPr lvl="1"/>
            <a:r>
              <a:rPr lang="en-US" noProof="0"/>
              <a:t>The more you store, the more you pay </a:t>
            </a:r>
          </a:p>
          <a:p>
            <a:pPr lvl="2"/>
            <a:r>
              <a:rPr lang="en-US"/>
              <a:t>Storage: approx. $0.03 per GB per month</a:t>
            </a:r>
          </a:p>
          <a:p>
            <a:pPr lvl="2"/>
            <a:r>
              <a:rPr lang="en-US"/>
              <a:t>Uploading files: approx. $0.005 per 1000 items</a:t>
            </a:r>
          </a:p>
          <a:p>
            <a:pPr lvl="2"/>
            <a:r>
              <a:rPr lang="en-US"/>
              <a:t>Downloading files: approx. $0.004 per 10,000 files* PLUS $0.09 per GB (first GB free)</a:t>
            </a:r>
            <a:endParaRPr lang="en-US" noProof="0"/>
          </a:p>
        </p:txBody>
      </p:sp>
      <p:pic>
        <p:nvPicPr>
          <p:cNvPr id="5" name="Immagine 4"/>
          <p:cNvPicPr>
            <a:picLocks noChangeAspect="1"/>
          </p:cNvPicPr>
          <p:nvPr/>
        </p:nvPicPr>
        <p:blipFill>
          <a:blip r:embed="rId3"/>
          <a:stretch>
            <a:fillRect/>
          </a:stretch>
        </p:blipFill>
        <p:spPr>
          <a:xfrm>
            <a:off x="6796032" y="2006483"/>
            <a:ext cx="3832924" cy="1626403"/>
          </a:xfrm>
          <a:prstGeom prst="rect">
            <a:avLst/>
          </a:prstGeom>
        </p:spPr>
      </p:pic>
    </p:spTree>
    <p:extLst>
      <p:ext uri="{BB962C8B-B14F-4D97-AF65-F5344CB8AC3E}">
        <p14:creationId xmlns:p14="http://schemas.microsoft.com/office/powerpoint/2010/main" val="2637444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65ABE8-5590-AF58-D1CB-426E5B6AE187}"/>
              </a:ext>
            </a:extLst>
          </p:cNvPr>
          <p:cNvSpPr>
            <a:spLocks noGrp="1"/>
          </p:cNvSpPr>
          <p:nvPr>
            <p:ph type="title"/>
          </p:nvPr>
        </p:nvSpPr>
        <p:spPr/>
        <p:txBody>
          <a:bodyPr/>
          <a:lstStyle/>
          <a:p>
            <a:r>
              <a:rPr lang="en-US" noProof="0"/>
              <a:t>How did we get here?</a:t>
            </a:r>
          </a:p>
        </p:txBody>
      </p:sp>
      <p:sp>
        <p:nvSpPr>
          <p:cNvPr id="3" name="Segnaposto contenuto 2">
            <a:extLst>
              <a:ext uri="{FF2B5EF4-FFF2-40B4-BE49-F238E27FC236}">
                <a16:creationId xmlns:a16="http://schemas.microsoft.com/office/drawing/2014/main" id="{DC911431-3C34-56ED-5A8C-4E7D60D0838E}"/>
              </a:ext>
            </a:extLst>
          </p:cNvPr>
          <p:cNvSpPr>
            <a:spLocks noGrp="1"/>
          </p:cNvSpPr>
          <p:nvPr>
            <p:ph idx="1"/>
          </p:nvPr>
        </p:nvSpPr>
        <p:spPr/>
        <p:txBody>
          <a:bodyPr/>
          <a:lstStyle/>
          <a:p>
            <a:r>
              <a:rPr lang="en-US" b="1" noProof="0"/>
              <a:t>Data-Driven Innovation</a:t>
            </a:r>
          </a:p>
          <a:p>
            <a:pPr lvl="1"/>
            <a:r>
              <a:rPr lang="en-US" noProof="0"/>
              <a:t>Use of data and </a:t>
            </a:r>
            <a:r>
              <a:rPr lang="en-US" noProof="0">
                <a:solidFill>
                  <a:srgbClr val="FF0000"/>
                </a:solidFill>
              </a:rPr>
              <a:t>analytics</a:t>
            </a:r>
            <a:r>
              <a:rPr lang="en-US" noProof="0"/>
              <a:t> to foster new products, processes and markets</a:t>
            </a:r>
          </a:p>
          <a:p>
            <a:pPr lvl="1"/>
            <a:r>
              <a:rPr lang="en-US" noProof="0"/>
              <a:t>Drive discovery and execution of innovation, achieving new services with a business value</a:t>
            </a:r>
          </a:p>
          <a:p>
            <a:r>
              <a:rPr lang="en-US" b="1" noProof="0"/>
              <a:t>Analytics</a:t>
            </a:r>
          </a:p>
          <a:p>
            <a:pPr lvl="1"/>
            <a:r>
              <a:rPr lang="en-US" noProof="0"/>
              <a:t>A catch-all term for different business intelligence (BI)- and application-related initiatives</a:t>
            </a:r>
          </a:p>
          <a:p>
            <a:pPr lvl="2"/>
            <a:r>
              <a:rPr lang="en-US" noProof="0"/>
              <a:t>E.g., of analyzing information from a particular domain</a:t>
            </a:r>
          </a:p>
          <a:p>
            <a:pPr lvl="2"/>
            <a:r>
              <a:rPr lang="en-US" noProof="0"/>
              <a:t>E.g., applying BI capabilities to a specific content area (e.g., sales, service, supply chain)</a:t>
            </a:r>
          </a:p>
          <a:p>
            <a:r>
              <a:rPr lang="en-US" b="1" noProof="0">
                <a:solidFill>
                  <a:srgbClr val="0070C0"/>
                </a:solidFill>
              </a:rPr>
              <a:t>Advanced</a:t>
            </a:r>
            <a:r>
              <a:rPr lang="en-US" b="1" noProof="0"/>
              <a:t> Analytics</a:t>
            </a:r>
          </a:p>
          <a:p>
            <a:pPr lvl="1"/>
            <a:r>
              <a:rPr lang="en-US" noProof="0"/>
              <a:t>(Semi-)Autonomous examination of data to discover deeper insights, make predictions, or generate recommendations (e.g., through data/text mining and machine learning)</a:t>
            </a:r>
          </a:p>
          <a:p>
            <a:r>
              <a:rPr lang="en-US" b="1" noProof="0">
                <a:solidFill>
                  <a:srgbClr val="0070C0"/>
                </a:solidFill>
              </a:rPr>
              <a:t>Augmented</a:t>
            </a:r>
            <a:r>
              <a:rPr lang="en-US" b="1" noProof="0"/>
              <a:t> Analytics</a:t>
            </a:r>
          </a:p>
          <a:p>
            <a:pPr lvl="1"/>
            <a:r>
              <a:rPr lang="en-US" noProof="0"/>
              <a:t>Use of technologies such as machine learning and AI to assist with data preparation, insight generation and insight explanation to augment how people explore and analyze data</a:t>
            </a:r>
          </a:p>
        </p:txBody>
      </p:sp>
      <p:sp>
        <p:nvSpPr>
          <p:cNvPr id="4" name="Segnaposto piè di pagina 3">
            <a:extLst>
              <a:ext uri="{FF2B5EF4-FFF2-40B4-BE49-F238E27FC236}">
                <a16:creationId xmlns:a16="http://schemas.microsoft.com/office/drawing/2014/main" id="{C1ED9F4E-626E-1E7A-3000-BFF826D9C375}"/>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AE9CD75A-9A31-0709-AAFF-EA8A3A233A70}"/>
              </a:ext>
            </a:extLst>
          </p:cNvPr>
          <p:cNvSpPr>
            <a:spLocks noGrp="1"/>
          </p:cNvSpPr>
          <p:nvPr>
            <p:ph type="sldNum" sz="quarter" idx="12"/>
          </p:nvPr>
        </p:nvSpPr>
        <p:spPr/>
        <p:txBody>
          <a:bodyPr/>
          <a:lstStyle/>
          <a:p>
            <a:fld id="{5DD6F1BA-2510-46FC-9346-AB1F3CA1593B}" type="slidenum">
              <a:rPr lang="en-US" smtClean="0"/>
              <a:t>15</a:t>
            </a:fld>
            <a:endParaRPr lang="en-US"/>
          </a:p>
        </p:txBody>
      </p:sp>
      <p:sp>
        <p:nvSpPr>
          <p:cNvPr id="6" name="Segnaposto contenuto 5">
            <a:extLst>
              <a:ext uri="{FF2B5EF4-FFF2-40B4-BE49-F238E27FC236}">
                <a16:creationId xmlns:a16="http://schemas.microsoft.com/office/drawing/2014/main" id="{CD2D0000-E0EE-C982-A03D-24A88741F1A8}"/>
              </a:ext>
            </a:extLst>
          </p:cNvPr>
          <p:cNvSpPr>
            <a:spLocks noGrp="1"/>
          </p:cNvSpPr>
          <p:nvPr>
            <p:ph idx="13"/>
          </p:nvPr>
        </p:nvSpPr>
        <p:spPr/>
        <p:txBody>
          <a:bodyPr/>
          <a:lstStyle/>
          <a:p>
            <a:r>
              <a:rPr lang="en-US" noProof="0">
                <a:hlinkClick r:id="rId2"/>
              </a:rPr>
              <a:t>https://www.gartner.com/en/information-technology/glossary</a:t>
            </a:r>
            <a:r>
              <a:rPr lang="en-US" noProof="0"/>
              <a:t> (accessed 2022-08-01)</a:t>
            </a:r>
          </a:p>
        </p:txBody>
      </p:sp>
    </p:spTree>
    <p:extLst>
      <p:ext uri="{BB962C8B-B14F-4D97-AF65-F5344CB8AC3E}">
        <p14:creationId xmlns:p14="http://schemas.microsoft.com/office/powerpoint/2010/main" val="272452801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a:t>Key-Value: when to avoid</a:t>
            </a:r>
            <a:endParaRPr lang="en-US" noProof="0"/>
          </a:p>
        </p:txBody>
      </p:sp>
      <p:sp>
        <p:nvSpPr>
          <p:cNvPr id="4" name="Segnaposto contenuto 3"/>
          <p:cNvSpPr>
            <a:spLocks noGrp="1"/>
          </p:cNvSpPr>
          <p:nvPr>
            <p:ph idx="1"/>
          </p:nvPr>
        </p:nvSpPr>
        <p:spPr/>
        <p:txBody>
          <a:bodyPr>
            <a:normAutofit/>
          </a:bodyPr>
          <a:lstStyle/>
          <a:p>
            <a:r>
              <a:rPr lang="en-US" b="1" noProof="0"/>
              <a:t>Data with many relationships</a:t>
            </a:r>
          </a:p>
          <a:p>
            <a:pPr lvl="1"/>
            <a:r>
              <a:rPr lang="en-US" noProof="0"/>
              <a:t>When relationships between data (in the same or in different collections) must be followed </a:t>
            </a:r>
          </a:p>
          <a:p>
            <a:pPr lvl="1"/>
            <a:r>
              <a:rPr lang="en-US"/>
              <a:t>S</a:t>
            </a:r>
            <a:r>
              <a:rPr lang="en-US" noProof="0" err="1"/>
              <a:t>ome</a:t>
            </a:r>
            <a:r>
              <a:rPr lang="en-US" noProof="0"/>
              <a:t> systems offer limited link-walking mechanisms</a:t>
            </a:r>
          </a:p>
          <a:p>
            <a:r>
              <a:rPr lang="en-US" b="1"/>
              <a:t>Multi-record operations</a:t>
            </a:r>
          </a:p>
          <a:p>
            <a:pPr lvl="1"/>
            <a:r>
              <a:rPr lang="en-US"/>
              <a:t>Because operations (mostly) involve one record at a time</a:t>
            </a:r>
          </a:p>
          <a:p>
            <a:r>
              <a:rPr lang="en-US" b="1" noProof="0"/>
              <a:t>Querying the data</a:t>
            </a:r>
          </a:p>
          <a:p>
            <a:pPr lvl="1"/>
            <a:r>
              <a:rPr lang="en-US" noProof="0"/>
              <a:t>If it is necessary to query the values, not just the key </a:t>
            </a:r>
          </a:p>
          <a:p>
            <a:pPr lvl="1"/>
            <a:r>
              <a:rPr lang="en-US" noProof="0"/>
              <a:t>Few systems offer </a:t>
            </a:r>
            <a:r>
              <a:rPr lang="en-US"/>
              <a:t>limited functionalities </a:t>
            </a:r>
            <a:r>
              <a:rPr lang="en-US" noProof="0"/>
              <a:t>(e.g., </a:t>
            </a:r>
            <a:r>
              <a:rPr lang="en-US" noProof="0" err="1"/>
              <a:t>Riak</a:t>
            </a:r>
            <a:r>
              <a:rPr lang="en-US" noProof="0"/>
              <a:t> Search)</a:t>
            </a:r>
          </a:p>
        </p:txBody>
      </p:sp>
    </p:spTree>
    <p:extLst>
      <p:ext uri="{BB962C8B-B14F-4D97-AF65-F5344CB8AC3E}">
        <p14:creationId xmlns:p14="http://schemas.microsoft.com/office/powerpoint/2010/main" val="166812392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Document: popular DBs</a:t>
            </a:r>
            <a:endParaRPr lang="en-US" noProof="0"/>
          </a:p>
        </p:txBody>
      </p:sp>
      <p:sp>
        <p:nvSpPr>
          <p:cNvPr id="4" name="Segnaposto contenuto 3"/>
          <p:cNvSpPr>
            <a:spLocks noGrp="1"/>
          </p:cNvSpPr>
          <p:nvPr>
            <p:ph idx="1"/>
          </p:nvPr>
        </p:nvSpPr>
        <p:spPr/>
        <p:txBody>
          <a:bodyPr/>
          <a:lstStyle/>
          <a:p>
            <a:r>
              <a:rPr lang="en-US" b="1" noProof="0"/>
              <a:t>MongoDB</a:t>
            </a:r>
            <a:r>
              <a:rPr lang="en-US"/>
              <a:t>: </a:t>
            </a:r>
            <a:r>
              <a:rPr lang="en-US" noProof="0">
                <a:hlinkClick r:id="rId2"/>
              </a:rPr>
              <a:t>http://www.mongodb.org</a:t>
            </a:r>
            <a:r>
              <a:rPr lang="en-US"/>
              <a:t> </a:t>
            </a:r>
            <a:endParaRPr lang="en-US" noProof="0"/>
          </a:p>
          <a:p>
            <a:r>
              <a:rPr lang="en-US" b="1"/>
              <a:t>Couchbase: </a:t>
            </a:r>
            <a:r>
              <a:rPr lang="en-US">
                <a:hlinkClick r:id="rId3"/>
              </a:rPr>
              <a:t>http://www.couchbase.com</a:t>
            </a:r>
            <a:r>
              <a:rPr lang="en-US"/>
              <a:t> </a:t>
            </a:r>
          </a:p>
          <a:p>
            <a:r>
              <a:rPr lang="en-US" b="1" noProof="0"/>
              <a:t>CouchDB</a:t>
            </a:r>
            <a:r>
              <a:rPr lang="en-US"/>
              <a:t>: </a:t>
            </a:r>
            <a:r>
              <a:rPr lang="en-US" noProof="0">
                <a:hlinkClick r:id="rId4"/>
              </a:rPr>
              <a:t>http://couchdb.apache.org</a:t>
            </a:r>
            <a:r>
              <a:rPr lang="en-US" noProof="0"/>
              <a:t> </a:t>
            </a:r>
          </a:p>
        </p:txBody>
      </p:sp>
    </p:spTree>
    <p:extLst>
      <p:ext uri="{BB962C8B-B14F-4D97-AF65-F5344CB8AC3E}">
        <p14:creationId xmlns:p14="http://schemas.microsoft.com/office/powerpoint/2010/main" val="96013688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a:t>Document: when to use</a:t>
            </a:r>
          </a:p>
        </p:txBody>
      </p:sp>
      <p:sp>
        <p:nvSpPr>
          <p:cNvPr id="4" name="Segnaposto contenuto 3"/>
          <p:cNvSpPr>
            <a:spLocks noGrp="1"/>
          </p:cNvSpPr>
          <p:nvPr>
            <p:ph idx="1"/>
          </p:nvPr>
        </p:nvSpPr>
        <p:spPr/>
        <p:txBody>
          <a:bodyPr>
            <a:normAutofit lnSpcReduction="10000"/>
          </a:bodyPr>
          <a:lstStyle/>
          <a:p>
            <a:r>
              <a:rPr lang="en-US"/>
              <a:t>Higher expressiveness</a:t>
            </a:r>
          </a:p>
          <a:p>
            <a:pPr lvl="1"/>
            <a:r>
              <a:rPr lang="en-US"/>
              <a:t>Store data according to a highly nested data model</a:t>
            </a:r>
          </a:p>
          <a:p>
            <a:pPr lvl="1"/>
            <a:r>
              <a:rPr lang="en-US" noProof="0"/>
              <a:t>Need to formulate complex queries on many fields</a:t>
            </a:r>
          </a:p>
          <a:p>
            <a:r>
              <a:rPr lang="en-US"/>
              <a:t>Examples</a:t>
            </a:r>
            <a:endParaRPr lang="en-US" noProof="0"/>
          </a:p>
          <a:p>
            <a:pPr lvl="1"/>
            <a:r>
              <a:rPr lang="en-US" b="1" noProof="0"/>
              <a:t>Event logs</a:t>
            </a:r>
          </a:p>
          <a:p>
            <a:pPr lvl="2"/>
            <a:r>
              <a:rPr lang="en-US" noProof="0">
                <a:solidFill>
                  <a:srgbClr val="0070C0"/>
                </a:solidFill>
              </a:rPr>
              <a:t>Central repo to store event logs from many applications; </a:t>
            </a:r>
            <a:r>
              <a:rPr lang="en-US"/>
              <a:t>shard on app name or event type</a:t>
            </a:r>
          </a:p>
          <a:p>
            <a:pPr lvl="1"/>
            <a:r>
              <a:rPr lang="en-US" b="1" noProof="0"/>
              <a:t>CMS, blogging platforms</a:t>
            </a:r>
          </a:p>
          <a:p>
            <a:pPr lvl="2"/>
            <a:r>
              <a:rPr lang="en-US" noProof="0">
                <a:solidFill>
                  <a:srgbClr val="0070C0"/>
                </a:solidFill>
              </a:rPr>
              <a:t>The absence of a predefined schema </a:t>
            </a:r>
            <a:r>
              <a:rPr lang="en-US">
                <a:solidFill>
                  <a:srgbClr val="0070C0"/>
                </a:solidFill>
              </a:rPr>
              <a:t>fits well</a:t>
            </a:r>
            <a:r>
              <a:rPr lang="en-US" noProof="0">
                <a:solidFill>
                  <a:srgbClr val="0070C0"/>
                </a:solidFill>
              </a:rPr>
              <a:t> </a:t>
            </a:r>
            <a:r>
              <a:rPr lang="en-US" noProof="0"/>
              <a:t>within content management systems (CMS) or website management applications, to handle comments, registrations and user profiles</a:t>
            </a:r>
          </a:p>
          <a:p>
            <a:pPr lvl="1"/>
            <a:r>
              <a:rPr lang="en-US" b="1" noProof="0"/>
              <a:t>Web Analytics or Real-Time Analytics</a:t>
            </a:r>
          </a:p>
          <a:p>
            <a:pPr lvl="2"/>
            <a:r>
              <a:rPr lang="en-US" noProof="0">
                <a:solidFill>
                  <a:srgbClr val="0070C0"/>
                </a:solidFill>
              </a:rPr>
              <a:t>The ability to update only specific fields </a:t>
            </a:r>
            <a:r>
              <a:rPr lang="en-US" noProof="0"/>
              <a:t>enables fast update of analytical metrics</a:t>
            </a:r>
          </a:p>
          <a:p>
            <a:pPr lvl="2"/>
            <a:r>
              <a:rPr lang="en-US" noProof="0">
                <a:solidFill>
                  <a:srgbClr val="0070C0"/>
                </a:solidFill>
              </a:rPr>
              <a:t>Text indexing</a:t>
            </a:r>
            <a:r>
              <a:rPr lang="en-US" noProof="0"/>
              <a:t> enables </a:t>
            </a:r>
            <a:r>
              <a:rPr lang="en-US"/>
              <a:t>real-time sentiment analysis and social media monitoring</a:t>
            </a:r>
            <a:endParaRPr lang="en-US" noProof="0"/>
          </a:p>
          <a:p>
            <a:pPr lvl="1"/>
            <a:r>
              <a:rPr lang="en-US" b="1" noProof="0"/>
              <a:t>E-commerce applications</a:t>
            </a:r>
          </a:p>
          <a:p>
            <a:pPr lvl="2"/>
            <a:r>
              <a:rPr lang="en-US" noProof="0">
                <a:solidFill>
                  <a:srgbClr val="0070C0"/>
                </a:solidFill>
              </a:rPr>
              <a:t>Schema flexibility is often required </a:t>
            </a:r>
            <a:r>
              <a:rPr lang="en-US" noProof="0"/>
              <a:t>to store products and orders, as well as to enable schema evolution without incurring into refactoring or migration costs</a:t>
            </a:r>
          </a:p>
        </p:txBody>
      </p:sp>
    </p:spTree>
    <p:extLst>
      <p:ext uri="{BB962C8B-B14F-4D97-AF65-F5344CB8AC3E}">
        <p14:creationId xmlns:p14="http://schemas.microsoft.com/office/powerpoint/2010/main" val="417171821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a:t>Document: real use cases</a:t>
            </a:r>
            <a:endParaRPr lang="en-US" noProof="0"/>
          </a:p>
        </p:txBody>
      </p:sp>
      <p:sp>
        <p:nvSpPr>
          <p:cNvPr id="4" name="Segnaposto contenuto 3"/>
          <p:cNvSpPr>
            <a:spLocks noGrp="1"/>
          </p:cNvSpPr>
          <p:nvPr>
            <p:ph idx="1"/>
          </p:nvPr>
        </p:nvSpPr>
        <p:spPr/>
        <p:txBody>
          <a:bodyPr>
            <a:normAutofit/>
          </a:bodyPr>
          <a:lstStyle/>
          <a:p>
            <a:r>
              <a:rPr lang="en-US" b="1" noProof="0" err="1"/>
              <a:t>Adversting</a:t>
            </a:r>
            <a:r>
              <a:rPr lang="en-US" b="1" noProof="0"/>
              <a:t> services</a:t>
            </a:r>
          </a:p>
          <a:p>
            <a:pPr lvl="1"/>
            <a:r>
              <a:rPr lang="en-US" noProof="0"/>
              <a:t>MongoDB was born as a system for banner ads</a:t>
            </a:r>
          </a:p>
          <a:p>
            <a:pPr lvl="2"/>
            <a:r>
              <a:rPr lang="en-US"/>
              <a:t>24/7 availability and high performance</a:t>
            </a:r>
          </a:p>
          <a:p>
            <a:pPr lvl="2"/>
            <a:r>
              <a:rPr lang="en-US"/>
              <a:t>Complex rules to find the right banner based on user’s interests</a:t>
            </a:r>
          </a:p>
          <a:p>
            <a:pPr lvl="2"/>
            <a:r>
              <a:rPr lang="en-US"/>
              <a:t>Handle several kinds of ads and show detailed analytics</a:t>
            </a:r>
          </a:p>
          <a:p>
            <a:r>
              <a:rPr lang="en-US" b="1"/>
              <a:t>Internet of Things</a:t>
            </a:r>
          </a:p>
          <a:p>
            <a:pPr lvl="1"/>
            <a:r>
              <a:rPr lang="en-US"/>
              <a:t>Real-time management of sensor-based data</a:t>
            </a:r>
          </a:p>
          <a:p>
            <a:pPr lvl="1"/>
            <a:r>
              <a:rPr lang="en-US"/>
              <a:t>Bosch uses MongoDB to capture data from cars (breaks, ABS, windscreen wiper, etc.) and aircrafts maintenance tools</a:t>
            </a:r>
          </a:p>
          <a:p>
            <a:pPr lvl="2"/>
            <a:r>
              <a:rPr lang="en-US"/>
              <a:t>Business rules are applied to warn the pilot when the breaking system pressure falls under a critical threshold, or the maintenance operator when the tool is used improperly</a:t>
            </a:r>
          </a:p>
          <a:p>
            <a:pPr lvl="1"/>
            <a:r>
              <a:rPr lang="en-US"/>
              <a:t>Technogym uses MongoDB to capture data from gym equipment</a:t>
            </a:r>
          </a:p>
        </p:txBody>
      </p:sp>
    </p:spTree>
    <p:extLst>
      <p:ext uri="{BB962C8B-B14F-4D97-AF65-F5344CB8AC3E}">
        <p14:creationId xmlns:p14="http://schemas.microsoft.com/office/powerpoint/2010/main" val="16908280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a:t>Document: when to avoid</a:t>
            </a:r>
          </a:p>
        </p:txBody>
      </p:sp>
      <p:sp>
        <p:nvSpPr>
          <p:cNvPr id="4" name="Segnaposto contenuto 3"/>
          <p:cNvSpPr>
            <a:spLocks noGrp="1"/>
          </p:cNvSpPr>
          <p:nvPr>
            <p:ph idx="1"/>
          </p:nvPr>
        </p:nvSpPr>
        <p:spPr/>
        <p:txBody>
          <a:bodyPr>
            <a:normAutofit/>
          </a:bodyPr>
          <a:lstStyle/>
          <a:p>
            <a:r>
              <a:rPr lang="en-US" b="1"/>
              <a:t>ACID transactions requirement</a:t>
            </a:r>
          </a:p>
          <a:p>
            <a:pPr lvl="1"/>
            <a:r>
              <a:rPr lang="en-US" noProof="0"/>
              <a:t>If not for a few exceptions (e.g., </a:t>
            </a:r>
            <a:r>
              <a:rPr lang="en-US" noProof="0" err="1"/>
              <a:t>RavenDB</a:t>
            </a:r>
            <a:r>
              <a:rPr lang="en-US" noProof="0"/>
              <a:t>), document databases are not suited for cross-document atomicity </a:t>
            </a:r>
          </a:p>
          <a:p>
            <a:r>
              <a:rPr lang="en-US" b="1" noProof="0"/>
              <a:t>Queries on high-variety data</a:t>
            </a:r>
          </a:p>
          <a:p>
            <a:pPr lvl="1"/>
            <a:r>
              <a:rPr lang="en-US" noProof="0">
                <a:solidFill>
                  <a:srgbClr val="0070C0"/>
                </a:solidFill>
              </a:rPr>
              <a:t>If the aggregate structure continuously evolves, queries must be constantly updated </a:t>
            </a:r>
            <a:r>
              <a:rPr lang="en-US" noProof="0"/>
              <a:t>(and normalization clashes with the concept of aggregate)</a:t>
            </a:r>
          </a:p>
        </p:txBody>
      </p:sp>
    </p:spTree>
    <p:extLst>
      <p:ext uri="{BB962C8B-B14F-4D97-AF65-F5344CB8AC3E}">
        <p14:creationId xmlns:p14="http://schemas.microsoft.com/office/powerpoint/2010/main" val="11780646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Wide column: popular DBs</a:t>
            </a:r>
            <a:endParaRPr lang="en-US" noProof="0"/>
          </a:p>
        </p:txBody>
      </p:sp>
      <p:sp>
        <p:nvSpPr>
          <p:cNvPr id="4" name="Segnaposto contenuto 3"/>
          <p:cNvSpPr>
            <a:spLocks noGrp="1"/>
          </p:cNvSpPr>
          <p:nvPr>
            <p:ph idx="1"/>
          </p:nvPr>
        </p:nvSpPr>
        <p:spPr/>
        <p:txBody>
          <a:bodyPr/>
          <a:lstStyle/>
          <a:p>
            <a:r>
              <a:rPr lang="en-US" b="1" noProof="0"/>
              <a:t>Cassandra</a:t>
            </a:r>
            <a:r>
              <a:rPr lang="en-US" noProof="0"/>
              <a:t>: </a:t>
            </a:r>
            <a:r>
              <a:rPr lang="en-US" noProof="0">
                <a:hlinkClick r:id="rId2"/>
              </a:rPr>
              <a:t>http://cassandra.apache.org</a:t>
            </a:r>
            <a:r>
              <a:rPr lang="en-US"/>
              <a:t> </a:t>
            </a:r>
            <a:endParaRPr lang="en-US" noProof="0"/>
          </a:p>
          <a:p>
            <a:r>
              <a:rPr lang="en-US" b="1" noProof="0"/>
              <a:t>HBase</a:t>
            </a:r>
            <a:r>
              <a:rPr lang="en-US"/>
              <a:t>: </a:t>
            </a:r>
            <a:r>
              <a:rPr lang="en-US" noProof="0">
                <a:hlinkClick r:id="rId3"/>
              </a:rPr>
              <a:t>https://hbase.apache.org</a:t>
            </a:r>
            <a:r>
              <a:rPr lang="en-US"/>
              <a:t> </a:t>
            </a:r>
            <a:endParaRPr lang="en-US" noProof="0"/>
          </a:p>
          <a:p>
            <a:r>
              <a:rPr lang="en-US" b="1"/>
              <a:t>Google </a:t>
            </a:r>
            <a:r>
              <a:rPr lang="en-US" b="1" err="1"/>
              <a:t>BigTable</a:t>
            </a:r>
            <a:r>
              <a:rPr lang="en-US"/>
              <a:t>:  </a:t>
            </a:r>
            <a:r>
              <a:rPr lang="en-US">
                <a:hlinkClick r:id="rId4"/>
              </a:rPr>
              <a:t>https://cloud.google.com/bigtable</a:t>
            </a:r>
            <a:r>
              <a:rPr lang="en-US"/>
              <a:t> </a:t>
            </a:r>
            <a:endParaRPr lang="en-US" noProof="0"/>
          </a:p>
        </p:txBody>
      </p:sp>
    </p:spTree>
    <p:extLst>
      <p:ext uri="{BB962C8B-B14F-4D97-AF65-F5344CB8AC3E}">
        <p14:creationId xmlns:p14="http://schemas.microsoft.com/office/powerpoint/2010/main" val="2578149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a:t>Wide column: when to use</a:t>
            </a:r>
            <a:endParaRPr lang="en-US" noProof="0"/>
          </a:p>
        </p:txBody>
      </p:sp>
      <p:sp>
        <p:nvSpPr>
          <p:cNvPr id="9" name="Segnaposto contenuto 3"/>
          <p:cNvSpPr>
            <a:spLocks noGrp="1"/>
          </p:cNvSpPr>
          <p:nvPr>
            <p:ph idx="1"/>
          </p:nvPr>
        </p:nvSpPr>
        <p:spPr/>
        <p:txBody>
          <a:bodyPr>
            <a:normAutofit/>
          </a:bodyPr>
          <a:lstStyle/>
          <a:p>
            <a:r>
              <a:rPr lang="en-US"/>
              <a:t>Compromise between expressiveness and simplicity</a:t>
            </a:r>
          </a:p>
          <a:p>
            <a:pPr lvl="1"/>
            <a:r>
              <a:rPr lang="en-US"/>
              <a:t>Limited (but some) requirements in terms of data model</a:t>
            </a:r>
          </a:p>
          <a:p>
            <a:pPr lvl="1"/>
            <a:r>
              <a:rPr lang="en-US"/>
              <a:t>Limited (but some) requirements in terms of querying records</a:t>
            </a:r>
          </a:p>
          <a:p>
            <a:r>
              <a:rPr lang="en-US"/>
              <a:t>Examples</a:t>
            </a:r>
          </a:p>
          <a:p>
            <a:pPr lvl="1"/>
            <a:r>
              <a:rPr lang="en-US" b="1"/>
              <a:t>Event logs; CMS, blogging platforms</a:t>
            </a:r>
          </a:p>
          <a:p>
            <a:pPr lvl="2"/>
            <a:r>
              <a:rPr lang="en-US"/>
              <a:t>Similarly to document databases, </a:t>
            </a:r>
            <a:r>
              <a:rPr lang="en-US">
                <a:solidFill>
                  <a:srgbClr val="0070C0"/>
                </a:solidFill>
              </a:rPr>
              <a:t>different applications may use different columns</a:t>
            </a:r>
            <a:endParaRPr lang="en-US"/>
          </a:p>
          <a:p>
            <a:pPr lvl="1"/>
            <a:r>
              <a:rPr lang="en-US" b="1"/>
              <a:t>Sparse matrixes</a:t>
            </a:r>
          </a:p>
          <a:p>
            <a:pPr lvl="2"/>
            <a:r>
              <a:rPr lang="en-US"/>
              <a:t>While an RDBMS would store </a:t>
            </a:r>
            <a:r>
              <a:rPr lang="en-US" i="1"/>
              <a:t>null </a:t>
            </a:r>
            <a:r>
              <a:rPr lang="en-US"/>
              <a:t>values, a wide column </a:t>
            </a:r>
            <a:r>
              <a:rPr lang="en-US">
                <a:solidFill>
                  <a:srgbClr val="0070C0"/>
                </a:solidFill>
              </a:rPr>
              <a:t>stores only the columns for which a value is specified</a:t>
            </a:r>
            <a:endParaRPr lang="en-US"/>
          </a:p>
          <a:p>
            <a:pPr lvl="1"/>
            <a:r>
              <a:rPr lang="en-US" b="1"/>
              <a:t>GIS applications</a:t>
            </a:r>
          </a:p>
          <a:p>
            <a:pPr lvl="2"/>
            <a:r>
              <a:rPr lang="en-US"/>
              <a:t>Pieces of a map (tiles) can be stored as </a:t>
            </a:r>
            <a:r>
              <a:rPr lang="en-US">
                <a:solidFill>
                  <a:srgbClr val="0070C0"/>
                </a:solidFill>
              </a:rPr>
              <a:t>couples of latitude and longitude</a:t>
            </a:r>
          </a:p>
        </p:txBody>
      </p:sp>
    </p:spTree>
    <p:extLst>
      <p:ext uri="{BB962C8B-B14F-4D97-AF65-F5344CB8AC3E}">
        <p14:creationId xmlns:p14="http://schemas.microsoft.com/office/powerpoint/2010/main" val="339753746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a:t>Wide column: real use cases</a:t>
            </a:r>
            <a:endParaRPr lang="en-US" noProof="0"/>
          </a:p>
        </p:txBody>
      </p:sp>
      <p:sp>
        <p:nvSpPr>
          <p:cNvPr id="9" name="Segnaposto contenuto 3"/>
          <p:cNvSpPr>
            <a:spLocks noGrp="1"/>
          </p:cNvSpPr>
          <p:nvPr>
            <p:ph idx="1"/>
          </p:nvPr>
        </p:nvSpPr>
        <p:spPr/>
        <p:txBody>
          <a:bodyPr>
            <a:normAutofit/>
          </a:bodyPr>
          <a:lstStyle/>
          <a:p>
            <a:r>
              <a:rPr lang="en-US" b="1"/>
              <a:t>Google applications</a:t>
            </a:r>
          </a:p>
          <a:p>
            <a:pPr lvl="1"/>
            <a:r>
              <a:rPr lang="en-US" err="1"/>
              <a:t>BigTable</a:t>
            </a:r>
            <a:r>
              <a:rPr lang="en-US"/>
              <a:t> is the DB used by Google for most of its applications, including Search, Analytics, Maps and Gmail</a:t>
            </a:r>
          </a:p>
          <a:p>
            <a:r>
              <a:rPr lang="en-US" b="1"/>
              <a:t>User profiles and preferences</a:t>
            </a:r>
          </a:p>
          <a:p>
            <a:pPr lvl="1"/>
            <a:r>
              <a:rPr lang="en-US"/>
              <a:t>Spotify uses Cassandra to store metadata about users, artists, songs, playlists, etc.</a:t>
            </a:r>
          </a:p>
          <a:p>
            <a:r>
              <a:rPr lang="en-US" b="1"/>
              <a:t>Manhattan</a:t>
            </a:r>
          </a:p>
          <a:p>
            <a:pPr lvl="1"/>
            <a:r>
              <a:rPr lang="en-US"/>
              <a:t>After using Cassandra, Twitter ha developed its own proprietary NoSQL system to support most of its services</a:t>
            </a:r>
          </a:p>
        </p:txBody>
      </p:sp>
    </p:spTree>
    <p:extLst>
      <p:ext uri="{BB962C8B-B14F-4D97-AF65-F5344CB8AC3E}">
        <p14:creationId xmlns:p14="http://schemas.microsoft.com/office/powerpoint/2010/main" val="238519260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a:t>Wide column: when to avoid</a:t>
            </a:r>
            <a:endParaRPr lang="en-US" noProof="0"/>
          </a:p>
        </p:txBody>
      </p:sp>
      <p:sp>
        <p:nvSpPr>
          <p:cNvPr id="4" name="Segnaposto contenuto 3"/>
          <p:cNvSpPr>
            <a:spLocks noGrp="1"/>
          </p:cNvSpPr>
          <p:nvPr>
            <p:ph idx="1"/>
          </p:nvPr>
        </p:nvSpPr>
        <p:spPr/>
        <p:txBody>
          <a:bodyPr>
            <a:normAutofit/>
          </a:bodyPr>
          <a:lstStyle/>
          <a:p>
            <a:r>
              <a:rPr lang="en-US" b="1" noProof="0"/>
              <a:t>Same as for document model</a:t>
            </a:r>
          </a:p>
          <a:p>
            <a:pPr lvl="1"/>
            <a:r>
              <a:rPr lang="en-US" noProof="0"/>
              <a:t>ACID transactions requirement</a:t>
            </a:r>
          </a:p>
          <a:p>
            <a:pPr lvl="1"/>
            <a:r>
              <a:rPr lang="en-US"/>
              <a:t>Queries on high-variety data</a:t>
            </a:r>
          </a:p>
          <a:p>
            <a:r>
              <a:rPr lang="en-US" b="1" noProof="0"/>
              <a:t>Need for full query expressiveness</a:t>
            </a:r>
          </a:p>
          <a:p>
            <a:pPr lvl="1"/>
            <a:r>
              <a:rPr lang="en-US"/>
              <a:t>Joins are highly discouraged</a:t>
            </a:r>
          </a:p>
          <a:p>
            <a:pPr lvl="1"/>
            <a:r>
              <a:rPr lang="en-US"/>
              <a:t>Limited support for filters and group </a:t>
            </a:r>
            <a:r>
              <a:rPr lang="en-US" err="1"/>
              <a:t>bys</a:t>
            </a:r>
            <a:endParaRPr lang="en-US"/>
          </a:p>
        </p:txBody>
      </p:sp>
    </p:spTree>
    <p:extLst>
      <p:ext uri="{BB962C8B-B14F-4D97-AF65-F5344CB8AC3E}">
        <p14:creationId xmlns:p14="http://schemas.microsoft.com/office/powerpoint/2010/main" val="172920843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Graph: popular DBs</a:t>
            </a:r>
            <a:endParaRPr lang="en-US" noProof="0"/>
          </a:p>
        </p:txBody>
      </p:sp>
      <p:sp>
        <p:nvSpPr>
          <p:cNvPr id="4" name="Segnaposto contenuto 3"/>
          <p:cNvSpPr>
            <a:spLocks noGrp="1"/>
          </p:cNvSpPr>
          <p:nvPr>
            <p:ph idx="1"/>
          </p:nvPr>
        </p:nvSpPr>
        <p:spPr/>
        <p:txBody>
          <a:bodyPr/>
          <a:lstStyle/>
          <a:p>
            <a:r>
              <a:rPr lang="en-US" b="1" noProof="0"/>
              <a:t>Neo4J</a:t>
            </a:r>
            <a:r>
              <a:rPr lang="en-US"/>
              <a:t>: </a:t>
            </a:r>
            <a:r>
              <a:rPr lang="en-US">
                <a:hlinkClick r:id="rId2"/>
              </a:rPr>
              <a:t>http://neo4j.com</a:t>
            </a:r>
            <a:endParaRPr lang="en-US"/>
          </a:p>
          <a:p>
            <a:r>
              <a:rPr lang="en-US" b="1" noProof="0" err="1"/>
              <a:t>TigerGraph</a:t>
            </a:r>
            <a:r>
              <a:rPr lang="en-US"/>
              <a:t>: </a:t>
            </a:r>
            <a:r>
              <a:rPr lang="en-US">
                <a:hlinkClick r:id="rId3"/>
              </a:rPr>
              <a:t>https://www.tigergraph.com/</a:t>
            </a:r>
            <a:r>
              <a:rPr lang="en-US"/>
              <a:t> </a:t>
            </a:r>
          </a:p>
        </p:txBody>
      </p:sp>
    </p:spTree>
    <p:extLst>
      <p:ext uri="{BB962C8B-B14F-4D97-AF65-F5344CB8AC3E}">
        <p14:creationId xmlns:p14="http://schemas.microsoft.com/office/powerpoint/2010/main" val="1591130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31ECD0-6907-CA50-16FD-3C869075325D}"/>
              </a:ext>
            </a:extLst>
          </p:cNvPr>
          <p:cNvSpPr>
            <a:spLocks noGrp="1"/>
          </p:cNvSpPr>
          <p:nvPr>
            <p:ph type="title"/>
          </p:nvPr>
        </p:nvSpPr>
        <p:spPr/>
        <p:txBody>
          <a:bodyPr/>
          <a:lstStyle/>
          <a:p>
            <a:r>
              <a:rPr lang="en-US" noProof="0"/>
              <a:t>How did we get here?</a:t>
            </a:r>
          </a:p>
        </p:txBody>
      </p:sp>
      <p:pic>
        <p:nvPicPr>
          <p:cNvPr id="8" name="Segnaposto contenuto 7">
            <a:extLst>
              <a:ext uri="{FF2B5EF4-FFF2-40B4-BE49-F238E27FC236}">
                <a16:creationId xmlns:a16="http://schemas.microsoft.com/office/drawing/2014/main" id="{6ECD84C2-536E-D6A2-89EB-D85D93C4828E}"/>
              </a:ext>
            </a:extLst>
          </p:cNvPr>
          <p:cNvPicPr>
            <a:picLocks noGrp="1" noChangeAspect="1"/>
          </p:cNvPicPr>
          <p:nvPr>
            <p:ph idx="1"/>
          </p:nvPr>
        </p:nvPicPr>
        <p:blipFill>
          <a:blip r:embed="rId2"/>
          <a:stretch>
            <a:fillRect/>
          </a:stretch>
        </p:blipFill>
        <p:spPr>
          <a:xfrm>
            <a:off x="2314380" y="1977134"/>
            <a:ext cx="7563239" cy="3797495"/>
          </a:xfrm>
        </p:spPr>
      </p:pic>
      <p:sp>
        <p:nvSpPr>
          <p:cNvPr id="4" name="Segnaposto piè di pagina 3">
            <a:extLst>
              <a:ext uri="{FF2B5EF4-FFF2-40B4-BE49-F238E27FC236}">
                <a16:creationId xmlns:a16="http://schemas.microsoft.com/office/drawing/2014/main" id="{FA5943AD-E712-CDD9-8E7A-2F5135229EC2}"/>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8F728AB0-AAFA-D384-F8F4-6E4DCA31249E}"/>
              </a:ext>
            </a:extLst>
          </p:cNvPr>
          <p:cNvSpPr>
            <a:spLocks noGrp="1"/>
          </p:cNvSpPr>
          <p:nvPr>
            <p:ph type="sldNum" sz="quarter" idx="12"/>
          </p:nvPr>
        </p:nvSpPr>
        <p:spPr/>
        <p:txBody>
          <a:bodyPr/>
          <a:lstStyle/>
          <a:p>
            <a:fld id="{5DD6F1BA-2510-46FC-9346-AB1F3CA1593B}" type="slidenum">
              <a:rPr lang="en-US" smtClean="0"/>
              <a:t>16</a:t>
            </a:fld>
            <a:endParaRPr lang="en-US"/>
          </a:p>
        </p:txBody>
      </p:sp>
      <p:sp>
        <p:nvSpPr>
          <p:cNvPr id="6" name="Segnaposto contenuto 5">
            <a:extLst>
              <a:ext uri="{FF2B5EF4-FFF2-40B4-BE49-F238E27FC236}">
                <a16:creationId xmlns:a16="http://schemas.microsoft.com/office/drawing/2014/main" id="{9B53553A-E89C-F310-214B-FD604998BB6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3989219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a:t>Graph: when to use</a:t>
            </a:r>
            <a:endParaRPr lang="en-US" noProof="0"/>
          </a:p>
        </p:txBody>
      </p:sp>
      <p:sp>
        <p:nvSpPr>
          <p:cNvPr id="9" name="Segnaposto contenuto 3"/>
          <p:cNvSpPr>
            <a:spLocks noGrp="1"/>
          </p:cNvSpPr>
          <p:nvPr>
            <p:ph idx="1"/>
          </p:nvPr>
        </p:nvSpPr>
        <p:spPr/>
        <p:txBody>
          <a:bodyPr>
            <a:normAutofit/>
          </a:bodyPr>
          <a:lstStyle/>
          <a:p>
            <a:r>
              <a:rPr lang="en-US" b="1"/>
              <a:t>Interlinked data</a:t>
            </a:r>
          </a:p>
          <a:p>
            <a:pPr lvl="1"/>
            <a:r>
              <a:rPr lang="en-US">
                <a:solidFill>
                  <a:srgbClr val="0070C0"/>
                </a:solidFill>
              </a:rPr>
              <a:t>Social networks</a:t>
            </a:r>
            <a:r>
              <a:rPr lang="en-US"/>
              <a:t> are one of the most typical use case of graph databases (e.g., to store friendships or work relationships); </a:t>
            </a:r>
            <a:r>
              <a:rPr lang="en-US">
                <a:solidFill>
                  <a:srgbClr val="0070C0"/>
                </a:solidFill>
              </a:rPr>
              <a:t>every relationship-centric domain is a good one</a:t>
            </a:r>
          </a:p>
          <a:p>
            <a:r>
              <a:rPr lang="en-US" b="1"/>
              <a:t>Routing and location-based services</a:t>
            </a:r>
          </a:p>
          <a:p>
            <a:pPr lvl="1"/>
            <a:r>
              <a:rPr lang="en-US"/>
              <a:t>Applications working on the </a:t>
            </a:r>
            <a:r>
              <a:rPr lang="en-US">
                <a:solidFill>
                  <a:srgbClr val="0070C0"/>
                </a:solidFill>
              </a:rPr>
              <a:t>TSP (Travelling Salesman Problem)</a:t>
            </a:r>
            <a:r>
              <a:rPr lang="en-US"/>
              <a:t> problem</a:t>
            </a:r>
          </a:p>
          <a:p>
            <a:pPr lvl="1"/>
            <a:r>
              <a:rPr lang="en-US"/>
              <a:t>Location-based application that, for instance, recommend the best restaurant nearby; in this case, </a:t>
            </a:r>
            <a:r>
              <a:rPr lang="en-US">
                <a:solidFill>
                  <a:srgbClr val="0070C0"/>
                </a:solidFill>
              </a:rPr>
              <a:t>relationships model the distance between node</a:t>
            </a:r>
            <a:endParaRPr lang="en-US"/>
          </a:p>
          <a:p>
            <a:r>
              <a:rPr lang="en-US" b="1"/>
              <a:t>Recommendation applications, fraud-detection</a:t>
            </a:r>
          </a:p>
          <a:p>
            <a:pPr lvl="1"/>
            <a:r>
              <a:rPr lang="en-US"/>
              <a:t>Systems recommending «the products bought by your friends», or «the products bought by those who bought your same products»</a:t>
            </a:r>
          </a:p>
          <a:p>
            <a:pPr lvl="1"/>
            <a:r>
              <a:rPr lang="en-US"/>
              <a:t>When relationships model behaviors, outlier detection may be useful to identify frauds</a:t>
            </a:r>
          </a:p>
        </p:txBody>
      </p:sp>
    </p:spTree>
    <p:extLst>
      <p:ext uri="{BB962C8B-B14F-4D97-AF65-F5344CB8AC3E}">
        <p14:creationId xmlns:p14="http://schemas.microsoft.com/office/powerpoint/2010/main" val="300378858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a:t>Graph: real use cases</a:t>
            </a:r>
            <a:endParaRPr lang="en-US" noProof="0"/>
          </a:p>
        </p:txBody>
      </p:sp>
      <p:sp>
        <p:nvSpPr>
          <p:cNvPr id="9" name="Segnaposto contenuto 3"/>
          <p:cNvSpPr>
            <a:spLocks noGrp="1"/>
          </p:cNvSpPr>
          <p:nvPr>
            <p:ph idx="1"/>
          </p:nvPr>
        </p:nvSpPr>
        <p:spPr/>
        <p:txBody>
          <a:bodyPr>
            <a:normAutofit/>
          </a:bodyPr>
          <a:lstStyle/>
          <a:p>
            <a:r>
              <a:rPr lang="en-US" b="1"/>
              <a:t>Relationships analysis</a:t>
            </a:r>
          </a:p>
          <a:p>
            <a:pPr lvl="1"/>
            <a:r>
              <a:rPr lang="en-US"/>
              <a:t>Finding common friends (e.g., friend-of-a-friend) in a social network</a:t>
            </a:r>
          </a:p>
          <a:p>
            <a:pPr lvl="1"/>
            <a:r>
              <a:rPr lang="en-US"/>
              <a:t>Identifying clusters of phone calls that identify a criminal network</a:t>
            </a:r>
          </a:p>
          <a:p>
            <a:pPr lvl="1"/>
            <a:r>
              <a:rPr lang="en-US"/>
              <a:t>Analyzing flows of money to identifying money recycling patterns or credit card theft</a:t>
            </a:r>
          </a:p>
          <a:p>
            <a:pPr lvl="1"/>
            <a:r>
              <a:rPr lang="en-US"/>
              <a:t>Main users: law firms, police, intelligence agencies</a:t>
            </a:r>
          </a:p>
          <a:p>
            <a:pPr lvl="2"/>
            <a:r>
              <a:rPr lang="en-US">
                <a:hlinkClick r:id="rId3"/>
              </a:rPr>
              <a:t>https://neo4j.com/use-cases/fraud-detection/</a:t>
            </a:r>
            <a:r>
              <a:rPr lang="en-US"/>
              <a:t> </a:t>
            </a:r>
          </a:p>
          <a:p>
            <a:pPr lvl="1"/>
            <a:r>
              <a:rPr lang="en-US"/>
              <a:t>Useful for text analysis as well (Natural Language Processing)</a:t>
            </a:r>
          </a:p>
          <a:p>
            <a:r>
              <a:rPr lang="en-US" b="1"/>
              <a:t>Inference</a:t>
            </a:r>
          </a:p>
          <a:p>
            <a:pPr lvl="1"/>
            <a:r>
              <a:rPr lang="en-US"/>
              <a:t>Creating rules that define new knowledge based on existing patterns (e.g., transitive relationships, trust mechanisms)</a:t>
            </a:r>
          </a:p>
        </p:txBody>
      </p:sp>
    </p:spTree>
    <p:extLst>
      <p:ext uri="{BB962C8B-B14F-4D97-AF65-F5344CB8AC3E}">
        <p14:creationId xmlns:p14="http://schemas.microsoft.com/office/powerpoint/2010/main" val="79624410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a:t>Graph: when to avoid</a:t>
            </a:r>
            <a:endParaRPr lang="en-US" noProof="0"/>
          </a:p>
        </p:txBody>
      </p:sp>
      <p:sp>
        <p:nvSpPr>
          <p:cNvPr id="4" name="Segnaposto contenuto 3"/>
          <p:cNvSpPr>
            <a:spLocks noGrp="1"/>
          </p:cNvSpPr>
          <p:nvPr>
            <p:ph idx="1"/>
          </p:nvPr>
        </p:nvSpPr>
        <p:spPr/>
        <p:txBody>
          <a:bodyPr>
            <a:normAutofit/>
          </a:bodyPr>
          <a:lstStyle/>
          <a:p>
            <a:r>
              <a:rPr lang="en-US" b="1" noProof="0"/>
              <a:t>Data-intensive applications</a:t>
            </a:r>
          </a:p>
          <a:p>
            <a:pPr lvl="1"/>
            <a:r>
              <a:rPr lang="en-US" noProof="0"/>
              <a:t>Traversing the graph is trivial, but </a:t>
            </a:r>
            <a:r>
              <a:rPr lang="en-US" noProof="0">
                <a:solidFill>
                  <a:srgbClr val="0070C0"/>
                </a:solidFill>
              </a:rPr>
              <a:t>analyzing the whole graph can be expensive</a:t>
            </a:r>
            <a:endParaRPr lang="en-US"/>
          </a:p>
          <a:p>
            <a:pPr lvl="1"/>
            <a:r>
              <a:rPr lang="en-US" noProof="0"/>
              <a:t>There exist framework for distributed graph analysis (e.g., Apache </a:t>
            </a:r>
            <a:r>
              <a:rPr lang="en-US" noProof="0" err="1"/>
              <a:t>Giraph</a:t>
            </a:r>
            <a:r>
              <a:rPr lang="en-US" noProof="0"/>
              <a:t>), but they do not rely on a graph DB</a:t>
            </a:r>
          </a:p>
        </p:txBody>
      </p:sp>
    </p:spTree>
    <p:extLst>
      <p:ext uri="{BB962C8B-B14F-4D97-AF65-F5344CB8AC3E}">
        <p14:creationId xmlns:p14="http://schemas.microsoft.com/office/powerpoint/2010/main" val="170936627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Polyglot persistence</a:t>
            </a:r>
          </a:p>
        </p:txBody>
      </p:sp>
      <p:sp>
        <p:nvSpPr>
          <p:cNvPr id="5" name="Segnaposto contenuto 4"/>
          <p:cNvSpPr>
            <a:spLocks noGrp="1"/>
          </p:cNvSpPr>
          <p:nvPr>
            <p:ph idx="1"/>
          </p:nvPr>
        </p:nvSpPr>
        <p:spPr/>
        <p:txBody>
          <a:bodyPr/>
          <a:lstStyle/>
          <a:p>
            <a:endParaRPr lang="en-GB"/>
          </a:p>
        </p:txBody>
      </p:sp>
      <p:sp>
        <p:nvSpPr>
          <p:cNvPr id="6" name="Segnaposto contenuto 5"/>
          <p:cNvSpPr>
            <a:spLocks noGrp="1"/>
          </p:cNvSpPr>
          <p:nvPr>
            <p:ph idx="13"/>
          </p:nvPr>
        </p:nvSpPr>
        <p:spPr/>
        <p:txBody>
          <a:bodyPr/>
          <a:lstStyle/>
          <a:p>
            <a:endParaRPr lang="en-GB"/>
          </a:p>
        </p:txBody>
      </p:sp>
    </p:spTree>
    <p:extLst>
      <p:ext uri="{BB962C8B-B14F-4D97-AF65-F5344CB8AC3E}">
        <p14:creationId xmlns:p14="http://schemas.microsoft.com/office/powerpoint/2010/main" val="164194431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Polyglot persistence</a:t>
            </a:r>
          </a:p>
        </p:txBody>
      </p:sp>
      <p:sp>
        <p:nvSpPr>
          <p:cNvPr id="4" name="Segnaposto contenuto 3"/>
          <p:cNvSpPr>
            <a:spLocks noGrp="1"/>
          </p:cNvSpPr>
          <p:nvPr>
            <p:ph idx="1"/>
          </p:nvPr>
        </p:nvSpPr>
        <p:spPr/>
        <p:txBody>
          <a:bodyPr/>
          <a:lstStyle/>
          <a:p>
            <a:r>
              <a:rPr lang="en-US" noProof="0">
                <a:solidFill>
                  <a:srgbClr val="FF0000"/>
                </a:solidFill>
              </a:rPr>
              <a:t>Different databases are designed to solve </a:t>
            </a:r>
            <a:r>
              <a:rPr lang="en-US" noProof="0" err="1">
                <a:solidFill>
                  <a:srgbClr val="FF0000"/>
                </a:solidFill>
              </a:rPr>
              <a:t>differen</a:t>
            </a:r>
            <a:r>
              <a:rPr lang="en-US">
                <a:solidFill>
                  <a:srgbClr val="FF0000"/>
                </a:solidFill>
              </a:rPr>
              <a:t>t problems</a:t>
            </a:r>
            <a:endParaRPr lang="en-US" noProof="0">
              <a:solidFill>
                <a:srgbClr val="FF0000"/>
              </a:solidFill>
            </a:endParaRPr>
          </a:p>
          <a:p>
            <a:r>
              <a:rPr lang="en-US" noProof="0">
                <a:solidFill>
                  <a:srgbClr val="0070C0"/>
                </a:solidFill>
              </a:rPr>
              <a:t>Using a single DBMS to handle everything …</a:t>
            </a:r>
          </a:p>
          <a:p>
            <a:pPr lvl="1"/>
            <a:r>
              <a:rPr lang="en-US" noProof="0"/>
              <a:t>Operational data</a:t>
            </a:r>
          </a:p>
          <a:p>
            <a:pPr lvl="1"/>
            <a:r>
              <a:rPr lang="en-US" noProof="0"/>
              <a:t>Temporary session information</a:t>
            </a:r>
          </a:p>
          <a:p>
            <a:pPr lvl="1"/>
            <a:r>
              <a:rPr lang="en-US" noProof="0"/>
              <a:t>Graph traversing</a:t>
            </a:r>
          </a:p>
          <a:p>
            <a:pPr lvl="1"/>
            <a:r>
              <a:rPr lang="en-US" noProof="0"/>
              <a:t>OLAP analyses</a:t>
            </a:r>
          </a:p>
          <a:p>
            <a:pPr lvl="1"/>
            <a:r>
              <a:rPr lang="en-US" noProof="0"/>
              <a:t>…</a:t>
            </a:r>
          </a:p>
          <a:p>
            <a:r>
              <a:rPr lang="en-US" noProof="0">
                <a:solidFill>
                  <a:srgbClr val="0070C0"/>
                </a:solidFill>
              </a:rPr>
              <a:t>… usually lead to inefficient solutions</a:t>
            </a:r>
          </a:p>
          <a:p>
            <a:r>
              <a:rPr lang="en-US" noProof="0"/>
              <a:t>Each activity has its own requirements </a:t>
            </a:r>
            <a:r>
              <a:rPr lang="en-US"/>
              <a:t>(availability, consistency, fault tolerance, etc.)</a:t>
            </a:r>
            <a:endParaRPr lang="en-US" noProof="0"/>
          </a:p>
        </p:txBody>
      </p:sp>
      <p:pic>
        <p:nvPicPr>
          <p:cNvPr id="6" name="Picture 2" descr="Polyglotte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9108" y="2865972"/>
            <a:ext cx="2823891" cy="2117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6919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Traditional approach</a:t>
            </a:r>
          </a:p>
        </p:txBody>
      </p:sp>
      <p:sp>
        <p:nvSpPr>
          <p:cNvPr id="3" name="Segnaposto contenuto 2"/>
          <p:cNvSpPr>
            <a:spLocks noGrp="1"/>
          </p:cNvSpPr>
          <p:nvPr>
            <p:ph idx="1"/>
          </p:nvPr>
        </p:nvSpPr>
        <p:spPr/>
        <p:txBody>
          <a:bodyPr anchor="t"/>
          <a:lstStyle/>
          <a:p>
            <a:r>
              <a:rPr lang="en-US"/>
              <a:t>The </a:t>
            </a:r>
            <a:r>
              <a:rPr lang="en-US" i="1"/>
              <a:t>one-size-fits-all</a:t>
            </a:r>
            <a:r>
              <a:rPr lang="en-US"/>
              <a:t> solution</a:t>
            </a:r>
          </a:p>
        </p:txBody>
      </p:sp>
      <p:pic>
        <p:nvPicPr>
          <p:cNvPr id="5" name="Immagine 4"/>
          <p:cNvPicPr>
            <a:picLocks noChangeAspect="1"/>
          </p:cNvPicPr>
          <p:nvPr/>
        </p:nvPicPr>
        <p:blipFill>
          <a:blip r:embed="rId3"/>
          <a:stretch>
            <a:fillRect/>
          </a:stretch>
        </p:blipFill>
        <p:spPr>
          <a:xfrm>
            <a:off x="3944317" y="2571014"/>
            <a:ext cx="4303366" cy="3282227"/>
          </a:xfrm>
          <a:prstGeom prst="rect">
            <a:avLst/>
          </a:prstGeom>
        </p:spPr>
      </p:pic>
    </p:spTree>
    <p:extLst>
      <p:ext uri="{BB962C8B-B14F-4D97-AF65-F5344CB8AC3E}">
        <p14:creationId xmlns:p14="http://schemas.microsoft.com/office/powerpoint/2010/main" val="310432207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Polyglot data management</a:t>
            </a:r>
          </a:p>
        </p:txBody>
      </p:sp>
      <p:sp>
        <p:nvSpPr>
          <p:cNvPr id="3" name="Segnaposto contenuto 2"/>
          <p:cNvSpPr>
            <a:spLocks noGrp="1"/>
          </p:cNvSpPr>
          <p:nvPr>
            <p:ph idx="1"/>
          </p:nvPr>
        </p:nvSpPr>
        <p:spPr/>
        <p:txBody>
          <a:bodyPr anchor="t"/>
          <a:lstStyle/>
          <a:p>
            <a:r>
              <a:rPr lang="en-US" strike="sngStrike"/>
              <a:t>The </a:t>
            </a:r>
            <a:r>
              <a:rPr lang="en-US" i="1" strike="sngStrike"/>
              <a:t>one-size-fits-all</a:t>
            </a:r>
            <a:r>
              <a:rPr lang="en-US" strike="sngStrike"/>
              <a:t> solution</a:t>
            </a:r>
          </a:p>
          <a:p>
            <a:r>
              <a:rPr lang="en-US"/>
              <a:t>Replaced by the </a:t>
            </a:r>
            <a:r>
              <a:rPr lang="en-US" i="1"/>
              <a:t>polyglot </a:t>
            </a:r>
            <a:r>
              <a:rPr lang="en-US"/>
              <a:t>solution</a:t>
            </a:r>
          </a:p>
        </p:txBody>
      </p:sp>
      <p:pic>
        <p:nvPicPr>
          <p:cNvPr id="6" name="Immagine 5"/>
          <p:cNvPicPr>
            <a:picLocks noChangeAspect="1"/>
          </p:cNvPicPr>
          <p:nvPr/>
        </p:nvPicPr>
        <p:blipFill>
          <a:blip r:embed="rId3"/>
          <a:stretch>
            <a:fillRect/>
          </a:stretch>
        </p:blipFill>
        <p:spPr>
          <a:xfrm>
            <a:off x="3366309" y="2873160"/>
            <a:ext cx="5208540" cy="2934388"/>
          </a:xfrm>
          <a:prstGeom prst="rect">
            <a:avLst/>
          </a:prstGeom>
        </p:spPr>
      </p:pic>
      <p:sp>
        <p:nvSpPr>
          <p:cNvPr id="5" name="Rettangolo 4"/>
          <p:cNvSpPr/>
          <p:nvPr/>
        </p:nvSpPr>
        <p:spPr>
          <a:xfrm>
            <a:off x="6650363" y="5550223"/>
            <a:ext cx="866274" cy="1732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704840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noProof="0"/>
              <a:t>Service-oriented polyglot data management</a:t>
            </a:r>
          </a:p>
        </p:txBody>
      </p:sp>
      <p:sp>
        <p:nvSpPr>
          <p:cNvPr id="3" name="Segnaposto contenuto 2"/>
          <p:cNvSpPr>
            <a:spLocks noGrp="1"/>
          </p:cNvSpPr>
          <p:nvPr>
            <p:ph idx="1"/>
          </p:nvPr>
        </p:nvSpPr>
        <p:spPr/>
        <p:txBody>
          <a:bodyPr anchor="t"/>
          <a:lstStyle/>
          <a:p>
            <a:r>
              <a:rPr lang="en-US"/>
              <a:t>Each DB should be "embedded" within services, which offer API services to enable data access and manipulation</a:t>
            </a:r>
          </a:p>
          <a:p>
            <a:pPr lvl="1"/>
            <a:r>
              <a:rPr lang="en-US"/>
              <a:t>Several NoSQL systems (e.g., </a:t>
            </a:r>
            <a:r>
              <a:rPr lang="en-US" err="1"/>
              <a:t>Riak</a:t>
            </a:r>
            <a:r>
              <a:rPr lang="en-US"/>
              <a:t>, Neo4J) already provide REST APIs</a:t>
            </a:r>
          </a:p>
        </p:txBody>
      </p:sp>
      <p:pic>
        <p:nvPicPr>
          <p:cNvPr id="5" name="Immagine 4"/>
          <p:cNvPicPr>
            <a:picLocks noChangeAspect="1"/>
          </p:cNvPicPr>
          <p:nvPr/>
        </p:nvPicPr>
        <p:blipFill>
          <a:blip r:embed="rId3"/>
          <a:stretch>
            <a:fillRect/>
          </a:stretch>
        </p:blipFill>
        <p:spPr>
          <a:xfrm>
            <a:off x="3172716" y="3113407"/>
            <a:ext cx="5776629" cy="2815906"/>
          </a:xfrm>
          <a:prstGeom prst="rect">
            <a:avLst/>
          </a:prstGeom>
        </p:spPr>
      </p:pic>
      <p:sp>
        <p:nvSpPr>
          <p:cNvPr id="6" name="Segnaposto contenuto 6"/>
          <p:cNvSpPr txBox="1">
            <a:spLocks/>
          </p:cNvSpPr>
          <p:nvPr/>
        </p:nvSpPr>
        <p:spPr>
          <a:xfrm>
            <a:off x="2346960" y="1790187"/>
            <a:ext cx="7543800" cy="4139127"/>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it-IT">
              <a:latin typeface="Helvetica" panose="020B0604020202020204" pitchFamily="34" charset="0"/>
              <a:cs typeface="Helvetica" panose="020B0604020202020204" pitchFamily="34" charset="0"/>
            </a:endParaRPr>
          </a:p>
        </p:txBody>
      </p:sp>
      <p:sp>
        <p:nvSpPr>
          <p:cNvPr id="7" name="Rettangolo 6"/>
          <p:cNvSpPr/>
          <p:nvPr/>
        </p:nvSpPr>
        <p:spPr>
          <a:xfrm>
            <a:off x="6481012" y="5428648"/>
            <a:ext cx="847023" cy="1636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131536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stretch>
            <a:fillRect/>
          </a:stretch>
        </p:blipFill>
        <p:spPr>
          <a:xfrm>
            <a:off x="3589998" y="2558473"/>
            <a:ext cx="5057724" cy="3620871"/>
          </a:xfrm>
          <a:prstGeom prst="rect">
            <a:avLst/>
          </a:prstGeom>
        </p:spPr>
      </p:pic>
      <p:sp>
        <p:nvSpPr>
          <p:cNvPr id="2" name="Titolo 1"/>
          <p:cNvSpPr>
            <a:spLocks noGrp="1"/>
          </p:cNvSpPr>
          <p:nvPr>
            <p:ph type="title"/>
          </p:nvPr>
        </p:nvSpPr>
        <p:spPr/>
        <p:txBody>
          <a:bodyPr/>
          <a:lstStyle/>
          <a:p>
            <a:r>
              <a:rPr lang="en-US" noProof="0"/>
              <a:t>Supporting existing technologies</a:t>
            </a:r>
          </a:p>
        </p:txBody>
      </p:sp>
      <p:sp>
        <p:nvSpPr>
          <p:cNvPr id="3" name="Segnaposto contenuto 2"/>
          <p:cNvSpPr>
            <a:spLocks noGrp="1"/>
          </p:cNvSpPr>
          <p:nvPr>
            <p:ph idx="1"/>
          </p:nvPr>
        </p:nvSpPr>
        <p:spPr/>
        <p:txBody>
          <a:bodyPr anchor="t"/>
          <a:lstStyle/>
          <a:p>
            <a:r>
              <a:rPr lang="en-US"/>
              <a:t>If the current solution cannot be changed, NoSQL systems can still support the existing ones</a:t>
            </a:r>
          </a:p>
          <a:p>
            <a:endParaRPr lang="en-US"/>
          </a:p>
        </p:txBody>
      </p:sp>
      <p:sp>
        <p:nvSpPr>
          <p:cNvPr id="7" name="Segnaposto contenuto 6"/>
          <p:cNvSpPr txBox="1">
            <a:spLocks/>
          </p:cNvSpPr>
          <p:nvPr/>
        </p:nvSpPr>
        <p:spPr>
          <a:xfrm>
            <a:off x="2346960" y="1790187"/>
            <a:ext cx="7543800" cy="3468885"/>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it-IT" sz="1800"/>
          </a:p>
        </p:txBody>
      </p:sp>
    </p:spTree>
    <p:extLst>
      <p:ext uri="{BB962C8B-B14F-4D97-AF65-F5344CB8AC3E}">
        <p14:creationId xmlns:p14="http://schemas.microsoft.com/office/powerpoint/2010/main" val="428327261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Beyond NoSQL</a:t>
            </a:r>
          </a:p>
        </p:txBody>
      </p:sp>
      <p:sp>
        <p:nvSpPr>
          <p:cNvPr id="3" name="Segnaposto contenuto 2"/>
          <p:cNvSpPr>
            <a:spLocks noGrp="1"/>
          </p:cNvSpPr>
          <p:nvPr>
            <p:ph idx="1"/>
          </p:nvPr>
        </p:nvSpPr>
        <p:spPr/>
        <p:txBody>
          <a:bodyPr/>
          <a:lstStyle/>
          <a:p>
            <a:r>
              <a:rPr lang="en-US"/>
              <a:t>NewSQL systems</a:t>
            </a:r>
          </a:p>
          <a:p>
            <a:pPr lvl="1"/>
            <a:r>
              <a:rPr lang="en-US"/>
              <a:t>Combine the benefits from both relational and NoSQL worlds</a:t>
            </a:r>
          </a:p>
          <a:p>
            <a:pPr lvl="1"/>
            <a:r>
              <a:rPr lang="en-US"/>
              <a:t>Ensure scalability without compromising consistency, but by </a:t>
            </a:r>
            <a:r>
              <a:rPr lang="en-US" b="1"/>
              <a:t>compromising some availability</a:t>
            </a:r>
            <a:endParaRPr lang="en-US"/>
          </a:p>
          <a:p>
            <a:r>
              <a:rPr lang="en-US"/>
              <a:t>Extended RDBMSs</a:t>
            </a:r>
          </a:p>
          <a:p>
            <a:pPr lvl="1"/>
            <a:r>
              <a:rPr lang="en-US"/>
              <a:t>KV implementable as a table with two fields: a string key, and a blob value</a:t>
            </a:r>
          </a:p>
          <a:p>
            <a:pPr lvl="1"/>
            <a:r>
              <a:rPr lang="en-US"/>
              <a:t>Cypher query language on top of a relational implementation of a graph</a:t>
            </a:r>
          </a:p>
          <a:p>
            <a:pPr lvl="1"/>
            <a:r>
              <a:rPr lang="en-US" err="1"/>
              <a:t>Hstore</a:t>
            </a:r>
            <a:r>
              <a:rPr lang="en-US"/>
              <a:t> data type in PostgreSQL for wide-column-like implementation</a:t>
            </a:r>
          </a:p>
          <a:p>
            <a:pPr lvl="1"/>
            <a:r>
              <a:rPr lang="en-US" b="1" err="1"/>
              <a:t>Scalabilty</a:t>
            </a:r>
            <a:r>
              <a:rPr lang="en-US" b="1"/>
              <a:t> issue remains</a:t>
            </a:r>
          </a:p>
          <a:p>
            <a:r>
              <a:rPr lang="en-US"/>
              <a:t>Multi-model NoSQL DBMSs</a:t>
            </a:r>
          </a:p>
          <a:p>
            <a:pPr lvl="1"/>
            <a:r>
              <a:rPr lang="en-US" err="1"/>
              <a:t>ArangoDB</a:t>
            </a:r>
            <a:r>
              <a:rPr lang="en-US"/>
              <a:t>, </a:t>
            </a:r>
            <a:r>
              <a:rPr lang="en-US" err="1"/>
              <a:t>OrientDB</a:t>
            </a:r>
            <a:endParaRPr lang="en-US"/>
          </a:p>
          <a:p>
            <a:pPr lvl="1"/>
            <a:r>
              <a:rPr lang="en-US" b="1"/>
              <a:t>Support all NoSQL data models, but not the relational one</a:t>
            </a:r>
          </a:p>
          <a:p>
            <a:r>
              <a:rPr lang="en-US"/>
              <a:t>Database-as-a-service</a:t>
            </a:r>
          </a:p>
          <a:p>
            <a:pPr lvl="1"/>
            <a:r>
              <a:rPr lang="en-US"/>
              <a:t>All cloud providers offer storage services supporting all data models</a:t>
            </a:r>
          </a:p>
        </p:txBody>
      </p:sp>
    </p:spTree>
    <p:extLst>
      <p:ext uri="{BB962C8B-B14F-4D97-AF65-F5344CB8AC3E}">
        <p14:creationId xmlns:p14="http://schemas.microsoft.com/office/powerpoint/2010/main" val="1041681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a:t>Companies are collecting tons of data to enable advanced analytics</a:t>
            </a:r>
          </a:p>
          <a:p>
            <a:pPr lvl="1"/>
            <a:r>
              <a:rPr lang="en-US" noProof="0"/>
              <a:t>Raw data is difficult to obtain, interpret, and maintain </a:t>
            </a:r>
          </a:p>
          <a:p>
            <a:pPr lvl="1"/>
            <a:r>
              <a:rPr lang="en-US" noProof="0"/>
              <a:t>Data is more and more heterogeneous</a:t>
            </a:r>
          </a:p>
          <a:p>
            <a:pPr lvl="1"/>
            <a:r>
              <a:rPr lang="en-US" noProof="0"/>
              <a:t>There is need for curating data to make it </a:t>
            </a:r>
            <a:r>
              <a:rPr lang="en-US" noProof="0">
                <a:solidFill>
                  <a:srgbClr val="0070C0"/>
                </a:solidFill>
              </a:rPr>
              <a:t>consumable</a:t>
            </a:r>
          </a:p>
          <a:p>
            <a:endParaRPr lang="en-US" noProof="0"/>
          </a:p>
          <a:p>
            <a:r>
              <a:rPr lang="en-US" noProof="0"/>
              <a:t>Where are we </a:t>
            </a:r>
            <a:r>
              <a:rPr lang="en-US" noProof="0">
                <a:solidFill>
                  <a:srgbClr val="0070C0"/>
                </a:solidFill>
              </a:rPr>
              <a:t>collecting</a:t>
            </a:r>
            <a:r>
              <a:rPr lang="en-US" noProof="0"/>
              <a:t>/</a:t>
            </a:r>
            <a:r>
              <a:rPr lang="en-US" noProof="0">
                <a:solidFill>
                  <a:srgbClr val="0070C0"/>
                </a:solidFill>
              </a:rPr>
              <a:t>processing</a:t>
            </a:r>
            <a:r>
              <a:rPr lang="en-US" noProof="0"/>
              <a:t> data?</a:t>
            </a:r>
          </a:p>
          <a:p>
            <a:pPr lvl="1"/>
            <a:r>
              <a:rPr lang="en-US" noProof="0"/>
              <a:t>Getting </a:t>
            </a:r>
            <a:r>
              <a:rPr lang="en-US" noProof="0">
                <a:solidFill>
                  <a:srgbClr val="FF5050"/>
                </a:solidFill>
              </a:rPr>
              <a:t>value</a:t>
            </a:r>
            <a:r>
              <a:rPr lang="en-US" noProof="0"/>
              <a:t> from data </a:t>
            </a:r>
            <a:r>
              <a:rPr lang="en-US" noProof="0">
                <a:solidFill>
                  <a:srgbClr val="FF5050"/>
                </a:solidFill>
              </a:rPr>
              <a:t>is not</a:t>
            </a:r>
            <a:r>
              <a:rPr lang="en-US" noProof="0"/>
              <a:t> (only) a matter of </a:t>
            </a:r>
            <a:r>
              <a:rPr lang="en-US" noProof="0">
                <a:solidFill>
                  <a:srgbClr val="FF5050"/>
                </a:solidFill>
              </a:rPr>
              <a:t>storage</a:t>
            </a:r>
          </a:p>
          <a:p>
            <a:pPr lvl="1"/>
            <a:r>
              <a:rPr lang="en-US" noProof="0"/>
              <a:t>Need integrated and multilevel analytical skills and techniques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en-US" smtClean="0"/>
              <a:pPr/>
              <a:t>17</a:t>
            </a:fld>
            <a:endParaRPr lang="en-US"/>
          </a:p>
        </p:txBody>
      </p:sp>
      <p:sp>
        <p:nvSpPr>
          <p:cNvPr id="7" name="Segnaposto contenuto 6">
            <a:extLst>
              <a:ext uri="{FF2B5EF4-FFF2-40B4-BE49-F238E27FC236}">
                <a16:creationId xmlns:a16="http://schemas.microsoft.com/office/drawing/2014/main" id="{B5E2DC4D-33DA-6A10-3326-92E4EBDA276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4551191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a:t>BIG DATA AND </a:t>
            </a:r>
            <a:br>
              <a:rPr lang="en-US" noProof="0"/>
            </a:br>
            <a:r>
              <a:rPr lang="en-US" noProof="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a:t>Cloud computing</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170</a:t>
            </a:fld>
            <a:endParaRPr lang="it-IT"/>
          </a:p>
        </p:txBody>
      </p:sp>
    </p:spTree>
    <p:extLst>
      <p:ext uri="{BB962C8B-B14F-4D97-AF65-F5344CB8AC3E}">
        <p14:creationId xmlns:p14="http://schemas.microsoft.com/office/powerpoint/2010/main" val="211961248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noProof="0"/>
          </a:p>
        </p:txBody>
      </p:sp>
      <p:pic>
        <p:nvPicPr>
          <p:cNvPr id="10" name="Segnaposto contenuto 9" descr="Immagine che contiene testo&#10;&#10;Descrizione generata automaticamente">
            <a:extLst>
              <a:ext uri="{FF2B5EF4-FFF2-40B4-BE49-F238E27FC236}">
                <a16:creationId xmlns:a16="http://schemas.microsoft.com/office/drawing/2014/main" id="{A18275E4-DB62-A28E-D1B7-40EB76C0F8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6757" y="2544241"/>
            <a:ext cx="8458486" cy="2663280"/>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171</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a:latin typeface="Helvetica" panose="020B0604020202020204" pitchFamily="34" charset="0"/>
                <a:cs typeface="Helvetica" panose="020B0604020202020204" pitchFamily="34" charset="0"/>
                <a:hlinkClick r:id="rId3"/>
              </a:rPr>
              <a:t>https://xkcd.com/1444/</a:t>
            </a:r>
            <a:endParaRPr lang="en-US">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27484299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a:t>The big-data cube</a:t>
            </a:r>
          </a:p>
          <a:p>
            <a:pPr lvl="1"/>
            <a:r>
              <a:rPr lang="en-US" noProof="0"/>
              <a:t>Volume: small to big</a:t>
            </a:r>
          </a:p>
          <a:p>
            <a:pPr lvl="1"/>
            <a:r>
              <a:rPr lang="en-US" noProof="0"/>
              <a:t>Variety: structure to unstructured</a:t>
            </a:r>
          </a:p>
          <a:p>
            <a:pPr lvl="1"/>
            <a:r>
              <a:rPr lang="en-US" noProof="0"/>
              <a:t>Velocity: pull to push</a:t>
            </a:r>
          </a:p>
        </p:txBody>
      </p:sp>
      <p:sp>
        <p:nvSpPr>
          <p:cNvPr id="33" name="Segnaposto contenuto 32">
            <a:extLst>
              <a:ext uri="{FF2B5EF4-FFF2-40B4-BE49-F238E27FC236}">
                <a16:creationId xmlns:a16="http://schemas.microsoft.com/office/drawing/2014/main" id="{7AE6BDF4-2A12-A144-7942-2A30FAB07226}"/>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172</a:t>
            </a:fld>
            <a:endParaRPr lang="it-IT"/>
          </a:p>
        </p:txBody>
      </p:sp>
      <p:sp>
        <p:nvSpPr>
          <p:cNvPr id="6" name="Content Placeholder 5">
            <a:extLst>
              <a:ext uri="{FF2B5EF4-FFF2-40B4-BE49-F238E27FC236}">
                <a16:creationId xmlns:a16="http://schemas.microsoft.com/office/drawing/2014/main" id="{A9D8F66C-1F56-45C1-AE1D-A3CDBC6ADB53}"/>
              </a:ext>
            </a:extLst>
          </p:cNvPr>
          <p:cNvSpPr>
            <a:spLocks noGrp="1"/>
          </p:cNvSpPr>
          <p:nvPr>
            <p:ph idx="13"/>
          </p:nvPr>
        </p:nvSpPr>
        <p:spPr/>
        <p:txBody>
          <a:bodyPr/>
          <a:lstStyle/>
          <a:p>
            <a:r>
              <a:rPr lang="en-US" noProof="0"/>
              <a:t>Meijer, Erik. "Your mouse is a database." </a:t>
            </a:r>
            <a:r>
              <a:rPr lang="en-US" i="1" noProof="0"/>
              <a:t>Communications of the ACM</a:t>
            </a:r>
            <a:r>
              <a:rPr lang="en-US" noProof="0"/>
              <a:t> 55.5 (2012): 66-73.</a:t>
            </a:r>
          </a:p>
        </p:txBody>
      </p:sp>
      <p:sp>
        <p:nvSpPr>
          <p:cNvPr id="34" name="Freeform: Shape 6">
            <a:extLst>
              <a:ext uri="{FF2B5EF4-FFF2-40B4-BE49-F238E27FC236}">
                <a16:creationId xmlns:a16="http://schemas.microsoft.com/office/drawing/2014/main" id="{BF8B6E22-BE0A-59D5-28AC-9BCCE4CEB920}"/>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35" name="Freeform: Shape 7">
            <a:extLst>
              <a:ext uri="{FF2B5EF4-FFF2-40B4-BE49-F238E27FC236}">
                <a16:creationId xmlns:a16="http://schemas.microsoft.com/office/drawing/2014/main" id="{4F0FA47E-D50A-DC7B-4D82-EF886F46F9F2}"/>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36" name="Freeform: Shape 9">
            <a:extLst>
              <a:ext uri="{FF2B5EF4-FFF2-40B4-BE49-F238E27FC236}">
                <a16:creationId xmlns:a16="http://schemas.microsoft.com/office/drawing/2014/main" id="{AA79F8C7-4B27-9CD3-264C-1D82E1296937}"/>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37" name="Freeform: Shape 10">
            <a:extLst>
              <a:ext uri="{FF2B5EF4-FFF2-40B4-BE49-F238E27FC236}">
                <a16:creationId xmlns:a16="http://schemas.microsoft.com/office/drawing/2014/main" id="{238AA8DF-CA4A-FCB0-0A33-BA8685709894}"/>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38" name="Freeform: Shape 11">
            <a:extLst>
              <a:ext uri="{FF2B5EF4-FFF2-40B4-BE49-F238E27FC236}">
                <a16:creationId xmlns:a16="http://schemas.microsoft.com/office/drawing/2014/main" id="{AAFA25A1-14E9-6B95-0A10-9FCC97A2C689}"/>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39" name="TextBox 12">
            <a:extLst>
              <a:ext uri="{FF2B5EF4-FFF2-40B4-BE49-F238E27FC236}">
                <a16:creationId xmlns:a16="http://schemas.microsoft.com/office/drawing/2014/main" id="{E27A5C3E-CC5F-110C-FF62-250658E29152}"/>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40" name="TextBox 13">
            <a:extLst>
              <a:ext uri="{FF2B5EF4-FFF2-40B4-BE49-F238E27FC236}">
                <a16:creationId xmlns:a16="http://schemas.microsoft.com/office/drawing/2014/main" id="{89C92B77-025F-BAAF-75BD-12C7201EA54A}"/>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41" name="Freeform: Shape 14">
            <a:extLst>
              <a:ext uri="{FF2B5EF4-FFF2-40B4-BE49-F238E27FC236}">
                <a16:creationId xmlns:a16="http://schemas.microsoft.com/office/drawing/2014/main" id="{C9D99DA1-73DE-C0FA-7962-DDEF5112C6A4}"/>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42" name="TextBox 15">
            <a:extLst>
              <a:ext uri="{FF2B5EF4-FFF2-40B4-BE49-F238E27FC236}">
                <a16:creationId xmlns:a16="http://schemas.microsoft.com/office/drawing/2014/main" id="{366D6286-2910-FD90-EBC5-49C49CDDFDB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43" name="TextBox 16">
            <a:extLst>
              <a:ext uri="{FF2B5EF4-FFF2-40B4-BE49-F238E27FC236}">
                <a16:creationId xmlns:a16="http://schemas.microsoft.com/office/drawing/2014/main" id="{568D6F59-9D2B-EE81-CEEC-C896551858F5}"/>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44" name="TextBox 17">
            <a:extLst>
              <a:ext uri="{FF2B5EF4-FFF2-40B4-BE49-F238E27FC236}">
                <a16:creationId xmlns:a16="http://schemas.microsoft.com/office/drawing/2014/main" id="{6C2705FB-3864-D02E-60B9-1C96C3359F33}"/>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45" name="TextBox 18">
            <a:extLst>
              <a:ext uri="{FF2B5EF4-FFF2-40B4-BE49-F238E27FC236}">
                <a16:creationId xmlns:a16="http://schemas.microsoft.com/office/drawing/2014/main" id="{61715C39-5D58-D54B-31B3-F9F6D735FA94}"/>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46" name="TextBox 19">
            <a:extLst>
              <a:ext uri="{FF2B5EF4-FFF2-40B4-BE49-F238E27FC236}">
                <a16:creationId xmlns:a16="http://schemas.microsoft.com/office/drawing/2014/main" id="{CDC59467-993E-8C0A-EC53-DB96A423D9FC}"/>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47" name="TextBox 20">
            <a:extLst>
              <a:ext uri="{FF2B5EF4-FFF2-40B4-BE49-F238E27FC236}">
                <a16:creationId xmlns:a16="http://schemas.microsoft.com/office/drawing/2014/main" id="{1D77C28C-8F50-F760-E185-54721436EBDD}"/>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48" name="Freeform: Shape 21">
            <a:extLst>
              <a:ext uri="{FF2B5EF4-FFF2-40B4-BE49-F238E27FC236}">
                <a16:creationId xmlns:a16="http://schemas.microsoft.com/office/drawing/2014/main" id="{DCB30F1E-6289-100D-BD0B-D84B068D9643}"/>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49" name="TextBox 22">
            <a:extLst>
              <a:ext uri="{FF2B5EF4-FFF2-40B4-BE49-F238E27FC236}">
                <a16:creationId xmlns:a16="http://schemas.microsoft.com/office/drawing/2014/main" id="{5B4CC80D-D61E-C52A-891D-E5DC8B3D21D3}"/>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Big</a:t>
            </a:r>
          </a:p>
        </p:txBody>
      </p:sp>
      <p:sp>
        <p:nvSpPr>
          <p:cNvPr id="50" name="TextBox 23">
            <a:extLst>
              <a:ext uri="{FF2B5EF4-FFF2-40B4-BE49-F238E27FC236}">
                <a16:creationId xmlns:a16="http://schemas.microsoft.com/office/drawing/2014/main" id="{8D583846-1377-F1B3-E9A4-83F2195537BB}"/>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53" name="TextBox 28">
            <a:extLst>
              <a:ext uri="{FF2B5EF4-FFF2-40B4-BE49-F238E27FC236}">
                <a16:creationId xmlns:a16="http://schemas.microsoft.com/office/drawing/2014/main" id="{02CD9BFA-07DB-1D79-FB0F-C318FC7F7093}"/>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54" name="TextBox 29">
            <a:extLst>
              <a:ext uri="{FF2B5EF4-FFF2-40B4-BE49-F238E27FC236}">
                <a16:creationId xmlns:a16="http://schemas.microsoft.com/office/drawing/2014/main" id="{1D0AF8CF-3DCD-8708-F4A6-138520094F77}"/>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55" name="TextBox 30">
            <a:extLst>
              <a:ext uri="{FF2B5EF4-FFF2-40B4-BE49-F238E27FC236}">
                <a16:creationId xmlns:a16="http://schemas.microsoft.com/office/drawing/2014/main" id="{506B4726-1258-6307-4B5E-D67436C0A544}"/>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56" name="TextBox 31">
            <a:extLst>
              <a:ext uri="{FF2B5EF4-FFF2-40B4-BE49-F238E27FC236}">
                <a16:creationId xmlns:a16="http://schemas.microsoft.com/office/drawing/2014/main" id="{3E497684-5B77-9B00-EC9C-B7573EA7402D}"/>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57" name="TextBox 32">
            <a:extLst>
              <a:ext uri="{FF2B5EF4-FFF2-40B4-BE49-F238E27FC236}">
                <a16:creationId xmlns:a16="http://schemas.microsoft.com/office/drawing/2014/main" id="{5035769B-8DBB-98E0-51D8-469FC8C49B73}"/>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58" name="TextBox 33">
            <a:extLst>
              <a:ext uri="{FF2B5EF4-FFF2-40B4-BE49-F238E27FC236}">
                <a16:creationId xmlns:a16="http://schemas.microsoft.com/office/drawing/2014/main" id="{37C5317A-CD6B-F261-1DA2-7902F8B37F5E}"/>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59" name="TextBox 34">
            <a:extLst>
              <a:ext uri="{FF2B5EF4-FFF2-40B4-BE49-F238E27FC236}">
                <a16:creationId xmlns:a16="http://schemas.microsoft.com/office/drawing/2014/main" id="{02F7D211-8D04-498A-61CD-FFAF4C61B973}"/>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Tree>
    <p:extLst>
      <p:ext uri="{BB962C8B-B14F-4D97-AF65-F5344CB8AC3E}">
        <p14:creationId xmlns:p14="http://schemas.microsoft.com/office/powerpoint/2010/main" val="129727098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C867F988-4C15-67D6-ACBA-C06957A64D83}"/>
              </a:ext>
            </a:extLst>
          </p:cNvPr>
          <p:cNvPicPr>
            <a:picLocks noChangeAspect="1"/>
          </p:cNvPicPr>
          <p:nvPr/>
        </p:nvPicPr>
        <p:blipFill>
          <a:blip r:embed="rId2"/>
          <a:stretch>
            <a:fillRect/>
          </a:stretch>
        </p:blipFill>
        <p:spPr>
          <a:xfrm>
            <a:off x="2480601" y="4811187"/>
            <a:ext cx="4322276" cy="1662041"/>
          </a:xfrm>
          <a:prstGeom prst="rect">
            <a:avLst/>
          </a:prstGeom>
        </p:spPr>
      </p:pic>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normAutofit/>
          </a:bodyPr>
          <a:lstStyle/>
          <a:p>
            <a:r>
              <a:rPr lang="en-US" noProof="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noProof="0"/>
              <a:t>Variety</a:t>
            </a:r>
          </a:p>
          <a:p>
            <a:pPr lvl="1"/>
            <a:r>
              <a:rPr lang="en-US" b="1" noProof="0"/>
              <a:t>Structured</a:t>
            </a:r>
          </a:p>
          <a:p>
            <a:pPr lvl="2"/>
            <a:r>
              <a:rPr lang="en-US" noProof="0"/>
              <a:t>Relational tuples with FK/PK relationships</a:t>
            </a:r>
          </a:p>
          <a:p>
            <a:pPr lvl="1"/>
            <a:r>
              <a:rPr lang="en-US" b="1" noProof="0"/>
              <a:t>Unstructured</a:t>
            </a:r>
          </a:p>
          <a:p>
            <a:pPr lvl="2"/>
            <a:r>
              <a:rPr lang="en-US" noProof="0"/>
              <a:t>Key-value</a:t>
            </a:r>
          </a:p>
          <a:p>
            <a:pPr lvl="2"/>
            <a:r>
              <a:rPr lang="en-US" noProof="0"/>
              <a:t>Columnar</a:t>
            </a:r>
          </a:p>
          <a:p>
            <a:pPr lvl="2"/>
            <a:r>
              <a:rPr lang="en-US" noProof="0"/>
              <a:t>Document-based</a:t>
            </a:r>
          </a:p>
          <a:p>
            <a:pPr lvl="2"/>
            <a:r>
              <a:rPr lang="en-US" noProof="0"/>
              <a:t>Graph</a:t>
            </a:r>
          </a:p>
          <a:p>
            <a:pPr lvl="2"/>
            <a:r>
              <a:rPr lang="en-US" noProof="0"/>
              <a:t>...</a:t>
            </a:r>
          </a:p>
        </p:txBody>
      </p:sp>
      <p:pic>
        <p:nvPicPr>
          <p:cNvPr id="10" name="Segnaposto contenuto 9">
            <a:extLst>
              <a:ext uri="{FF2B5EF4-FFF2-40B4-BE49-F238E27FC236}">
                <a16:creationId xmlns:a16="http://schemas.microsoft.com/office/drawing/2014/main" id="{382320F1-3888-42B1-B65D-9DB7106621CC}"/>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7475" y="2577306"/>
            <a:ext cx="4591050" cy="28479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173</a:t>
            </a:fld>
            <a:endParaRPr lang="it-IT"/>
          </a:p>
        </p:txBody>
      </p:sp>
      <p:sp>
        <p:nvSpPr>
          <p:cNvPr id="8" name="Segnaposto contenuto 7">
            <a:extLst>
              <a:ext uri="{FF2B5EF4-FFF2-40B4-BE49-F238E27FC236}">
                <a16:creationId xmlns:a16="http://schemas.microsoft.com/office/drawing/2014/main" id="{7227EB45-E670-11D7-F178-E8D95FCB9920}"/>
              </a:ext>
            </a:extLst>
          </p:cNvPr>
          <p:cNvSpPr>
            <a:spLocks noGrp="1"/>
          </p:cNvSpPr>
          <p:nvPr>
            <p:ph idx="13"/>
          </p:nvPr>
        </p:nvSpPr>
        <p:spPr/>
        <p:txBody>
          <a:bodyPr/>
          <a:lstStyle/>
          <a:p>
            <a:r>
              <a:rPr lang="en-US" noProof="0">
                <a:hlinkClick r:id="rId5"/>
              </a:rPr>
              <a:t>https://www.datamation.com/big-data/structured-vs-unstructured-data/</a:t>
            </a:r>
            <a:r>
              <a:rPr lang="en-US" noProof="0"/>
              <a:t> (accessed 2022-08-01)</a:t>
            </a:r>
          </a:p>
        </p:txBody>
      </p:sp>
    </p:spTree>
    <p:extLst>
      <p:ext uri="{BB962C8B-B14F-4D97-AF65-F5344CB8AC3E}">
        <p14:creationId xmlns:p14="http://schemas.microsoft.com/office/powerpoint/2010/main" val="264605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noProof="0"/>
              <a:t>Velocity</a:t>
            </a:r>
            <a:r>
              <a:rPr lang="en-US" noProof="0"/>
              <a:t> (latency)</a:t>
            </a:r>
          </a:p>
          <a:p>
            <a:pPr lvl="1"/>
            <a:r>
              <a:rPr lang="en-US" b="1" noProof="0"/>
              <a:t>High</a:t>
            </a:r>
            <a:r>
              <a:rPr lang="en-US" noProof="0"/>
              <a:t>: clients synchronously pulling data from sources</a:t>
            </a:r>
          </a:p>
          <a:p>
            <a:pPr lvl="1"/>
            <a:r>
              <a:rPr lang="en-US" b="1" noProof="0"/>
              <a:t>Low</a:t>
            </a:r>
            <a:r>
              <a:rPr lang="en-US" noProof="0"/>
              <a:t>: sources asynchronously pushing data to clients</a:t>
            </a:r>
          </a:p>
          <a:p>
            <a:pPr lvl="1"/>
            <a:endParaRPr lang="en-US" noProof="0"/>
          </a:p>
          <a:p>
            <a:r>
              <a:rPr lang="en-US" b="1" noProof="0"/>
              <a:t>Velocity</a:t>
            </a:r>
            <a:r>
              <a:rPr lang="en-US" noProof="0"/>
              <a:t> (speed; dual to latency)</a:t>
            </a:r>
          </a:p>
          <a:p>
            <a:pPr lvl="1"/>
            <a:r>
              <a:rPr lang="en-US" b="1" noProof="0"/>
              <a:t>High</a:t>
            </a:r>
            <a:r>
              <a:rPr lang="en-US" noProof="0"/>
              <a:t>: processing in real-time (milliseconds) or near-real time (minutes)</a:t>
            </a:r>
          </a:p>
          <a:p>
            <a:pPr lvl="1"/>
            <a:r>
              <a:rPr lang="en-US" b="1" noProof="0"/>
              <a:t>Low</a:t>
            </a:r>
            <a:r>
              <a:rPr lang="en-US" noProof="0"/>
              <a:t>: processing can take hours</a:t>
            </a:r>
          </a:p>
          <a:p>
            <a:endParaRPr lang="en-US" noProof="0"/>
          </a:p>
        </p:txBody>
      </p:sp>
      <p:pic>
        <p:nvPicPr>
          <p:cNvPr id="10" name="Segnaposto contenuto 9">
            <a:extLst>
              <a:ext uri="{FF2B5EF4-FFF2-40B4-BE49-F238E27FC236}">
                <a16:creationId xmlns:a16="http://schemas.microsoft.com/office/drawing/2014/main" id="{E366488D-1296-413D-B615-1E39BDA152BF}"/>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5662" y="2158206"/>
            <a:ext cx="3114675" cy="36861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174</a:t>
            </a:fld>
            <a:endParaRPr lang="it-IT"/>
          </a:p>
        </p:txBody>
      </p:sp>
    </p:spTree>
    <p:extLst>
      <p:ext uri="{BB962C8B-B14F-4D97-AF65-F5344CB8AC3E}">
        <p14:creationId xmlns:p14="http://schemas.microsoft.com/office/powerpoint/2010/main" val="59710244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noProof="0"/>
              <a:t>Reference scenario</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idx="1"/>
          </p:nvPr>
        </p:nvSpPr>
        <p:spPr/>
        <p:txBody>
          <a:bodyPr/>
          <a:lstStyle/>
          <a:p>
            <a:r>
              <a:rPr lang="en-US" b="1" noProof="0"/>
              <a:t>Acceleration</a:t>
            </a:r>
          </a:p>
          <a:p>
            <a:pPr lvl="1"/>
            <a:r>
              <a:rPr lang="en-US" noProof="0"/>
              <a:t>Velocity is not constant, data comes in bursts</a:t>
            </a:r>
          </a:p>
          <a:p>
            <a:pPr lvl="1"/>
            <a:r>
              <a:rPr lang="en-US" noProof="0"/>
              <a:t>Take Twitter as an example</a:t>
            </a:r>
          </a:p>
          <a:p>
            <a:pPr lvl="2"/>
            <a:r>
              <a:rPr lang="en-US" noProof="0"/>
              <a:t>Hashtags can become hugely popular and appear hundreds of times in just seconds</a:t>
            </a:r>
          </a:p>
          <a:p>
            <a:pPr lvl="2"/>
            <a:r>
              <a:rPr lang="en-US" noProof="0"/>
              <a:t>… or slow down to one tag an hour</a:t>
            </a:r>
          </a:p>
          <a:p>
            <a:pPr lvl="1"/>
            <a:r>
              <a:rPr lang="en-US" noProof="0"/>
              <a:t>Your system must be able to efficiently handle the peak as well as the lows</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it-IT" smtClean="0"/>
              <a:pPr/>
              <a:t>175</a:t>
            </a:fld>
            <a:endParaRPr lang="it-IT"/>
          </a:p>
        </p:txBody>
      </p:sp>
      <p:sp>
        <p:nvSpPr>
          <p:cNvPr id="13" name="Segnaposto contenuto 12">
            <a:extLst>
              <a:ext uri="{FF2B5EF4-FFF2-40B4-BE49-F238E27FC236}">
                <a16:creationId xmlns:a16="http://schemas.microsoft.com/office/drawing/2014/main" id="{13045EB0-DE32-00E6-A6E3-1099EEB818A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98306511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en-US" noProof="0"/>
              <a:t>Reference scenario</a:t>
            </a:r>
          </a:p>
        </p:txBody>
      </p:sp>
      <p:pic>
        <p:nvPicPr>
          <p:cNvPr id="9" name="Segnaposto contenuto 8">
            <a:extLst>
              <a:ext uri="{FF2B5EF4-FFF2-40B4-BE49-F238E27FC236}">
                <a16:creationId xmlns:a16="http://schemas.microsoft.com/office/drawing/2014/main" id="{8FEBAAB0-95B6-4824-B742-28DEB979785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92330" y="1805747"/>
            <a:ext cx="2547186" cy="4351338"/>
          </a:xfrm>
        </p:spPr>
      </p:pic>
      <p:pic>
        <p:nvPicPr>
          <p:cNvPr id="11" name="Segnaposto contenuto 10">
            <a:extLst>
              <a:ext uri="{FF2B5EF4-FFF2-40B4-BE49-F238E27FC236}">
                <a16:creationId xmlns:a16="http://schemas.microsoft.com/office/drawing/2014/main" id="{8FF905C7-7A03-4767-89B6-4DDF8E0AF9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369850" y="1805747"/>
            <a:ext cx="2547400" cy="4351338"/>
          </a:xfrm>
        </p:spPr>
      </p:pic>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176</a:t>
            </a:fld>
            <a:endParaRPr lang="it-IT"/>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noProof="0">
                <a:hlinkClick r:id="rId4"/>
              </a:rPr>
              <a:t>https://www.domo.com/learn/data-never-sleeps-9</a:t>
            </a:r>
            <a:r>
              <a:rPr lang="en-US" noProof="0"/>
              <a:t>  </a:t>
            </a:r>
          </a:p>
        </p:txBody>
      </p:sp>
      <p:pic>
        <p:nvPicPr>
          <p:cNvPr id="18" name="Immagine 17">
            <a:extLst>
              <a:ext uri="{FF2B5EF4-FFF2-40B4-BE49-F238E27FC236}">
                <a16:creationId xmlns:a16="http://schemas.microsoft.com/office/drawing/2014/main" id="{7EBCAAE3-1780-441B-BDD3-A42C605C46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7584" y="1805747"/>
            <a:ext cx="2551176" cy="4362511"/>
          </a:xfrm>
          <a:prstGeom prst="rect">
            <a:avLst/>
          </a:prstGeom>
        </p:spPr>
      </p:pic>
      <p:sp>
        <p:nvSpPr>
          <p:cNvPr id="19" name="Rettangolo 18">
            <a:extLst>
              <a:ext uri="{FF2B5EF4-FFF2-40B4-BE49-F238E27FC236}">
                <a16:creationId xmlns:a16="http://schemas.microsoft.com/office/drawing/2014/main" id="{94B90AE6-0151-4069-B079-A60BB4A1A4CC}"/>
              </a:ext>
            </a:extLst>
          </p:cNvPr>
          <p:cNvSpPr>
            <a:spLocks/>
          </p:cNvSpPr>
          <p:nvPr/>
        </p:nvSpPr>
        <p:spPr>
          <a:xfrm>
            <a:off x="1677078"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Rettangolo 19">
            <a:extLst>
              <a:ext uri="{FF2B5EF4-FFF2-40B4-BE49-F238E27FC236}">
                <a16:creationId xmlns:a16="http://schemas.microsoft.com/office/drawing/2014/main" id="{BB3FE679-D541-45B1-8418-2B318AFB407D}"/>
              </a:ext>
            </a:extLst>
          </p:cNvPr>
          <p:cNvSpPr>
            <a:spLocks/>
          </p:cNvSpPr>
          <p:nvPr/>
        </p:nvSpPr>
        <p:spPr>
          <a:xfrm>
            <a:off x="4447723"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Rettangolo 20">
            <a:extLst>
              <a:ext uri="{FF2B5EF4-FFF2-40B4-BE49-F238E27FC236}">
                <a16:creationId xmlns:a16="http://schemas.microsoft.com/office/drawing/2014/main" id="{6CF47604-90CF-45DE-A312-97ECFCCC36F7}"/>
              </a:ext>
            </a:extLst>
          </p:cNvPr>
          <p:cNvSpPr>
            <a:spLocks/>
          </p:cNvSpPr>
          <p:nvPr/>
        </p:nvSpPr>
        <p:spPr>
          <a:xfrm>
            <a:off x="7231015"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ttangolo 25">
            <a:extLst>
              <a:ext uri="{FF2B5EF4-FFF2-40B4-BE49-F238E27FC236}">
                <a16:creationId xmlns:a16="http://schemas.microsoft.com/office/drawing/2014/main" id="{466C6961-C818-411D-8B14-B1068715B14D}"/>
              </a:ext>
            </a:extLst>
          </p:cNvPr>
          <p:cNvSpPr>
            <a:spLocks/>
          </p:cNvSpPr>
          <p:nvPr/>
        </p:nvSpPr>
        <p:spPr>
          <a:xfrm>
            <a:off x="2525217" y="4345062"/>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7" name="Rettangolo 26">
            <a:extLst>
              <a:ext uri="{FF2B5EF4-FFF2-40B4-BE49-F238E27FC236}">
                <a16:creationId xmlns:a16="http://schemas.microsoft.com/office/drawing/2014/main" id="{0BF18CD2-6B08-413E-8312-30E02CFDD497}"/>
              </a:ext>
            </a:extLst>
          </p:cNvPr>
          <p:cNvSpPr>
            <a:spLocks/>
          </p:cNvSpPr>
          <p:nvPr/>
        </p:nvSpPr>
        <p:spPr>
          <a:xfrm>
            <a:off x="5285042" y="4364113"/>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8" name="Rettangolo 27">
            <a:extLst>
              <a:ext uri="{FF2B5EF4-FFF2-40B4-BE49-F238E27FC236}">
                <a16:creationId xmlns:a16="http://schemas.microsoft.com/office/drawing/2014/main" id="{33840EDD-6451-47BB-BDAA-E7A358D38165}"/>
              </a:ext>
            </a:extLst>
          </p:cNvPr>
          <p:cNvSpPr>
            <a:spLocks/>
          </p:cNvSpPr>
          <p:nvPr/>
        </p:nvSpPr>
        <p:spPr>
          <a:xfrm>
            <a:off x="7918360" y="2570922"/>
            <a:ext cx="689115"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descr="Chart&#10;&#10;Description automatically generated">
            <a:extLst>
              <a:ext uri="{FF2B5EF4-FFF2-40B4-BE49-F238E27FC236}">
                <a16:creationId xmlns:a16="http://schemas.microsoft.com/office/drawing/2014/main" id="{33F794B2-AD3E-1B0D-3D3F-11591933B1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07408" y="1805747"/>
            <a:ext cx="2551176" cy="4388371"/>
          </a:xfrm>
          <a:prstGeom prst="rect">
            <a:avLst/>
          </a:prstGeom>
        </p:spPr>
      </p:pic>
      <p:sp>
        <p:nvSpPr>
          <p:cNvPr id="4" name="Rettangolo 20">
            <a:extLst>
              <a:ext uri="{FF2B5EF4-FFF2-40B4-BE49-F238E27FC236}">
                <a16:creationId xmlns:a16="http://schemas.microsoft.com/office/drawing/2014/main" id="{18C0E7B4-CA6D-6DF4-36B2-77B917161B82}"/>
              </a:ext>
            </a:extLst>
          </p:cNvPr>
          <p:cNvSpPr>
            <a:spLocks/>
          </p:cNvSpPr>
          <p:nvPr/>
        </p:nvSpPr>
        <p:spPr>
          <a:xfrm>
            <a:off x="9025969" y="4312275"/>
            <a:ext cx="545321" cy="575299"/>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Rettangolo 27">
            <a:extLst>
              <a:ext uri="{FF2B5EF4-FFF2-40B4-BE49-F238E27FC236}">
                <a16:creationId xmlns:a16="http://schemas.microsoft.com/office/drawing/2014/main" id="{C3276557-B403-2086-D9BA-626C49F54C0D}"/>
              </a:ext>
            </a:extLst>
          </p:cNvPr>
          <p:cNvSpPr>
            <a:spLocks/>
          </p:cNvSpPr>
          <p:nvPr/>
        </p:nvSpPr>
        <p:spPr>
          <a:xfrm>
            <a:off x="8932996" y="3132487"/>
            <a:ext cx="638294" cy="365125"/>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836877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en-US" noProof="0"/>
              <a:t>Reference scenario</a:t>
            </a:r>
          </a:p>
        </p:txBody>
      </p:sp>
      <p:sp>
        <p:nvSpPr>
          <p:cNvPr id="8" name="Content Placeholder 7">
            <a:extLst>
              <a:ext uri="{FF2B5EF4-FFF2-40B4-BE49-F238E27FC236}">
                <a16:creationId xmlns:a16="http://schemas.microsoft.com/office/drawing/2014/main" id="{88CEDCAE-E2AB-AE9C-6277-89C9DCADA39E}"/>
              </a:ext>
            </a:extLst>
          </p:cNvPr>
          <p:cNvSpPr>
            <a:spLocks noGrp="1"/>
          </p:cNvSpPr>
          <p:nvPr>
            <p:ph sz="half" idx="1"/>
          </p:nvPr>
        </p:nvSpPr>
        <p:spPr/>
        <p:txBody>
          <a:bodyPr/>
          <a:lstStyle/>
          <a:p>
            <a:r>
              <a:rPr lang="en-US" noProof="0"/>
              <a:t>The Netflix scenario</a:t>
            </a:r>
          </a:p>
        </p:txBody>
      </p:sp>
      <p:graphicFrame>
        <p:nvGraphicFramePr>
          <p:cNvPr id="22" name="Content Placeholder 21">
            <a:extLst>
              <a:ext uri="{FF2B5EF4-FFF2-40B4-BE49-F238E27FC236}">
                <a16:creationId xmlns:a16="http://schemas.microsoft.com/office/drawing/2014/main" id="{D091A0A5-4621-0FCC-86B2-C703AD7CCE6F}"/>
              </a:ext>
            </a:extLst>
          </p:cNvPr>
          <p:cNvGraphicFramePr>
            <a:graphicFrameLocks noGrp="1"/>
          </p:cNvGraphicFramePr>
          <p:nvPr>
            <p:ph sz="half" idx="2"/>
          </p:nvPr>
        </p:nvGraphicFramePr>
        <p:xfrm>
          <a:off x="6172200" y="1825625"/>
          <a:ext cx="5181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177</a:t>
            </a:fld>
            <a:endParaRPr lang="it-IT"/>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noProof="0">
                <a:hlinkClick r:id="rId3"/>
              </a:rPr>
              <a:t>https://www.domo.com/learn/data-never-sleeps-9</a:t>
            </a:r>
            <a:r>
              <a:rPr lang="en-US" noProof="0"/>
              <a:t>  </a:t>
            </a:r>
          </a:p>
        </p:txBody>
      </p:sp>
    </p:spTree>
    <p:extLst>
      <p:ext uri="{BB962C8B-B14F-4D97-AF65-F5344CB8AC3E}">
        <p14:creationId xmlns:p14="http://schemas.microsoft.com/office/powerpoint/2010/main" val="428945466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noProof="0"/>
              <a:t>Reference scenario</a:t>
            </a:r>
          </a:p>
        </p:txBody>
      </p:sp>
      <p:sp>
        <p:nvSpPr>
          <p:cNvPr id="8" name="Segnaposto testo 7">
            <a:extLst>
              <a:ext uri="{FF2B5EF4-FFF2-40B4-BE49-F238E27FC236}">
                <a16:creationId xmlns:a16="http://schemas.microsoft.com/office/drawing/2014/main" id="{6C4014A2-F165-28D8-E757-7B55B74221F7}"/>
              </a:ext>
            </a:extLst>
          </p:cNvPr>
          <p:cNvSpPr>
            <a:spLocks noGrp="1"/>
          </p:cNvSpPr>
          <p:nvPr>
            <p:ph type="body" idx="1"/>
          </p:nvPr>
        </p:nvSpPr>
        <p:spPr/>
        <p:txBody>
          <a:bodyPr/>
          <a:lstStyle/>
          <a:p>
            <a:r>
              <a:rPr lang="en-US" noProof="0"/>
              <a:t>Collecting data	</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sz="half" idx="2"/>
          </p:nvPr>
        </p:nvSpPr>
        <p:spPr/>
        <p:txBody>
          <a:bodyPr/>
          <a:lstStyle/>
          <a:p>
            <a:pPr lvl="1"/>
            <a:r>
              <a:rPr lang="en-US" sz="1600" b="1" noProof="0">
                <a:solidFill>
                  <a:srgbClr val="FDA100"/>
                </a:solidFill>
                <a:effectLst/>
              </a:rPr>
              <a:t>Scheduled Batch</a:t>
            </a:r>
          </a:p>
          <a:p>
            <a:pPr lvl="2"/>
            <a:r>
              <a:rPr lang="en-US" sz="1400" noProof="0"/>
              <a:t>Large volume of data processed on a regular scheduled basis</a:t>
            </a:r>
          </a:p>
          <a:p>
            <a:pPr lvl="2"/>
            <a:r>
              <a:rPr lang="en-US" sz="1400" noProof="0"/>
              <a:t>Velocity is very predictable</a:t>
            </a:r>
          </a:p>
          <a:p>
            <a:pPr lvl="1"/>
            <a:r>
              <a:rPr lang="en-US" sz="1600" b="1" noProof="0">
                <a:solidFill>
                  <a:srgbClr val="FDA100"/>
                </a:solidFill>
                <a:effectLst/>
              </a:rPr>
              <a:t>Periodic</a:t>
            </a:r>
            <a:r>
              <a:rPr lang="en-US" sz="1600" noProof="0"/>
              <a:t>:</a:t>
            </a:r>
          </a:p>
          <a:p>
            <a:pPr lvl="2"/>
            <a:r>
              <a:rPr lang="en-US" sz="1400" noProof="0"/>
              <a:t>Data processed at irregular times (e.g., after collecting a certain ---large--- amount of data)</a:t>
            </a:r>
          </a:p>
          <a:p>
            <a:pPr lvl="2"/>
            <a:r>
              <a:rPr lang="en-US" sz="1400" noProof="0"/>
              <a:t>Velocity is less predictable</a:t>
            </a:r>
          </a:p>
          <a:p>
            <a:pPr lvl="1"/>
            <a:r>
              <a:rPr lang="en-US" sz="1600" b="1" noProof="0">
                <a:solidFill>
                  <a:srgbClr val="FDA100"/>
                </a:solidFill>
                <a:effectLst/>
              </a:rPr>
              <a:t>Near real-time</a:t>
            </a:r>
            <a:endParaRPr lang="en-US" sz="1600" noProof="0"/>
          </a:p>
          <a:p>
            <a:pPr lvl="2"/>
            <a:r>
              <a:rPr lang="en-US" sz="1400" noProof="0"/>
              <a:t>Streaming data processed in small individual batches collected and processed within minutes</a:t>
            </a:r>
          </a:p>
          <a:p>
            <a:pPr lvl="2"/>
            <a:r>
              <a:rPr lang="en-US" sz="1400" noProof="0"/>
              <a:t>Velocity is a huge concern</a:t>
            </a:r>
          </a:p>
          <a:p>
            <a:pPr lvl="1"/>
            <a:r>
              <a:rPr lang="en-US" sz="1600" b="1" noProof="0">
                <a:solidFill>
                  <a:srgbClr val="FDA100"/>
                </a:solidFill>
                <a:effectLst/>
              </a:rPr>
              <a:t>Real-time</a:t>
            </a:r>
          </a:p>
          <a:p>
            <a:pPr lvl="2"/>
            <a:r>
              <a:rPr lang="en-US" sz="1400" noProof="0"/>
              <a:t>Streaming data collected and processed in very small individual batches within milliseconds</a:t>
            </a:r>
          </a:p>
          <a:p>
            <a:pPr lvl="2"/>
            <a:r>
              <a:rPr lang="en-US" sz="1400" noProof="0"/>
              <a:t>Velocity is the paramount concern</a:t>
            </a:r>
          </a:p>
        </p:txBody>
      </p:sp>
      <p:sp>
        <p:nvSpPr>
          <p:cNvPr id="10" name="Segnaposto testo 9">
            <a:extLst>
              <a:ext uri="{FF2B5EF4-FFF2-40B4-BE49-F238E27FC236}">
                <a16:creationId xmlns:a16="http://schemas.microsoft.com/office/drawing/2014/main" id="{346DBD11-D603-923D-3287-B3FFECF68FF7}"/>
              </a:ext>
            </a:extLst>
          </p:cNvPr>
          <p:cNvSpPr>
            <a:spLocks noGrp="1"/>
          </p:cNvSpPr>
          <p:nvPr>
            <p:ph type="body" sz="quarter" idx="3"/>
          </p:nvPr>
        </p:nvSpPr>
        <p:spPr/>
        <p:txBody>
          <a:bodyPr/>
          <a:lstStyle/>
          <a:p>
            <a:r>
              <a:rPr lang="en-US" noProof="0"/>
              <a:t>Processing data</a:t>
            </a:r>
          </a:p>
        </p:txBody>
      </p:sp>
      <p:sp>
        <p:nvSpPr>
          <p:cNvPr id="11" name="Segnaposto contenuto 10">
            <a:extLst>
              <a:ext uri="{FF2B5EF4-FFF2-40B4-BE49-F238E27FC236}">
                <a16:creationId xmlns:a16="http://schemas.microsoft.com/office/drawing/2014/main" id="{3EA12B0C-3CE5-1CDB-B2D5-C006E238D119}"/>
              </a:ext>
            </a:extLst>
          </p:cNvPr>
          <p:cNvSpPr>
            <a:spLocks noGrp="1"/>
          </p:cNvSpPr>
          <p:nvPr>
            <p:ph sz="quarter" idx="4"/>
          </p:nvPr>
        </p:nvSpPr>
        <p:spPr/>
        <p:txBody>
          <a:bodyPr/>
          <a:lstStyle/>
          <a:p>
            <a:pPr lvl="1"/>
            <a:r>
              <a:rPr lang="en-US" b="1" noProof="0">
                <a:solidFill>
                  <a:srgbClr val="FDA100"/>
                </a:solidFill>
                <a:effectLst/>
              </a:rPr>
              <a:t>Batch and periodic</a:t>
            </a:r>
          </a:p>
          <a:p>
            <a:pPr lvl="2"/>
            <a:r>
              <a:rPr lang="en-US" noProof="0"/>
              <a:t>Once data has been collected, processing can be done in a controlled environment</a:t>
            </a:r>
          </a:p>
          <a:p>
            <a:pPr lvl="2"/>
            <a:r>
              <a:rPr lang="en-US" noProof="0"/>
              <a:t>There is time to plan for the appropriate resources</a:t>
            </a:r>
          </a:p>
          <a:p>
            <a:pPr lvl="1"/>
            <a:r>
              <a:rPr lang="en-US" b="1" noProof="0">
                <a:solidFill>
                  <a:srgbClr val="FDA100"/>
                </a:solidFill>
                <a:effectLst/>
              </a:rPr>
              <a:t>Near real-time and real-time</a:t>
            </a:r>
          </a:p>
          <a:p>
            <a:pPr lvl="2"/>
            <a:r>
              <a:rPr lang="en-US" noProof="0"/>
              <a:t>Collection of the data leads to an immediate need for processing</a:t>
            </a:r>
          </a:p>
          <a:p>
            <a:pPr lvl="2"/>
            <a:r>
              <a:rPr lang="en-US" noProof="0"/>
              <a:t>Depending on the complexity of the processing (cleansing, scrubbing, curation), this can slow down the velocity of the solution significantly</a:t>
            </a:r>
          </a:p>
          <a:p>
            <a:pPr lvl="2"/>
            <a:r>
              <a:rPr lang="en-US" noProof="0"/>
              <a:t>Plan accordingly</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en-US" smtClean="0"/>
              <a:t>178</a:t>
            </a:fld>
            <a:endParaRPr lang="en-US"/>
          </a:p>
        </p:txBody>
      </p:sp>
    </p:spTree>
    <p:extLst>
      <p:ext uri="{BB962C8B-B14F-4D97-AF65-F5344CB8AC3E}">
        <p14:creationId xmlns:p14="http://schemas.microsoft.com/office/powerpoint/2010/main" val="348005424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a:t>Plus other Vs </a:t>
            </a:r>
          </a:p>
          <a:p>
            <a:pPr lvl="1"/>
            <a:r>
              <a:rPr lang="en-US" b="1" noProof="0">
                <a:effectLst/>
              </a:rPr>
              <a:t>Veracity</a:t>
            </a:r>
            <a:r>
              <a:rPr lang="en-US" noProof="0">
                <a:effectLst/>
              </a:rPr>
              <a:t>:</a:t>
            </a:r>
            <a:r>
              <a:rPr lang="en-US" b="1" noProof="0">
                <a:effectLst/>
              </a:rPr>
              <a:t> </a:t>
            </a:r>
            <a:r>
              <a:rPr lang="en-US" noProof="0">
                <a:effectLst/>
              </a:rPr>
              <a:t>data </a:t>
            </a:r>
            <a:r>
              <a:rPr lang="en-US" noProof="0"/>
              <a:t>trustworthiness/quality</a:t>
            </a:r>
          </a:p>
          <a:p>
            <a:pPr lvl="1"/>
            <a:r>
              <a:rPr lang="en-US" b="1" noProof="0">
                <a:effectLst/>
              </a:rPr>
              <a:t>Value</a:t>
            </a:r>
            <a:r>
              <a:rPr lang="en-US" noProof="0">
                <a:effectLst/>
              </a:rPr>
              <a:t>: ability to extract meaningful information</a:t>
            </a:r>
          </a:p>
          <a:p>
            <a:pPr lvl="1"/>
            <a:r>
              <a:rPr lang="en-US" noProof="0"/>
              <a:t>…</a:t>
            </a:r>
            <a:endParaRPr lang="en-US" noProof="0">
              <a:effectLst/>
            </a:endParaRPr>
          </a:p>
          <a:p>
            <a:endParaRPr lang="en-US" noProof="0"/>
          </a:p>
          <a:p>
            <a:r>
              <a:rPr lang="en-US" noProof="0"/>
              <a:t>Our focus</a:t>
            </a:r>
          </a:p>
          <a:p>
            <a:pPr lvl="1"/>
            <a:r>
              <a:rPr lang="en-US" noProof="0"/>
              <a:t>(Un)Structured big-data batch</a:t>
            </a:r>
          </a:p>
          <a:p>
            <a:pPr lvl="1"/>
            <a:r>
              <a:rPr lang="en-US" noProof="0"/>
              <a:t>(Un)Structured big-data streams</a:t>
            </a:r>
          </a:p>
          <a:p>
            <a:r>
              <a:rPr lang="en-US" b="1" noProof="0"/>
              <a:t>Goal</a:t>
            </a:r>
            <a:r>
              <a:rPr lang="en-US" noProof="0"/>
              <a:t>: keep in mind the cube to</a:t>
            </a:r>
          </a:p>
          <a:p>
            <a:r>
              <a:rPr lang="en-US" noProof="0"/>
              <a:t>categorize the services</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179</a:t>
            </a:fld>
            <a:endParaRPr lang="it-IT"/>
          </a:p>
        </p:txBody>
      </p:sp>
      <p:sp>
        <p:nvSpPr>
          <p:cNvPr id="7" name="Freeform: Shape 6">
            <a:extLst>
              <a:ext uri="{FF2B5EF4-FFF2-40B4-BE49-F238E27FC236}">
                <a16:creationId xmlns:a16="http://schemas.microsoft.com/office/drawing/2014/main" id="{B2B161C9-5261-454E-90CB-D2B8BA54D09F}"/>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1EF69247-428D-44B1-A96E-57E50F7A1CC9}"/>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1FA777B-2A3B-49C8-BB1E-EA25AE6CA83C}"/>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1F4D50A-8F39-41A3-B83C-36721B3E1CAB}"/>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F6EDC6B-799D-4852-9677-971106B24A2E}"/>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7AF26017-5EE6-43CB-BA6D-871E5F032B81}"/>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14" name="TextBox 13">
            <a:extLst>
              <a:ext uri="{FF2B5EF4-FFF2-40B4-BE49-F238E27FC236}">
                <a16:creationId xmlns:a16="http://schemas.microsoft.com/office/drawing/2014/main" id="{5DF59598-D712-42C6-9BF6-513E651C975C}"/>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15" name="Freeform: Shape 14">
            <a:extLst>
              <a:ext uri="{FF2B5EF4-FFF2-40B4-BE49-F238E27FC236}">
                <a16:creationId xmlns:a16="http://schemas.microsoft.com/office/drawing/2014/main" id="{95E2F8B7-1980-45FA-9024-9F400B058C51}"/>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1B075E17-7A1E-4B33-B196-77C2A2C13D1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17" name="TextBox 16">
            <a:extLst>
              <a:ext uri="{FF2B5EF4-FFF2-40B4-BE49-F238E27FC236}">
                <a16:creationId xmlns:a16="http://schemas.microsoft.com/office/drawing/2014/main" id="{8C0F7582-065B-4234-A6C0-A31B04A06AE3}"/>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18" name="TextBox 17">
            <a:extLst>
              <a:ext uri="{FF2B5EF4-FFF2-40B4-BE49-F238E27FC236}">
                <a16:creationId xmlns:a16="http://schemas.microsoft.com/office/drawing/2014/main" id="{4A36503E-993F-42EE-B9FF-784643252F48}"/>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19" name="TextBox 18">
            <a:extLst>
              <a:ext uri="{FF2B5EF4-FFF2-40B4-BE49-F238E27FC236}">
                <a16:creationId xmlns:a16="http://schemas.microsoft.com/office/drawing/2014/main" id="{449CE6AE-70B8-407E-A25C-64D4B6AC7DB8}"/>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20" name="TextBox 19">
            <a:extLst>
              <a:ext uri="{FF2B5EF4-FFF2-40B4-BE49-F238E27FC236}">
                <a16:creationId xmlns:a16="http://schemas.microsoft.com/office/drawing/2014/main" id="{09E45013-466F-4EC1-96EB-BD5B2D693FEA}"/>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21" name="TextBox 20">
            <a:extLst>
              <a:ext uri="{FF2B5EF4-FFF2-40B4-BE49-F238E27FC236}">
                <a16:creationId xmlns:a16="http://schemas.microsoft.com/office/drawing/2014/main" id="{4BE5207F-F070-441F-9981-225846763C42}"/>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22" name="Freeform: Shape 21">
            <a:extLst>
              <a:ext uri="{FF2B5EF4-FFF2-40B4-BE49-F238E27FC236}">
                <a16:creationId xmlns:a16="http://schemas.microsoft.com/office/drawing/2014/main" id="{C5D19AB9-0418-453C-B542-BDCE501AA9D0}"/>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89B175B3-5AFB-4AF2-9766-D01E8CAA8675}"/>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Big</a:t>
            </a:r>
          </a:p>
        </p:txBody>
      </p:sp>
      <p:sp>
        <p:nvSpPr>
          <p:cNvPr id="24" name="TextBox 23">
            <a:extLst>
              <a:ext uri="{FF2B5EF4-FFF2-40B4-BE49-F238E27FC236}">
                <a16:creationId xmlns:a16="http://schemas.microsoft.com/office/drawing/2014/main" id="{F16F8AF8-DE62-4509-A2B1-6D80B8342A31}"/>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27" name="Freeform: Shape 26">
            <a:extLst>
              <a:ext uri="{FF2B5EF4-FFF2-40B4-BE49-F238E27FC236}">
                <a16:creationId xmlns:a16="http://schemas.microsoft.com/office/drawing/2014/main" id="{48AFB24E-0317-439D-AC65-B68725EB541F}"/>
              </a:ext>
            </a:extLst>
          </p:cNvPr>
          <p:cNvSpPr/>
          <p:nvPr/>
        </p:nvSpPr>
        <p:spPr>
          <a:xfrm>
            <a:off x="7003095" y="3085427"/>
            <a:ext cx="1947672" cy="1947672"/>
          </a:xfrm>
          <a:custGeom>
            <a:avLst/>
            <a:gdLst>
              <a:gd name="connsiteX0" fmla="*/ -355 w 354530"/>
              <a:gd name="connsiteY0" fmla="*/ -173 h 2036277"/>
              <a:gd name="connsiteX1" fmla="*/ 354176 w 354530"/>
              <a:gd name="connsiteY1" fmla="*/ -173 h 2036277"/>
              <a:gd name="connsiteX2" fmla="*/ 354176 w 354530"/>
              <a:gd name="connsiteY2" fmla="*/ 2036105 h 2036277"/>
              <a:gd name="connsiteX3" fmla="*/ -355 w 354530"/>
              <a:gd name="connsiteY3" fmla="*/ 2036105 h 2036277"/>
            </a:gdLst>
            <a:ahLst/>
            <a:cxnLst>
              <a:cxn ang="0">
                <a:pos x="connsiteX0" y="connsiteY0"/>
              </a:cxn>
              <a:cxn ang="0">
                <a:pos x="connsiteX1" y="connsiteY1"/>
              </a:cxn>
              <a:cxn ang="0">
                <a:pos x="connsiteX2" y="connsiteY2"/>
              </a:cxn>
              <a:cxn ang="0">
                <a:pos x="connsiteX3" y="connsiteY3"/>
              </a:cxn>
            </a:cxnLst>
            <a:rect l="l" t="t" r="r" b="b"/>
            <a:pathLst>
              <a:path w="354530" h="2036277">
                <a:moveTo>
                  <a:pt x="-355" y="-173"/>
                </a:moveTo>
                <a:lnTo>
                  <a:pt x="354176" y="-173"/>
                </a:lnTo>
                <a:lnTo>
                  <a:pt x="354176" y="2036105"/>
                </a:lnTo>
                <a:lnTo>
                  <a:pt x="-355" y="2036105"/>
                </a:lnTo>
                <a:close/>
              </a:path>
            </a:pathLst>
          </a:custGeom>
          <a:gradFill flip="none" rotWithShape="1">
            <a:gsLst>
              <a:gs pos="0">
                <a:schemeClr val="accent4">
                  <a:lumMod val="20000"/>
                  <a:lumOff val="80000"/>
                </a:schemeClr>
              </a:gs>
              <a:gs pos="100000">
                <a:srgbClr val="FFC000"/>
              </a:gs>
            </a:gsLst>
            <a:lin ang="0" scaled="1"/>
            <a:tileRect/>
          </a:gradFill>
          <a:ln w="9091" cap="flat">
            <a:noFill/>
            <a:prstDash val="solid"/>
            <a:miter/>
          </a:ln>
        </p:spPr>
        <p:txBody>
          <a:bodyPr rtlCol="0" anchor="ctr"/>
          <a:lstStyle/>
          <a:p>
            <a:endParaRPr lang="en-US"/>
          </a:p>
        </p:txBody>
      </p:sp>
      <p:sp>
        <p:nvSpPr>
          <p:cNvPr id="28" name="TextBox 27">
            <a:extLst>
              <a:ext uri="{FF2B5EF4-FFF2-40B4-BE49-F238E27FC236}">
                <a16:creationId xmlns:a16="http://schemas.microsoft.com/office/drawing/2014/main" id="{7754B616-83F0-440A-BA5A-58894230E0F9}"/>
              </a:ext>
            </a:extLst>
          </p:cNvPr>
          <p:cNvSpPr txBox="1"/>
          <p:nvPr/>
        </p:nvSpPr>
        <p:spPr>
          <a:xfrm rot="16200000">
            <a:off x="8326488" y="3901030"/>
            <a:ext cx="910122" cy="355065"/>
          </a:xfrm>
          <a:prstGeom prst="rect">
            <a:avLst/>
          </a:prstGeom>
          <a:noFill/>
        </p:spPr>
        <p:txBody>
          <a:bodyPr wrap="none" rtlCol="0">
            <a:spAutoFit/>
          </a:bodyPr>
          <a:lstStyle/>
          <a:p>
            <a:pPr algn="l"/>
            <a:r>
              <a:rPr lang="en-US" sz="1718" b="1" spc="0" baseline="0">
                <a:solidFill>
                  <a:srgbClr val="000000"/>
                </a:solidFill>
                <a:latin typeface="Arial"/>
                <a:cs typeface="Arial"/>
                <a:sym typeface="Arial"/>
                <a:rtl val="0"/>
              </a:rPr>
              <a:t>Stream</a:t>
            </a:r>
          </a:p>
        </p:txBody>
      </p:sp>
      <p:sp>
        <p:nvSpPr>
          <p:cNvPr id="29" name="TextBox 28">
            <a:extLst>
              <a:ext uri="{FF2B5EF4-FFF2-40B4-BE49-F238E27FC236}">
                <a16:creationId xmlns:a16="http://schemas.microsoft.com/office/drawing/2014/main" id="{AEBDBD9F-D278-4E3E-B4CB-D898DB4BB8A9}"/>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30" name="TextBox 29">
            <a:extLst>
              <a:ext uri="{FF2B5EF4-FFF2-40B4-BE49-F238E27FC236}">
                <a16:creationId xmlns:a16="http://schemas.microsoft.com/office/drawing/2014/main" id="{C2FA50C6-F706-42C3-8737-31B606A1248B}"/>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1" name="TextBox 30">
            <a:extLst>
              <a:ext uri="{FF2B5EF4-FFF2-40B4-BE49-F238E27FC236}">
                <a16:creationId xmlns:a16="http://schemas.microsoft.com/office/drawing/2014/main" id="{1860BDF2-0C1A-4795-9D76-38AEEEBCF919}"/>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32" name="TextBox 31">
            <a:extLst>
              <a:ext uri="{FF2B5EF4-FFF2-40B4-BE49-F238E27FC236}">
                <a16:creationId xmlns:a16="http://schemas.microsoft.com/office/drawing/2014/main" id="{19D6ED8A-AF96-430C-A32E-52D9411DA20E}"/>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3" name="TextBox 32">
            <a:extLst>
              <a:ext uri="{FF2B5EF4-FFF2-40B4-BE49-F238E27FC236}">
                <a16:creationId xmlns:a16="http://schemas.microsoft.com/office/drawing/2014/main" id="{98923BF2-B1FB-4578-93A0-E0649C3441C7}"/>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34" name="TextBox 33">
            <a:extLst>
              <a:ext uri="{FF2B5EF4-FFF2-40B4-BE49-F238E27FC236}">
                <a16:creationId xmlns:a16="http://schemas.microsoft.com/office/drawing/2014/main" id="{1144DF46-F8BE-46F6-B26E-E5941A9B9A06}"/>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35" name="TextBox 34">
            <a:extLst>
              <a:ext uri="{FF2B5EF4-FFF2-40B4-BE49-F238E27FC236}">
                <a16:creationId xmlns:a16="http://schemas.microsoft.com/office/drawing/2014/main" id="{C6B87F97-C71B-41D0-ABC9-7246E15BDD87}"/>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
        <p:nvSpPr>
          <p:cNvPr id="26" name="TextBox 25">
            <a:extLst>
              <a:ext uri="{FF2B5EF4-FFF2-40B4-BE49-F238E27FC236}">
                <a16:creationId xmlns:a16="http://schemas.microsoft.com/office/drawing/2014/main" id="{07EF8476-F289-4CE3-A6C2-6F998A9222F6}"/>
              </a:ext>
            </a:extLst>
          </p:cNvPr>
          <p:cNvSpPr txBox="1"/>
          <p:nvPr/>
        </p:nvSpPr>
        <p:spPr>
          <a:xfrm rot="16200000">
            <a:off x="6785598" y="3882849"/>
            <a:ext cx="782854" cy="355065"/>
          </a:xfrm>
          <a:prstGeom prst="rect">
            <a:avLst/>
          </a:prstGeom>
          <a:noFill/>
        </p:spPr>
        <p:txBody>
          <a:bodyPr wrap="none" rtlCol="0">
            <a:spAutoFit/>
          </a:bodyPr>
          <a:lstStyle/>
          <a:p>
            <a:pPr algn="l"/>
            <a:r>
              <a:rPr lang="en-US" sz="1718" b="1" spc="0" baseline="0">
                <a:solidFill>
                  <a:srgbClr val="000000"/>
                </a:solidFill>
                <a:latin typeface="Arial"/>
                <a:cs typeface="Arial"/>
                <a:sym typeface="Arial"/>
                <a:rtl val="0"/>
              </a:rPr>
              <a:t>Batch</a:t>
            </a:r>
          </a:p>
        </p:txBody>
      </p:sp>
    </p:spTree>
    <p:extLst>
      <p:ext uri="{BB962C8B-B14F-4D97-AF65-F5344CB8AC3E}">
        <p14:creationId xmlns:p14="http://schemas.microsoft.com/office/powerpoint/2010/main" val="3191741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199" y="1825625"/>
            <a:ext cx="7786991" cy="4351338"/>
          </a:xfrm>
        </p:spPr>
        <p:txBody>
          <a:bodyPr/>
          <a:lstStyle/>
          <a:p>
            <a:r>
              <a:rPr lang="en-US" noProof="0"/>
              <a:t>Getting </a:t>
            </a:r>
            <a:r>
              <a:rPr lang="en-US" noProof="0">
                <a:solidFill>
                  <a:srgbClr val="FF5050"/>
                </a:solidFill>
              </a:rPr>
              <a:t>value</a:t>
            </a:r>
            <a:r>
              <a:rPr lang="en-US" noProof="0"/>
              <a:t> from data </a:t>
            </a:r>
            <a:r>
              <a:rPr lang="en-US" noProof="0">
                <a:solidFill>
                  <a:srgbClr val="FF5050"/>
                </a:solidFill>
              </a:rPr>
              <a:t>is not</a:t>
            </a:r>
            <a:r>
              <a:rPr lang="en-US" noProof="0"/>
              <a:t> (only) a matter of </a:t>
            </a:r>
            <a:r>
              <a:rPr lang="en-US" noProof="0">
                <a:solidFill>
                  <a:srgbClr val="FF5050"/>
                </a:solidFill>
              </a:rPr>
              <a:t>storage</a:t>
            </a:r>
          </a:p>
          <a:p>
            <a:pPr lvl="1"/>
            <a:r>
              <a:rPr lang="en-US" noProof="0"/>
              <a:t>Any example?</a:t>
            </a:r>
          </a:p>
        </p:txBody>
      </p:sp>
      <p:sp>
        <p:nvSpPr>
          <p:cNvPr id="11" name="Segnaposto contenuto 10">
            <a:extLst>
              <a:ext uri="{FF2B5EF4-FFF2-40B4-BE49-F238E27FC236}">
                <a16:creationId xmlns:a16="http://schemas.microsoft.com/office/drawing/2014/main" id="{C08BFE8E-D149-E289-4098-52C94925FA38}"/>
              </a:ext>
            </a:extLst>
          </p:cNvPr>
          <p:cNvSpPr>
            <a:spLocks noGrp="1"/>
          </p:cNvSpPr>
          <p:nvPr>
            <p:ph sz="half" idx="2"/>
          </p:nvPr>
        </p:nvSpPr>
        <p:spPr>
          <a:xfrm>
            <a:off x="8190688" y="1825625"/>
            <a:ext cx="3163111" cy="4351338"/>
          </a:xfrm>
        </p:spPr>
        <p:txBody>
          <a:bodyPr anchor="t"/>
          <a:lstStyle/>
          <a:p>
            <a:pPr algn="r"/>
            <a:r>
              <a:rPr lang="en-US" sz="1600" noProof="0">
                <a:solidFill>
                  <a:srgbClr val="313537"/>
                </a:solidFill>
                <a:effectLst/>
              </a:rPr>
              <a:t>“It is a capital mistake to theorize before one has data. Insensibly, one begins to twist the facts to suit theories, instead of theories to suit facts.”</a:t>
            </a:r>
            <a:r>
              <a:rPr lang="en-US" sz="1600" noProof="0">
                <a:solidFill>
                  <a:srgbClr val="FF5050"/>
                </a:solidFill>
                <a:effectLst/>
              </a:rPr>
              <a:t> </a:t>
            </a:r>
          </a:p>
          <a:p>
            <a:pPr algn="r"/>
            <a:r>
              <a:rPr lang="en-US" sz="1600" noProof="0">
                <a:solidFill>
                  <a:srgbClr val="FF5050"/>
                </a:solidFill>
                <a:effectLst/>
              </a:rPr>
              <a:t>– Sherlock Holmes</a:t>
            </a:r>
            <a:r>
              <a:rPr lang="en-US" sz="1600" b="1" noProof="0">
                <a:solidFill>
                  <a:srgbClr val="FF5050"/>
                </a:solidFill>
                <a:effectLst/>
              </a:rPr>
              <a:t> </a:t>
            </a:r>
            <a:endParaRPr lang="en-US" sz="1600" noProof="0">
              <a:solidFill>
                <a:srgbClr val="FF5050"/>
              </a:solidFill>
              <a:effectLst/>
            </a:endParaRPr>
          </a:p>
          <a:p>
            <a:pPr algn="r"/>
            <a:endParaRPr lang="en-US" sz="1600" noProof="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a:t>
            </a:fld>
            <a:endParaRPr lang="it-IT"/>
          </a:p>
        </p:txBody>
      </p:sp>
      <p:sp>
        <p:nvSpPr>
          <p:cNvPr id="12" name="Segnaposto contenuto 11">
            <a:extLst>
              <a:ext uri="{FF2B5EF4-FFF2-40B4-BE49-F238E27FC236}">
                <a16:creationId xmlns:a16="http://schemas.microsoft.com/office/drawing/2014/main" id="{6E511BDD-3D31-2276-6BE0-138B1505B8E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54553560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noProof="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noProof="0"/>
              <a:t>Scenario 1</a:t>
            </a:r>
          </a:p>
          <a:p>
            <a:pPr lvl="1"/>
            <a:r>
              <a:rPr lang="en-US" noProof="0"/>
              <a:t>My business has a set of 15 JSON data files that are each about 2.5 GB in size. </a:t>
            </a:r>
          </a:p>
          <a:p>
            <a:pPr lvl="1"/>
            <a:r>
              <a:rPr lang="en-US" noProof="0"/>
              <a:t>They are placed on a file server once an hour, and they must be ingested as soon as they arrive in this location. </a:t>
            </a:r>
          </a:p>
          <a:p>
            <a:pPr lvl="1"/>
            <a:r>
              <a:rPr lang="en-US" noProof="0"/>
              <a:t>Data must be combined with all transactions from financial dashboard for this same period, then compared to the recommendations from marketing engine </a:t>
            </a:r>
          </a:p>
          <a:p>
            <a:pPr lvl="1"/>
            <a:r>
              <a:rPr lang="en-US" noProof="0"/>
              <a:t>All data is fully cleansed. </a:t>
            </a:r>
          </a:p>
          <a:p>
            <a:pPr lvl="1"/>
            <a:r>
              <a:rPr lang="en-US" noProof="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pPr algn="ctr"/>
            <a:r>
              <a:rPr lang="en-US" noProof="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180</a:t>
            </a:fld>
            <a:endParaRPr lang="en-US"/>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645272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noProof="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noProof="0"/>
              <a:t>Scenario 1</a:t>
            </a:r>
          </a:p>
          <a:p>
            <a:pPr lvl="1"/>
            <a:r>
              <a:rPr lang="en-US" noProof="0"/>
              <a:t>My business has a set of 15 JSON data files that are each about 2.5 GB in size. </a:t>
            </a:r>
          </a:p>
          <a:p>
            <a:pPr lvl="1"/>
            <a:r>
              <a:rPr lang="en-US" noProof="0"/>
              <a:t>They are placed on a file server once an hour, and they must be ingested as soon as they arrive in this location. </a:t>
            </a:r>
          </a:p>
          <a:p>
            <a:pPr lvl="1"/>
            <a:r>
              <a:rPr lang="en-US" noProof="0"/>
              <a:t>Data must be combined with all transactions from financial dashboard for this same period, then compared to the recommendations from marketing engine </a:t>
            </a:r>
          </a:p>
          <a:p>
            <a:pPr lvl="1"/>
            <a:r>
              <a:rPr lang="en-US" noProof="0"/>
              <a:t>All data is fully cleansed. </a:t>
            </a:r>
          </a:p>
          <a:p>
            <a:pPr lvl="1"/>
            <a:r>
              <a:rPr lang="en-US" noProof="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r>
              <a:rPr lang="en-US" noProof="0"/>
              <a:t>Which Vs are involved?</a:t>
            </a:r>
          </a:p>
          <a:p>
            <a:pPr lvl="1"/>
            <a:r>
              <a:rPr lang="en-US" noProof="0">
                <a:solidFill>
                  <a:srgbClr val="FF5050"/>
                </a:solidFill>
              </a:rPr>
              <a:t>Volume</a:t>
            </a:r>
            <a:r>
              <a:rPr lang="en-US" noProof="0"/>
              <a:t> This scenario describes huge JSON files to be combined with transactional data and marketing data.</a:t>
            </a:r>
          </a:p>
          <a:p>
            <a:pPr lvl="1"/>
            <a:r>
              <a:rPr lang="en-US" noProof="0">
                <a:solidFill>
                  <a:srgbClr val="FF5050"/>
                </a:solidFill>
              </a:rPr>
              <a:t>Velocity</a:t>
            </a:r>
            <a:r>
              <a:rPr lang="en-US" noProof="0"/>
              <a:t> "Wait - now hurry up!" Wait to collect data for a full hour and then produce meaningful results in 10 minutes </a:t>
            </a:r>
            <a:r>
              <a:rPr lang="en-US" noProof="0">
                <a:solidFill>
                  <a:srgbClr val="0070C0"/>
                </a:solidFill>
              </a:rPr>
              <a:t>(is it batch or stream processing?)</a:t>
            </a:r>
          </a:p>
          <a:p>
            <a:pPr lvl="1"/>
            <a:r>
              <a:rPr lang="en-US" noProof="0">
                <a:solidFill>
                  <a:srgbClr val="FF5050"/>
                </a:solidFill>
              </a:rPr>
              <a:t>Variety</a:t>
            </a:r>
            <a:r>
              <a:rPr lang="en-US" noProof="0"/>
              <a:t> three data source types: log files, transactional data, and recommendation information</a:t>
            </a:r>
          </a:p>
          <a:p>
            <a:pPr lvl="1"/>
            <a:r>
              <a:rPr lang="en-US" noProof="0">
                <a:solidFill>
                  <a:srgbClr val="FF5050"/>
                </a:solidFill>
              </a:rPr>
              <a:t>Value</a:t>
            </a:r>
            <a:r>
              <a:rPr lang="en-US" noProof="0"/>
              <a:t> populate dashboards that are used by decision makers as soon as they are made available. The value is reached because it requires an understanding of what the organization is trying to accomplish</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181</a:t>
            </a:fld>
            <a:endParaRPr lang="en-US"/>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8508942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noProof="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noProof="0"/>
              <a:t>Scenario 2</a:t>
            </a:r>
          </a:p>
          <a:p>
            <a:pPr lvl="1"/>
            <a:r>
              <a:rPr lang="en-US" noProof="0"/>
              <a:t>My business compiles data generated by hundreds of corporations. </a:t>
            </a:r>
          </a:p>
          <a:p>
            <a:pPr lvl="1"/>
            <a:r>
              <a:rPr lang="en-US" noProof="0"/>
              <a:t>This data is delivered to us in very large files, transactional updates, and even data streams.</a:t>
            </a:r>
          </a:p>
          <a:p>
            <a:pPr lvl="1"/>
            <a:r>
              <a:rPr lang="en-US" noProof="0"/>
              <a:t>The data must be cleansed and prepared to ensure that rogue inputs do not skew the results. </a:t>
            </a:r>
          </a:p>
          <a:p>
            <a:pPr lvl="1"/>
            <a:r>
              <a:rPr lang="en-US" noProof="0"/>
              <a:t>Knowing the data source for each record is vital to the work we do. </a:t>
            </a:r>
          </a:p>
          <a:p>
            <a:pPr lvl="1"/>
            <a:r>
              <a:rPr lang="en-US" noProof="0"/>
              <a:t>A large portion of the data gathered is irrelevant to our analysis, so this data must be eliminated. </a:t>
            </a:r>
          </a:p>
          <a:p>
            <a:pPr lvl="1"/>
            <a:r>
              <a:rPr lang="en-US" noProof="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pPr algn="ctr"/>
            <a:r>
              <a:rPr lang="en-US" noProof="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182</a:t>
            </a:fld>
            <a:endParaRPr lang="en-US"/>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a:p>
        </p:txBody>
      </p:sp>
    </p:spTree>
    <p:extLst>
      <p:ext uri="{BB962C8B-B14F-4D97-AF65-F5344CB8AC3E}">
        <p14:creationId xmlns:p14="http://schemas.microsoft.com/office/powerpoint/2010/main" val="66798850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noProof="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noProof="0"/>
              <a:t>Scenario 2</a:t>
            </a:r>
          </a:p>
          <a:p>
            <a:pPr lvl="1"/>
            <a:r>
              <a:rPr lang="en-US" noProof="0"/>
              <a:t>My business compiles data generated by hundreds of corporations. </a:t>
            </a:r>
          </a:p>
          <a:p>
            <a:pPr lvl="1"/>
            <a:r>
              <a:rPr lang="en-US" noProof="0"/>
              <a:t>This data is delivered to us in very large files, transactional updates, and even data streams.</a:t>
            </a:r>
          </a:p>
          <a:p>
            <a:pPr lvl="1"/>
            <a:r>
              <a:rPr lang="en-US" noProof="0"/>
              <a:t>The data must be cleansed and prepared to ensure that rogue inputs do not skew the results. </a:t>
            </a:r>
          </a:p>
          <a:p>
            <a:pPr lvl="1"/>
            <a:r>
              <a:rPr lang="en-US" noProof="0"/>
              <a:t>Knowing the data source for each record is vital to the work we do. </a:t>
            </a:r>
          </a:p>
          <a:p>
            <a:pPr lvl="1"/>
            <a:r>
              <a:rPr lang="en-US" noProof="0"/>
              <a:t>A large portion of the data gathered is irrelevant to our analysis, so this data must be eliminated. </a:t>
            </a:r>
          </a:p>
          <a:p>
            <a:pPr lvl="1"/>
            <a:r>
              <a:rPr lang="en-US" noProof="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r>
              <a:rPr lang="en-US" noProof="0"/>
              <a:t>Which Vs are involved?</a:t>
            </a:r>
          </a:p>
          <a:p>
            <a:pPr lvl="1"/>
            <a:r>
              <a:rPr lang="en-US" noProof="0">
                <a:solidFill>
                  <a:srgbClr val="FF5050"/>
                </a:solidFill>
              </a:rPr>
              <a:t>Volume</a:t>
            </a:r>
            <a:r>
              <a:rPr lang="en-US" noProof="0"/>
              <a:t> The data is delivered in very large files, transactional updates, and even in data streams</a:t>
            </a:r>
          </a:p>
          <a:p>
            <a:pPr lvl="1"/>
            <a:r>
              <a:rPr lang="en-US" noProof="0">
                <a:solidFill>
                  <a:srgbClr val="FF5050"/>
                </a:solidFill>
              </a:rPr>
              <a:t>Variety</a:t>
            </a:r>
            <a:r>
              <a:rPr lang="en-US" noProof="0"/>
              <a:t> The business will need to combine the data from all three sources into a single data warehouse.</a:t>
            </a:r>
          </a:p>
          <a:p>
            <a:pPr lvl="1"/>
            <a:r>
              <a:rPr lang="en-US" noProof="0">
                <a:solidFill>
                  <a:srgbClr val="FF5050"/>
                </a:solidFill>
              </a:rPr>
              <a:t>Veracity</a:t>
            </a:r>
            <a:r>
              <a:rPr lang="en-US" noProof="0"/>
              <a:t> The data is known to be suspect. The data must be cleansed and prepared to ensure that rogue inputs do not skew the results. Knowing the data source for each record is vital to the work we do. </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183</a:t>
            </a:fld>
            <a:endParaRPr lang="en-US"/>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a:p>
        </p:txBody>
      </p:sp>
    </p:spTree>
    <p:extLst>
      <p:ext uri="{BB962C8B-B14F-4D97-AF65-F5344CB8AC3E}">
        <p14:creationId xmlns:p14="http://schemas.microsoft.com/office/powerpoint/2010/main" val="180468296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a:t>Data-driven companies</a:t>
            </a:r>
          </a:p>
        </p:txBody>
      </p:sp>
      <p:sp>
        <p:nvSpPr>
          <p:cNvPr id="3" name="Segnaposto contenuto 2">
            <a:extLst>
              <a:ext uri="{FF2B5EF4-FFF2-40B4-BE49-F238E27FC236}">
                <a16:creationId xmlns:a16="http://schemas.microsoft.com/office/drawing/2014/main" id="{E797B038-5CEC-4928-9297-9F8757740C0D}"/>
              </a:ext>
            </a:extLst>
          </p:cNvPr>
          <p:cNvSpPr>
            <a:spLocks noGrp="1"/>
          </p:cNvSpPr>
          <p:nvPr>
            <p:ph idx="1"/>
          </p:nvPr>
        </p:nvSpPr>
        <p:spPr/>
        <p:txBody>
          <a:bodyPr/>
          <a:lstStyle/>
          <a:p>
            <a:r>
              <a:rPr lang="en-US" altLang="en-US" noProof="0">
                <a:solidFill>
                  <a:srgbClr val="FF5050"/>
                </a:solidFill>
              </a:rPr>
              <a:t>Data-driven company </a:t>
            </a:r>
            <a:r>
              <a:rPr lang="en-US" altLang="en-US" noProof="0"/>
              <a:t>refers to companies where decisions and processes are supported by data</a:t>
            </a:r>
          </a:p>
          <a:p>
            <a:pPr lvl="1"/>
            <a:r>
              <a:rPr lang="en-US" noProof="0"/>
              <a:t>Decisions are based on quantitative rather than qualitative knowledge</a:t>
            </a:r>
          </a:p>
          <a:p>
            <a:pPr lvl="1"/>
            <a:r>
              <a:rPr lang="en-US" noProof="0"/>
              <a:t>Processes &amp; Knowledge are an asset of the company and are not lost if managers change</a:t>
            </a:r>
          </a:p>
          <a:p>
            <a:pPr lvl="1"/>
            <a:r>
              <a:rPr lang="en-US" noProof="0"/>
              <a:t>The gap between a data-driven decision and a good decision is a good manager</a:t>
            </a:r>
          </a:p>
          <a:p>
            <a:endParaRPr lang="en-US" noProof="0"/>
          </a:p>
          <a:p>
            <a:r>
              <a:rPr lang="en-US" noProof="0"/>
              <a:t>Adopting a data-driven mindset goes far beyond adopting a business intelligence solution and entails:</a:t>
            </a:r>
          </a:p>
          <a:p>
            <a:pPr lvl="1"/>
            <a:r>
              <a:rPr lang="en-US" noProof="0">
                <a:solidFill>
                  <a:schemeClr val="accent2"/>
                </a:solidFill>
              </a:rPr>
              <a:t>Create a data culture</a:t>
            </a:r>
          </a:p>
          <a:p>
            <a:pPr lvl="1"/>
            <a:r>
              <a:rPr lang="en-US" noProof="0">
                <a:solidFill>
                  <a:schemeClr val="accent2"/>
                </a:solidFill>
              </a:rPr>
              <a:t>Change the mindset of managers</a:t>
            </a:r>
          </a:p>
          <a:p>
            <a:pPr lvl="1"/>
            <a:r>
              <a:rPr lang="en-US" noProof="0">
                <a:solidFill>
                  <a:schemeClr val="accent2"/>
                </a:solidFill>
              </a:rPr>
              <a:t>Change processes</a:t>
            </a:r>
          </a:p>
          <a:p>
            <a:pPr lvl="1"/>
            <a:r>
              <a:rPr lang="en-US" noProof="0">
                <a:solidFill>
                  <a:schemeClr val="accent2"/>
                </a:solidFill>
              </a:rPr>
              <a:t>Improve the quality of all the data</a:t>
            </a:r>
          </a:p>
        </p:txBody>
      </p:sp>
      <p:sp>
        <p:nvSpPr>
          <p:cNvPr id="6" name="Segnaposto numero diapositiva 5"/>
          <p:cNvSpPr>
            <a:spLocks noGrp="1"/>
          </p:cNvSpPr>
          <p:nvPr>
            <p:ph type="sldNum" sz="quarter" idx="12"/>
          </p:nvPr>
        </p:nvSpPr>
        <p:spPr>
          <a:xfrm>
            <a:off x="10880725" y="6459538"/>
            <a:ext cx="131127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184</a:t>
            </a:fld>
            <a:endParaRPr lang="en-US" sz="1350" b="1"/>
          </a:p>
        </p:txBody>
      </p:sp>
      <p:sp>
        <p:nvSpPr>
          <p:cNvPr id="9" name="Segnaposto contenuto 8">
            <a:extLst>
              <a:ext uri="{FF2B5EF4-FFF2-40B4-BE49-F238E27FC236}">
                <a16:creationId xmlns:a16="http://schemas.microsoft.com/office/drawing/2014/main" id="{4E30EE0F-2D8A-47C4-B4A0-CF1A84267E2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3559149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igura a mano libera 16"/>
          <p:cNvSpPr/>
          <p:nvPr/>
        </p:nvSpPr>
        <p:spPr>
          <a:xfrm>
            <a:off x="6191934" y="4112945"/>
            <a:ext cx="2588342" cy="1850923"/>
          </a:xfrm>
          <a:custGeom>
            <a:avLst/>
            <a:gdLst>
              <a:gd name="connsiteX0" fmla="*/ 0 w 3451122"/>
              <a:gd name="connsiteY0" fmla="*/ 2467897 h 2467897"/>
              <a:gd name="connsiteX1" fmla="*/ 855406 w 3451122"/>
              <a:gd name="connsiteY1" fmla="*/ 2231922 h 2467897"/>
              <a:gd name="connsiteX2" fmla="*/ 1189703 w 3451122"/>
              <a:gd name="connsiteY2" fmla="*/ 1445342 h 2467897"/>
              <a:gd name="connsiteX3" fmla="*/ 1612490 w 3451122"/>
              <a:gd name="connsiteY3" fmla="*/ 1219200 h 2467897"/>
              <a:gd name="connsiteX4" fmla="*/ 1976283 w 3451122"/>
              <a:gd name="connsiteY4" fmla="*/ 707922 h 2467897"/>
              <a:gd name="connsiteX5" fmla="*/ 2861187 w 3451122"/>
              <a:gd name="connsiteY5" fmla="*/ 491613 h 2467897"/>
              <a:gd name="connsiteX6" fmla="*/ 3136490 w 3451122"/>
              <a:gd name="connsiteY6" fmla="*/ 117987 h 2467897"/>
              <a:gd name="connsiteX7" fmla="*/ 3451122 w 3451122"/>
              <a:gd name="connsiteY7" fmla="*/ 0 h 246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1122" h="2467897">
                <a:moveTo>
                  <a:pt x="0" y="2467897"/>
                </a:moveTo>
                <a:cubicBezTo>
                  <a:pt x="328561" y="2435122"/>
                  <a:pt x="657122" y="2402348"/>
                  <a:pt x="855406" y="2231922"/>
                </a:cubicBezTo>
                <a:cubicBezTo>
                  <a:pt x="1053690" y="2061496"/>
                  <a:pt x="1063522" y="1614129"/>
                  <a:pt x="1189703" y="1445342"/>
                </a:cubicBezTo>
                <a:cubicBezTo>
                  <a:pt x="1315884" y="1276555"/>
                  <a:pt x="1481393" y="1342103"/>
                  <a:pt x="1612490" y="1219200"/>
                </a:cubicBezTo>
                <a:cubicBezTo>
                  <a:pt x="1743587" y="1096297"/>
                  <a:pt x="1768167" y="829186"/>
                  <a:pt x="1976283" y="707922"/>
                </a:cubicBezTo>
                <a:cubicBezTo>
                  <a:pt x="2184399" y="586657"/>
                  <a:pt x="2667819" y="589935"/>
                  <a:pt x="2861187" y="491613"/>
                </a:cubicBezTo>
                <a:cubicBezTo>
                  <a:pt x="3054555" y="393291"/>
                  <a:pt x="3038168" y="199922"/>
                  <a:pt x="3136490" y="117987"/>
                </a:cubicBezTo>
                <a:cubicBezTo>
                  <a:pt x="3234812" y="36052"/>
                  <a:pt x="3342967" y="18026"/>
                  <a:pt x="345112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3" name="Titolo 2"/>
          <p:cNvSpPr>
            <a:spLocks noGrp="1"/>
          </p:cNvSpPr>
          <p:nvPr>
            <p:ph type="title"/>
          </p:nvPr>
        </p:nvSpPr>
        <p:spPr/>
        <p:txBody>
          <a:bodyPr>
            <a:normAutofit/>
          </a:bodyPr>
          <a:lstStyle/>
          <a:p>
            <a:r>
              <a:rPr lang="en-US" noProof="0"/>
              <a:t>Why going cloud?</a:t>
            </a:r>
          </a:p>
        </p:txBody>
      </p:sp>
      <p:sp>
        <p:nvSpPr>
          <p:cNvPr id="10" name="Segnaposto contenuto 9">
            <a:extLst>
              <a:ext uri="{FF2B5EF4-FFF2-40B4-BE49-F238E27FC236}">
                <a16:creationId xmlns:a16="http://schemas.microsoft.com/office/drawing/2014/main" id="{33F4AC41-C3AD-4AD1-8C3B-3B91626528DA}"/>
              </a:ext>
            </a:extLst>
          </p:cNvPr>
          <p:cNvSpPr>
            <a:spLocks noGrp="1"/>
          </p:cNvSpPr>
          <p:nvPr>
            <p:ph idx="1"/>
          </p:nvPr>
        </p:nvSpPr>
        <p:spPr/>
        <p:txBody>
          <a:bodyPr/>
          <a:lstStyle/>
          <a:p>
            <a:r>
              <a:rPr lang="en-US" altLang="en-US" noProof="0">
                <a:solidFill>
                  <a:srgbClr val="FF5050"/>
                </a:solidFill>
              </a:rPr>
              <a:t>Digitalization</a:t>
            </a:r>
            <a:r>
              <a:rPr lang="en-US" altLang="en-US" noProof="0"/>
              <a:t> is a journey that involves three main dimensions</a:t>
            </a:r>
          </a:p>
          <a:p>
            <a:pPr lvl="1"/>
            <a:r>
              <a:rPr lang="en-US" altLang="en-US" noProof="0"/>
              <a:t>Moving from  A to B is a </a:t>
            </a:r>
            <a:r>
              <a:rPr lang="en-US" noProof="0"/>
              <a:t>multi-year process made of intermediate goals</a:t>
            </a:r>
          </a:p>
          <a:p>
            <a:pPr lvl="1"/>
            <a:r>
              <a:rPr lang="en-US" noProof="0"/>
              <a:t>Each of which must be </a:t>
            </a:r>
            <a:r>
              <a:rPr lang="en-US" noProof="0">
                <a:solidFill>
                  <a:srgbClr val="FF5050"/>
                </a:solidFill>
              </a:rPr>
              <a:t>feasible</a:t>
            </a:r>
            <a:endParaRPr lang="en-US" noProof="0"/>
          </a:p>
          <a:p>
            <a:pPr lvl="2"/>
            <a:r>
              <a:rPr lang="en-US" noProof="0"/>
              <a:t>Solves a company pain and brings value</a:t>
            </a:r>
          </a:p>
          <a:p>
            <a:pPr lvl="2"/>
            <a:r>
              <a:rPr lang="en-US" noProof="0"/>
              <a:t>Can be accomplished in a limited time range (typically less than one year)</a:t>
            </a:r>
          </a:p>
          <a:p>
            <a:pPr lvl="2"/>
            <a:r>
              <a:rPr lang="en-US" noProof="0"/>
              <a:t>Costs must be economically related to gains</a:t>
            </a:r>
          </a:p>
          <a:p>
            <a:endParaRPr lang="en-US" noProof="0"/>
          </a:p>
          <a:p>
            <a:endParaRPr lang="en-US" noProof="0"/>
          </a:p>
          <a:p>
            <a:endParaRPr lang="en-US" noProof="0"/>
          </a:p>
          <a:p>
            <a:endParaRPr lang="en-US" noProof="0"/>
          </a:p>
          <a:p>
            <a:endParaRPr lang="en-US" noProof="0"/>
          </a:p>
        </p:txBody>
      </p:sp>
      <p:sp>
        <p:nvSpPr>
          <p:cNvPr id="6" name="Segnaposto numero diapositiva 5"/>
          <p:cNvSpPr>
            <a:spLocks noGrp="1"/>
          </p:cNvSpPr>
          <p:nvPr>
            <p:ph type="sldNum" sz="quarter" idx="12"/>
          </p:nvPr>
        </p:nvSpPr>
        <p:spPr/>
        <p:txBody>
          <a:bodyP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185</a:t>
            </a:fld>
            <a:endParaRPr lang="en-US"/>
          </a:p>
        </p:txBody>
      </p:sp>
      <p:sp>
        <p:nvSpPr>
          <p:cNvPr id="16" name="Content Placeholder 15">
            <a:extLst>
              <a:ext uri="{FF2B5EF4-FFF2-40B4-BE49-F238E27FC236}">
                <a16:creationId xmlns:a16="http://schemas.microsoft.com/office/drawing/2014/main" id="{E5C1A83D-C22A-9D5B-A642-780FBA67F6EA}"/>
              </a:ext>
            </a:extLst>
          </p:cNvPr>
          <p:cNvSpPr>
            <a:spLocks noGrp="1"/>
          </p:cNvSpPr>
          <p:nvPr>
            <p:ph idx="13"/>
          </p:nvPr>
        </p:nvSpPr>
        <p:spPr/>
        <p:txBody>
          <a:bodyPr/>
          <a:lstStyle/>
          <a:p>
            <a:endParaRPr lang="en-US"/>
          </a:p>
        </p:txBody>
      </p:sp>
      <p:cxnSp>
        <p:nvCxnSpPr>
          <p:cNvPr id="5" name="Connettore 2 4"/>
          <p:cNvCxnSpPr/>
          <p:nvPr/>
        </p:nvCxnSpPr>
        <p:spPr>
          <a:xfrm>
            <a:off x="5660992" y="6177718"/>
            <a:ext cx="357648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ttore 2 6"/>
          <p:cNvCxnSpPr/>
          <p:nvPr/>
        </p:nvCxnSpPr>
        <p:spPr>
          <a:xfrm flipV="1">
            <a:off x="5649931" y="4901983"/>
            <a:ext cx="2097959" cy="12794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8"/>
          <p:cNvCxnSpPr/>
          <p:nvPr/>
        </p:nvCxnSpPr>
        <p:spPr>
          <a:xfrm flipH="1" flipV="1">
            <a:off x="5646244" y="4112945"/>
            <a:ext cx="7374" cy="20647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CasellaDiTesto 10"/>
          <p:cNvSpPr txBox="1"/>
          <p:nvPr/>
        </p:nvSpPr>
        <p:spPr>
          <a:xfrm>
            <a:off x="8691785" y="6258834"/>
            <a:ext cx="1582484" cy="369332"/>
          </a:xfrm>
          <a:prstGeom prst="rect">
            <a:avLst/>
          </a:prstGeom>
          <a:noFill/>
        </p:spPr>
        <p:txBody>
          <a:bodyPr wrap="none" rtlCol="0">
            <a:spAutoFit/>
          </a:bodyPr>
          <a:lstStyle/>
          <a:p>
            <a:r>
              <a:rPr lang="en-US">
                <a:solidFill>
                  <a:srgbClr val="FF5050"/>
                </a:solidFill>
                <a:latin typeface="Helvetica" panose="020B0604020202020204" pitchFamily="34" charset="0"/>
                <a:cs typeface="Helvetica" panose="020B0604020202020204" pitchFamily="34" charset="0"/>
              </a:rPr>
              <a:t>Digital culture</a:t>
            </a:r>
          </a:p>
        </p:txBody>
      </p:sp>
      <p:sp>
        <p:nvSpPr>
          <p:cNvPr id="12" name="CasellaDiTesto 11"/>
          <p:cNvSpPr txBox="1"/>
          <p:nvPr/>
        </p:nvSpPr>
        <p:spPr>
          <a:xfrm>
            <a:off x="7472585" y="4968969"/>
            <a:ext cx="1467068" cy="646331"/>
          </a:xfrm>
          <a:prstGeom prst="rect">
            <a:avLst/>
          </a:prstGeom>
          <a:noFill/>
        </p:spPr>
        <p:txBody>
          <a:bodyPr wrap="none" rtlCol="0">
            <a:spAutoFit/>
          </a:bodyPr>
          <a:lstStyle/>
          <a:p>
            <a:r>
              <a:rPr lang="en-US">
                <a:solidFill>
                  <a:srgbClr val="FF5050"/>
                </a:solidFill>
                <a:latin typeface="Helvetica" panose="020B0604020202020204" pitchFamily="34" charset="0"/>
                <a:cs typeface="Helvetica" panose="020B0604020202020204" pitchFamily="34" charset="0"/>
              </a:rPr>
              <a:t>Data quality </a:t>
            </a:r>
          </a:p>
          <a:p>
            <a:r>
              <a:rPr lang="en-US">
                <a:solidFill>
                  <a:srgbClr val="FF5050"/>
                </a:solidFill>
                <a:latin typeface="Helvetica" panose="020B0604020202020204" pitchFamily="34" charset="0"/>
                <a:cs typeface="Helvetica" panose="020B0604020202020204" pitchFamily="34" charset="0"/>
              </a:rPr>
              <a:t>&amp; quantity</a:t>
            </a:r>
          </a:p>
        </p:txBody>
      </p:sp>
      <p:sp>
        <p:nvSpPr>
          <p:cNvPr id="13" name="CasellaDiTesto 12"/>
          <p:cNvSpPr txBox="1"/>
          <p:nvPr/>
        </p:nvSpPr>
        <p:spPr>
          <a:xfrm>
            <a:off x="4272186" y="3825969"/>
            <a:ext cx="1423467" cy="584775"/>
          </a:xfrm>
          <a:prstGeom prst="rect">
            <a:avLst/>
          </a:prstGeom>
          <a:noFill/>
        </p:spPr>
        <p:txBody>
          <a:bodyPr wrap="none" rtlCol="0">
            <a:spAutoFit/>
          </a:bodyPr>
          <a:lstStyle/>
          <a:p>
            <a:r>
              <a:rPr lang="en-US" sz="1600">
                <a:solidFill>
                  <a:srgbClr val="FF5050"/>
                </a:solidFill>
                <a:latin typeface="Helvetica" panose="020B0604020202020204" pitchFamily="34" charset="0"/>
                <a:cs typeface="Helvetica" panose="020B0604020202020204" pitchFamily="34" charset="0"/>
              </a:rPr>
              <a:t>Technological</a:t>
            </a:r>
            <a:br>
              <a:rPr lang="en-US" sz="1600">
                <a:solidFill>
                  <a:srgbClr val="FF5050"/>
                </a:solidFill>
                <a:latin typeface="Helvetica" panose="020B0604020202020204" pitchFamily="34" charset="0"/>
                <a:cs typeface="Helvetica" panose="020B0604020202020204" pitchFamily="34" charset="0"/>
              </a:rPr>
            </a:br>
            <a:r>
              <a:rPr lang="en-US" sz="1600">
                <a:solidFill>
                  <a:srgbClr val="FF5050"/>
                </a:solidFill>
                <a:latin typeface="Helvetica" panose="020B0604020202020204" pitchFamily="34" charset="0"/>
                <a:cs typeface="Helvetica" panose="020B0604020202020204" pitchFamily="34" charset="0"/>
              </a:rPr>
              <a:t>infrastructure</a:t>
            </a:r>
          </a:p>
        </p:txBody>
      </p:sp>
      <p:sp>
        <p:nvSpPr>
          <p:cNvPr id="14" name="Ovale 13"/>
          <p:cNvSpPr/>
          <p:nvPr/>
        </p:nvSpPr>
        <p:spPr>
          <a:xfrm>
            <a:off x="6162437" y="5926995"/>
            <a:ext cx="66369" cy="6636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5" name="Ovale 14"/>
          <p:cNvSpPr/>
          <p:nvPr/>
        </p:nvSpPr>
        <p:spPr>
          <a:xfrm>
            <a:off x="8754467" y="4072385"/>
            <a:ext cx="66369" cy="6636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8" name="Ovale 17"/>
          <p:cNvSpPr/>
          <p:nvPr/>
        </p:nvSpPr>
        <p:spPr>
          <a:xfrm>
            <a:off x="6792930" y="5761076"/>
            <a:ext cx="66369" cy="66369"/>
          </a:xfrm>
          <a:prstGeom prst="ellipse">
            <a:avLst/>
          </a:prstGeom>
          <a:solidFill>
            <a:srgbClr val="FF923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9" name="Ovale 18"/>
          <p:cNvSpPr/>
          <p:nvPr/>
        </p:nvSpPr>
        <p:spPr>
          <a:xfrm>
            <a:off x="7054710" y="5145327"/>
            <a:ext cx="66369" cy="6636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0" name="Ovale 19"/>
          <p:cNvSpPr/>
          <p:nvPr/>
        </p:nvSpPr>
        <p:spPr>
          <a:xfrm>
            <a:off x="7357057" y="5005220"/>
            <a:ext cx="66369" cy="6636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1" name="Ovale 20"/>
          <p:cNvSpPr/>
          <p:nvPr/>
        </p:nvSpPr>
        <p:spPr>
          <a:xfrm>
            <a:off x="7633589" y="4588580"/>
            <a:ext cx="66369" cy="66369"/>
          </a:xfrm>
          <a:prstGeom prst="ellipse">
            <a:avLst/>
          </a:prstGeom>
          <a:solidFill>
            <a:srgbClr val="DEFF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2" name="Ovale 21"/>
          <p:cNvSpPr/>
          <p:nvPr/>
        </p:nvSpPr>
        <p:spPr>
          <a:xfrm>
            <a:off x="8323078" y="4452158"/>
            <a:ext cx="66369" cy="66369"/>
          </a:xfrm>
          <a:prstGeom prst="ellipse">
            <a:avLst/>
          </a:prstGeom>
          <a:solidFill>
            <a:srgbClr val="DEFF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3" name="CasellaDiTesto 22"/>
          <p:cNvSpPr txBox="1"/>
          <p:nvPr/>
        </p:nvSpPr>
        <p:spPr>
          <a:xfrm>
            <a:off x="5985456" y="5897497"/>
            <a:ext cx="274434" cy="253916"/>
          </a:xfrm>
          <a:prstGeom prst="rect">
            <a:avLst/>
          </a:prstGeom>
          <a:noFill/>
        </p:spPr>
        <p:txBody>
          <a:bodyPr wrap="none" rtlCol="0">
            <a:spAutoFit/>
          </a:bodyPr>
          <a:lstStyle/>
          <a:p>
            <a:r>
              <a:rPr lang="en-US" sz="1050">
                <a:latin typeface="Helvetica" panose="020B0604020202020204" pitchFamily="34" charset="0"/>
                <a:cs typeface="Helvetica" panose="020B0604020202020204" pitchFamily="34" charset="0"/>
              </a:rPr>
              <a:t>A</a:t>
            </a:r>
          </a:p>
        </p:txBody>
      </p:sp>
      <p:sp>
        <p:nvSpPr>
          <p:cNvPr id="24" name="CasellaDiTesto 23"/>
          <p:cNvSpPr txBox="1"/>
          <p:nvPr/>
        </p:nvSpPr>
        <p:spPr>
          <a:xfrm>
            <a:off x="8750779" y="3832723"/>
            <a:ext cx="274434" cy="253916"/>
          </a:xfrm>
          <a:prstGeom prst="rect">
            <a:avLst/>
          </a:prstGeom>
          <a:noFill/>
        </p:spPr>
        <p:txBody>
          <a:bodyPr wrap="none" rtlCol="0">
            <a:spAutoFit/>
          </a:bodyPr>
          <a:lstStyle/>
          <a:p>
            <a:r>
              <a:rPr lang="en-US" sz="1050">
                <a:latin typeface="Helvetica" panose="020B0604020202020204" pitchFamily="34" charset="0"/>
                <a:cs typeface="Helvetica" panose="020B0604020202020204" pitchFamily="34" charset="0"/>
              </a:rPr>
              <a:t>B</a:t>
            </a:r>
          </a:p>
        </p:txBody>
      </p:sp>
      <p:sp>
        <p:nvSpPr>
          <p:cNvPr id="25" name="Fumetto 3 24"/>
          <p:cNvSpPr/>
          <p:nvPr/>
        </p:nvSpPr>
        <p:spPr>
          <a:xfrm>
            <a:off x="9311217" y="4747128"/>
            <a:ext cx="2657168" cy="1364840"/>
          </a:xfrm>
          <a:prstGeom prst="wedgeEllipseCallout">
            <a:avLst>
              <a:gd name="adj1" fmla="val -39240"/>
              <a:gd name="adj2" fmla="val 6066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Do we have the right persons to drive the project and exploit the results?</a:t>
            </a:r>
          </a:p>
        </p:txBody>
      </p:sp>
      <p:sp>
        <p:nvSpPr>
          <p:cNvPr id="26" name="Fumetto 3 25"/>
          <p:cNvSpPr/>
          <p:nvPr/>
        </p:nvSpPr>
        <p:spPr>
          <a:xfrm>
            <a:off x="9532443" y="3216368"/>
            <a:ext cx="2512142" cy="1265288"/>
          </a:xfrm>
          <a:prstGeom prst="wedgeEllipseCallout">
            <a:avLst>
              <a:gd name="adj1" fmla="val -86772"/>
              <a:gd name="adj2" fmla="val 8770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Are processes extensively digitalized and produces reliable data?</a:t>
            </a:r>
          </a:p>
        </p:txBody>
      </p:sp>
      <p:sp>
        <p:nvSpPr>
          <p:cNvPr id="27" name="Fumetto 3 26"/>
          <p:cNvSpPr/>
          <p:nvPr/>
        </p:nvSpPr>
        <p:spPr>
          <a:xfrm>
            <a:off x="2824385" y="5303878"/>
            <a:ext cx="2819400" cy="1493890"/>
          </a:xfrm>
          <a:prstGeom prst="wedgeEllipseCallout">
            <a:avLst>
              <a:gd name="adj1" fmla="val 30629"/>
              <a:gd name="adj2" fmla="val -113471"/>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Is the technogical infrastructure appropriate to support data collection and analysis?</a:t>
            </a:r>
          </a:p>
        </p:txBody>
      </p:sp>
    </p:spTree>
    <p:extLst>
      <p:ext uri="{BB962C8B-B14F-4D97-AF65-F5344CB8AC3E}">
        <p14:creationId xmlns:p14="http://schemas.microsoft.com/office/powerpoint/2010/main" val="273820403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b="1" noProof="0"/>
              <a:t>Cloud computing</a:t>
            </a:r>
            <a:r>
              <a:rPr lang="en-US" noProof="0"/>
              <a:t> (National Institute of Standards and Technology)</a:t>
            </a:r>
          </a:p>
          <a:p>
            <a:pPr marL="457200" lvl="1" indent="0">
              <a:buNone/>
            </a:pPr>
            <a:r>
              <a:rPr lang="en-US" i="1" noProof="0"/>
              <a:t>“A model for enabling </a:t>
            </a:r>
            <a:r>
              <a:rPr lang="en-US" i="1" noProof="0">
                <a:solidFill>
                  <a:srgbClr val="FF0000"/>
                </a:solidFill>
              </a:rPr>
              <a:t>ubiquitous, convenient, on-demand </a:t>
            </a:r>
            <a:r>
              <a:rPr lang="en-US" i="1" noProof="0"/>
              <a:t>network access to a </a:t>
            </a:r>
            <a:r>
              <a:rPr lang="en-US" i="1" noProof="0">
                <a:solidFill>
                  <a:srgbClr val="0070C0"/>
                </a:solidFill>
              </a:rPr>
              <a:t>shared pool</a:t>
            </a:r>
            <a:r>
              <a:rPr lang="en-US" i="1" noProof="0"/>
              <a:t> of configurable computing resources (e.g., networks, servers, storage, services) that can be rapidly provisioned and released with </a:t>
            </a:r>
            <a:r>
              <a:rPr lang="en-US" i="1" noProof="0">
                <a:solidFill>
                  <a:srgbClr val="00B050"/>
                </a:solidFill>
              </a:rPr>
              <a:t>minimal management effort </a:t>
            </a:r>
            <a:r>
              <a:rPr lang="en-US" i="1" noProof="0"/>
              <a:t>or service provider interaction.”</a:t>
            </a:r>
          </a:p>
          <a:p>
            <a:endParaRPr lang="en-US" noProof="0"/>
          </a:p>
          <a:p>
            <a:pPr lvl="1"/>
            <a:r>
              <a:rPr lang="en-US" noProof="0"/>
              <a:t>On-demand self-service (consume services when you want)</a:t>
            </a:r>
          </a:p>
          <a:p>
            <a:pPr lvl="1"/>
            <a:r>
              <a:rPr lang="en-US" noProof="0"/>
              <a:t>Broad network access (consume services from anywhere)</a:t>
            </a:r>
          </a:p>
          <a:p>
            <a:pPr lvl="1"/>
            <a:r>
              <a:rPr lang="en-US" noProof="0"/>
              <a:t>Resource pooling (infrastructure, virtual platforms, and applications)</a:t>
            </a:r>
          </a:p>
          <a:p>
            <a:pPr lvl="1"/>
            <a:r>
              <a:rPr lang="en-US" noProof="0"/>
              <a:t>Rapid elasticity (enable horizontal scalability)</a:t>
            </a:r>
          </a:p>
          <a:p>
            <a:pPr lvl="1"/>
            <a:r>
              <a:rPr lang="en-US" noProof="0"/>
              <a:t>Measured service (pay for the service you consume as you consume)</a:t>
            </a:r>
          </a:p>
          <a:p>
            <a:pPr lvl="1"/>
            <a:endParaRPr lang="en-US" noProof="0"/>
          </a:p>
          <a:p>
            <a:r>
              <a:rPr lang="en-US" b="1" noProof="0"/>
              <a:t>Digital transformation </a:t>
            </a:r>
            <a:r>
              <a:rPr lang="en-US" noProof="0"/>
              <a:t>involves the </a:t>
            </a:r>
            <a:r>
              <a:rPr lang="en-US" b="1" noProof="0"/>
              <a:t>cloud</a:t>
            </a:r>
            <a:r>
              <a:rPr lang="en-US" noProof="0"/>
              <a:t> to create/change business flows</a:t>
            </a:r>
          </a:p>
          <a:p>
            <a:pPr lvl="1"/>
            <a:r>
              <a:rPr lang="en-US" noProof="0"/>
              <a:t>Often involves changing the company culture to adapt to this new way of doing business</a:t>
            </a:r>
          </a:p>
          <a:p>
            <a:pPr lvl="1"/>
            <a:r>
              <a:rPr lang="en-US" noProof="0"/>
              <a:t>One of the end goal is to meet ever-changing business and market demand</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en-US" smtClean="0"/>
              <a:pPr/>
              <a:t>186</a:t>
            </a:fld>
            <a:endParaRPr lang="en-US"/>
          </a:p>
        </p:txBody>
      </p:sp>
    </p:spTree>
    <p:extLst>
      <p:ext uri="{BB962C8B-B14F-4D97-AF65-F5344CB8AC3E}">
        <p14:creationId xmlns:p14="http://schemas.microsoft.com/office/powerpoint/2010/main" val="155571785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a:t>Goal: adjusts capacity to have predictable performance at the lowest cost</a:t>
            </a:r>
          </a:p>
          <a:p>
            <a:endParaRPr lang="en-US" b="1" noProof="0"/>
          </a:p>
          <a:p>
            <a:r>
              <a:rPr lang="en-US" b="1" noProof="0"/>
              <a:t>Scalability</a:t>
            </a:r>
            <a:r>
              <a:rPr lang="en-US" noProof="0"/>
              <a:t> that is not possible on premises</a:t>
            </a:r>
          </a:p>
          <a:p>
            <a:pPr lvl="1"/>
            <a:r>
              <a:rPr lang="en-US" noProof="0"/>
              <a:t>Scale from one to thousands of servers</a:t>
            </a:r>
          </a:p>
          <a:p>
            <a:r>
              <a:rPr lang="en-US" b="1" noProof="0"/>
              <a:t>Elasticity</a:t>
            </a:r>
          </a:p>
          <a:p>
            <a:pPr lvl="1"/>
            <a:r>
              <a:rPr lang="en-US" noProof="0"/>
              <a:t>Automatically scale resources in response to run-time conditions</a:t>
            </a:r>
          </a:p>
          <a:p>
            <a:pPr lvl="1"/>
            <a:r>
              <a:rPr lang="en-US" noProof="0"/>
              <a:t>Adapt to changes in workload by turning on/off resources to match the necessary capacity</a:t>
            </a:r>
          </a:p>
          <a:p>
            <a:pPr lvl="1"/>
            <a:r>
              <a:rPr lang="en-US" noProof="0"/>
              <a:t>Core justification for the cloud adoption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187</a:t>
            </a:fld>
            <a:endParaRPr lang="it-IT"/>
          </a:p>
        </p:txBody>
      </p:sp>
    </p:spTree>
    <p:extLst>
      <p:ext uri="{BB962C8B-B14F-4D97-AF65-F5344CB8AC3E}">
        <p14:creationId xmlns:p14="http://schemas.microsoft.com/office/powerpoint/2010/main" val="305779394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noProof="0"/>
              <a:t>Hardware scalability</a:t>
            </a:r>
          </a:p>
          <a:p>
            <a:pPr lvl="1"/>
            <a:r>
              <a:rPr lang="en-US" noProof="0"/>
              <a:t>No longer think about rack space, switches, and power supplies, etc.</a:t>
            </a:r>
          </a:p>
          <a:p>
            <a:r>
              <a:rPr lang="en-US" noProof="0"/>
              <a:t>Grow storage from GBs to PBs</a:t>
            </a:r>
          </a:p>
          <a:p>
            <a:pPr lvl="1"/>
            <a:r>
              <a:rPr lang="en-US" noProof="0"/>
              <a:t>1PB: one hundred 10TB Enterprise Capacity 3.5 HDD hard drives</a:t>
            </a:r>
          </a:p>
        </p:txBody>
      </p:sp>
      <p:pic>
        <p:nvPicPr>
          <p:cNvPr id="13" name="Segnaposto contenuto 12" descr="Immagine che contiene interni, persona, ragazzo, computer&#10;&#10;Descrizione generata automaticamente">
            <a:extLst>
              <a:ext uri="{FF2B5EF4-FFF2-40B4-BE49-F238E27FC236}">
                <a16:creationId xmlns:a16="http://schemas.microsoft.com/office/drawing/2014/main" id="{08B225D7-FDCC-40E3-8DB1-35A738376CB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07444"/>
            <a:ext cx="5181600" cy="2787700"/>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188</a:t>
            </a:fld>
            <a:endParaRPr lang="it-IT"/>
          </a:p>
        </p:txBody>
      </p:sp>
      <p:sp>
        <p:nvSpPr>
          <p:cNvPr id="8" name="Segnaposto contenuto 7">
            <a:extLst>
              <a:ext uri="{FF2B5EF4-FFF2-40B4-BE49-F238E27FC236}">
                <a16:creationId xmlns:a16="http://schemas.microsoft.com/office/drawing/2014/main" id="{793BD775-1BCA-48F4-A57B-7C0FC8649902}"/>
              </a:ext>
            </a:extLst>
          </p:cNvPr>
          <p:cNvSpPr>
            <a:spLocks noGrp="1"/>
          </p:cNvSpPr>
          <p:nvPr>
            <p:ph idx="13"/>
          </p:nvPr>
        </p:nvSpPr>
        <p:spPr/>
        <p:txBody>
          <a:bodyPr/>
          <a:lstStyle/>
          <a:p>
            <a:r>
              <a:rPr lang="en-US" noProof="0">
                <a:hlinkClick r:id="rId3"/>
              </a:rPr>
              <a:t>https://blog.seagate.com/business/linus-tech-tips-want-petabyte-system/</a:t>
            </a:r>
            <a:r>
              <a:rPr lang="en-US" noProof="0"/>
              <a:t> </a:t>
            </a:r>
          </a:p>
        </p:txBody>
      </p:sp>
    </p:spTree>
    <p:extLst>
      <p:ext uri="{BB962C8B-B14F-4D97-AF65-F5344CB8AC3E}">
        <p14:creationId xmlns:p14="http://schemas.microsoft.com/office/powerpoint/2010/main" val="292273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b="1" noProof="0"/>
              <a:t>Resource pooling</a:t>
            </a:r>
          </a:p>
          <a:p>
            <a:pPr lvl="1"/>
            <a:r>
              <a:rPr lang="en-US" noProof="0"/>
              <a:t>Enable </a:t>
            </a:r>
            <a:r>
              <a:rPr lang="en-US" noProof="0">
                <a:solidFill>
                  <a:srgbClr val="FF5050"/>
                </a:solidFill>
              </a:rPr>
              <a:t>cost-sharing</a:t>
            </a:r>
            <a:r>
              <a:rPr lang="en-US" noProof="0"/>
              <a:t>, a resource to serve different consumers</a:t>
            </a:r>
          </a:p>
          <a:p>
            <a:pPr lvl="1"/>
            <a:r>
              <a:rPr lang="en-US" noProof="0"/>
              <a:t>Resources are dynamically reassigned according to demands</a:t>
            </a:r>
          </a:p>
          <a:p>
            <a:pPr lvl="1"/>
            <a:r>
              <a:rPr lang="en-US" noProof="0"/>
              <a:t>Based on </a:t>
            </a:r>
            <a:r>
              <a:rPr lang="en-US" noProof="0">
                <a:solidFill>
                  <a:srgbClr val="FF5050"/>
                </a:solidFill>
              </a:rPr>
              <a:t>virtualization</a:t>
            </a:r>
            <a:r>
              <a:rPr lang="en-US" noProof="0"/>
              <a:t>,</a:t>
            </a:r>
            <a:r>
              <a:rPr lang="en-US" noProof="0">
                <a:solidFill>
                  <a:srgbClr val="FF5050"/>
                </a:solidFill>
              </a:rPr>
              <a:t> </a:t>
            </a:r>
            <a:r>
              <a:rPr lang="en-US" noProof="0"/>
              <a:t>running multiple virtual instances on top of a physical computer system</a:t>
            </a:r>
          </a:p>
          <a:p>
            <a:pPr lvl="1"/>
            <a:r>
              <a:rPr lang="en-US" noProof="0"/>
              <a:t>Economy of scale for physical resources</a:t>
            </a:r>
          </a:p>
          <a:p>
            <a:r>
              <a:rPr lang="en-US" b="1" noProof="0"/>
              <a:t>Reliability</a:t>
            </a:r>
          </a:p>
          <a:p>
            <a:pPr lvl="1"/>
            <a:r>
              <a:rPr lang="en-US" noProof="0"/>
              <a:t>Built to handle failures</a:t>
            </a:r>
          </a:p>
          <a:p>
            <a:pPr lvl="1"/>
            <a:r>
              <a:rPr lang="en-US" noProof="0"/>
              <a:t>Fault-tolerant or highly available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189</a:t>
            </a:fld>
            <a:endParaRPr lang="it-IT"/>
          </a:p>
        </p:txBody>
      </p:sp>
      <p:sp>
        <p:nvSpPr>
          <p:cNvPr id="10" name="Segnaposto contenuto 9">
            <a:extLst>
              <a:ext uri="{FF2B5EF4-FFF2-40B4-BE49-F238E27FC236}">
                <a16:creationId xmlns:a16="http://schemas.microsoft.com/office/drawing/2014/main" id="{DA4CCEDA-3F6C-A1EF-AE71-0D042568737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057411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4517-14BF-7E9C-4D25-54B501968C6B}"/>
              </a:ext>
            </a:extLst>
          </p:cNvPr>
          <p:cNvSpPr>
            <a:spLocks noGrp="1"/>
          </p:cNvSpPr>
          <p:nvPr>
            <p:ph type="title"/>
          </p:nvPr>
        </p:nvSpPr>
        <p:spPr/>
        <p:txBody>
          <a:bodyPr/>
          <a:lstStyle/>
          <a:p>
            <a:r>
              <a:rPr lang="en-US" noProof="0"/>
              <a:t>Case study: photo gallery</a:t>
            </a:r>
          </a:p>
        </p:txBody>
      </p:sp>
      <p:pic>
        <p:nvPicPr>
          <p:cNvPr id="9" name="Content Placeholder 8">
            <a:extLst>
              <a:ext uri="{FF2B5EF4-FFF2-40B4-BE49-F238E27FC236}">
                <a16:creationId xmlns:a16="http://schemas.microsoft.com/office/drawing/2014/main" id="{8E196DB1-19BD-08B8-E7EC-3A21FC4404EF}"/>
              </a:ext>
            </a:extLst>
          </p:cNvPr>
          <p:cNvPicPr>
            <a:picLocks noGrp="1" noChangeAspect="1"/>
          </p:cNvPicPr>
          <p:nvPr>
            <p:ph sz="half" idx="2"/>
          </p:nvPr>
        </p:nvPicPr>
        <p:blipFill>
          <a:blip r:embed="rId2"/>
          <a:stretch>
            <a:fillRect/>
          </a:stretch>
        </p:blipFill>
        <p:spPr>
          <a:xfrm>
            <a:off x="6172200" y="3145044"/>
            <a:ext cx="5181600" cy="171250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03596FF9-F851-1924-2241-9D1BD1693B66}"/>
              </a:ext>
            </a:extLst>
          </p:cNvPr>
          <p:cNvSpPr>
            <a:spLocks noGrp="1"/>
          </p:cNvSpPr>
          <p:nvPr>
            <p:ph type="ftr" sz="quarter" idx="11"/>
          </p:nvPr>
        </p:nvSpPr>
        <p:spPr/>
        <p:txBody>
          <a:bodyPr/>
          <a:lstStyle/>
          <a:p>
            <a:r>
              <a:rPr lang="en-US" noProof="0"/>
              <a:t>Matteo Francia – University of Bologna</a:t>
            </a:r>
          </a:p>
        </p:txBody>
      </p:sp>
      <p:sp>
        <p:nvSpPr>
          <p:cNvPr id="6" name="Slide Number Placeholder 5">
            <a:extLst>
              <a:ext uri="{FF2B5EF4-FFF2-40B4-BE49-F238E27FC236}">
                <a16:creationId xmlns:a16="http://schemas.microsoft.com/office/drawing/2014/main" id="{0A9996CA-7C46-D52C-45BF-AC34B518E901}"/>
              </a:ext>
            </a:extLst>
          </p:cNvPr>
          <p:cNvSpPr>
            <a:spLocks noGrp="1"/>
          </p:cNvSpPr>
          <p:nvPr>
            <p:ph type="sldNum" sz="quarter" idx="12"/>
          </p:nvPr>
        </p:nvSpPr>
        <p:spPr/>
        <p:txBody>
          <a:bodyPr/>
          <a:lstStyle/>
          <a:p>
            <a:fld id="{5DD6F1BA-2510-46FC-9346-AB1F3CA1593B}" type="slidenum">
              <a:rPr lang="en-US" noProof="0" smtClean="0"/>
              <a:t>19</a:t>
            </a:fld>
            <a:endParaRPr lang="en-US" noProof="0"/>
          </a:p>
        </p:txBody>
      </p:sp>
      <p:sp>
        <p:nvSpPr>
          <p:cNvPr id="3" name="Segnaposto contenuto 2">
            <a:extLst>
              <a:ext uri="{FF2B5EF4-FFF2-40B4-BE49-F238E27FC236}">
                <a16:creationId xmlns:a16="http://schemas.microsoft.com/office/drawing/2014/main" id="{F3AC4ADB-F9D8-932C-0CA4-92DEC7B07982}"/>
              </a:ext>
            </a:extLst>
          </p:cNvPr>
          <p:cNvSpPr>
            <a:spLocks noGrp="1"/>
          </p:cNvSpPr>
          <p:nvPr>
            <p:ph idx="13"/>
          </p:nvPr>
        </p:nvSpPr>
        <p:spPr/>
        <p:txBody>
          <a:bodyPr/>
          <a:lstStyle/>
          <a:p>
            <a:endParaRPr lang="en-US"/>
          </a:p>
        </p:txBody>
      </p:sp>
      <p:pic>
        <p:nvPicPr>
          <p:cNvPr id="4" name="Content Placeholder 10" descr="A picture containing text, different, bunch, same&#10;&#10;Description automatically generated">
            <a:extLst>
              <a:ext uri="{FF2B5EF4-FFF2-40B4-BE49-F238E27FC236}">
                <a16:creationId xmlns:a16="http://schemas.microsoft.com/office/drawing/2014/main" id="{3B237E41-1860-E893-6237-8AB776B375A2}"/>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341165" y="1825625"/>
            <a:ext cx="2175669"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392642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a:t>Worldwide </a:t>
            </a:r>
            <a:r>
              <a:rPr lang="en-US" b="1" noProof="0"/>
              <a:t>deployment</a:t>
            </a:r>
          </a:p>
          <a:p>
            <a:pPr lvl="1"/>
            <a:r>
              <a:rPr lang="en-US" noProof="0"/>
              <a:t>Deploy applications as close to customers as possible</a:t>
            </a:r>
          </a:p>
          <a:p>
            <a:pPr lvl="2"/>
            <a:r>
              <a:rPr lang="en-US" noProof="0"/>
              <a:t>E.g., to reduce network latency</a:t>
            </a:r>
          </a:p>
          <a:p>
            <a:pPr lvl="1"/>
            <a:r>
              <a:rPr lang="en-US" noProof="0"/>
              <a:t>Improve data locality </a:t>
            </a:r>
          </a:p>
          <a:p>
            <a:pPr lvl="1"/>
            <a:r>
              <a:rPr lang="en-US" noProof="0"/>
              <a:t>Compliant to privacy regulations (e.g., GDPR)</a:t>
            </a:r>
          </a:p>
          <a:p>
            <a:r>
              <a:rPr lang="en-US" noProof="0"/>
              <a:t>Measured </a:t>
            </a:r>
            <a:r>
              <a:rPr lang="en-US" b="1" noProof="0"/>
              <a:t>quality of service</a:t>
            </a:r>
          </a:p>
          <a:p>
            <a:pPr lvl="1"/>
            <a:r>
              <a:rPr lang="en-US" noProof="0">
                <a:effectLst/>
                <a:latin typeface="Arial" panose="020B0604020202020204" pitchFamily="34" charset="0"/>
              </a:rPr>
              <a:t>Services leverage a quantitative qualitative metering capability making pay-as-you</a:t>
            </a:r>
            <a:r>
              <a:rPr lang="en-US" noProof="0">
                <a:latin typeface="Arial" panose="020B0604020202020204" pitchFamily="34" charset="0"/>
              </a:rPr>
              <a:t>-go (or pay-per-use) </a:t>
            </a:r>
            <a:r>
              <a:rPr lang="en-US" noProof="0">
                <a:effectLst/>
                <a:latin typeface="Arial" panose="020B0604020202020204" pitchFamily="34" charset="0"/>
              </a:rPr>
              <a:t>billing and validation of the service quality available</a:t>
            </a:r>
          </a:p>
          <a:p>
            <a:endParaRPr lang="en-US" b="1" noProof="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190</a:t>
            </a:fld>
            <a:endParaRPr lang="it-IT"/>
          </a:p>
        </p:txBody>
      </p:sp>
    </p:spTree>
    <p:extLst>
      <p:ext uri="{BB962C8B-B14F-4D97-AF65-F5344CB8AC3E}">
        <p14:creationId xmlns:p14="http://schemas.microsoft.com/office/powerpoint/2010/main" val="268490136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a:t>Service </a:t>
            </a:r>
            <a:r>
              <a:rPr lang="en-US" b="1" noProof="0"/>
              <a:t>integration</a:t>
            </a:r>
          </a:p>
          <a:p>
            <a:pPr lvl="1"/>
            <a:r>
              <a:rPr lang="en-US" noProof="0"/>
              <a:t>Do not reinvent the wheel, eliminate repetitive tasks</a:t>
            </a:r>
          </a:p>
          <a:p>
            <a:pPr lvl="2"/>
            <a:r>
              <a:rPr lang="en-US" noProof="0"/>
              <a:t>Use services that solve common problems (e.g., load balancing, queuing)</a:t>
            </a:r>
          </a:p>
          <a:p>
            <a:pPr lvl="1"/>
            <a:r>
              <a:rPr lang="en-US" noProof="0"/>
              <a:t>Abstract and automatically adapt the architecture to requirements</a:t>
            </a:r>
          </a:p>
          <a:p>
            <a:pPr lvl="2"/>
            <a:r>
              <a:rPr lang="en-US" noProof="0"/>
              <a:t>E.g., create (test) environments on demand</a:t>
            </a:r>
          </a:p>
          <a:p>
            <a:r>
              <a:rPr lang="en-US" noProof="0">
                <a:solidFill>
                  <a:srgbClr val="FF5050"/>
                </a:solidFill>
              </a:rPr>
              <a:t>Integration</a:t>
            </a:r>
            <a:r>
              <a:rPr lang="en-US" noProof="0"/>
              <a:t> and </a:t>
            </a:r>
            <a:r>
              <a:rPr lang="en-US" noProof="0">
                <a:solidFill>
                  <a:srgbClr val="FF5050"/>
                </a:solidFill>
              </a:rPr>
              <a:t>abstraction</a:t>
            </a:r>
            <a:r>
              <a:rPr lang="en-US" noProof="0"/>
              <a:t> are drivers of change</a:t>
            </a:r>
          </a:p>
          <a:p>
            <a:pPr lvl="1"/>
            <a:r>
              <a:rPr lang="en-US" noProof="0"/>
              <a:t>From </a:t>
            </a:r>
            <a:r>
              <a:rPr lang="en-US" noProof="0">
                <a:solidFill>
                  <a:srgbClr val="0070C0"/>
                </a:solidFill>
              </a:rPr>
              <a:t>databases</a:t>
            </a:r>
            <a:r>
              <a:rPr lang="en-US" noProof="0"/>
              <a:t> to </a:t>
            </a:r>
            <a:r>
              <a:rPr lang="en-US" noProof="0">
                <a:solidFill>
                  <a:srgbClr val="0070C0"/>
                </a:solidFill>
              </a:rPr>
              <a:t>data platforms</a:t>
            </a:r>
          </a:p>
          <a:p>
            <a:pPr lvl="1"/>
            <a:r>
              <a:rPr lang="en-US" noProof="0"/>
              <a:t>From </a:t>
            </a:r>
            <a:r>
              <a:rPr lang="en-US" noProof="0">
                <a:solidFill>
                  <a:srgbClr val="0070C0"/>
                </a:solidFill>
              </a:rPr>
              <a:t>on-premises</a:t>
            </a:r>
            <a:r>
              <a:rPr lang="en-US" noProof="0"/>
              <a:t> to </a:t>
            </a:r>
            <a:r>
              <a:rPr lang="en-US" noProof="0">
                <a:solidFill>
                  <a:srgbClr val="0070C0"/>
                </a:solidFill>
              </a:rPr>
              <a:t>serverless</a:t>
            </a:r>
            <a:r>
              <a:rPr lang="en-US" noProof="0"/>
              <a:t> architectures</a:t>
            </a:r>
          </a:p>
          <a:p>
            <a:pPr lvl="1"/>
            <a:r>
              <a:rPr lang="en-US" noProof="0"/>
              <a:t>From </a:t>
            </a:r>
            <a:r>
              <a:rPr lang="en-US" noProof="0">
                <a:solidFill>
                  <a:srgbClr val="0070C0"/>
                </a:solidFill>
              </a:rPr>
              <a:t>custom</a:t>
            </a:r>
            <a:r>
              <a:rPr lang="en-US" noProof="0"/>
              <a:t> to </a:t>
            </a:r>
            <a:r>
              <a:rPr lang="en-US" noProof="0">
                <a:solidFill>
                  <a:srgbClr val="0070C0"/>
                </a:solidFill>
              </a:rPr>
              <a:t>standardized</a:t>
            </a:r>
            <a:r>
              <a:rPr lang="en-US" noProof="0"/>
              <a:t> data pipelines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191</a:t>
            </a:fld>
            <a:endParaRPr lang="it-IT"/>
          </a:p>
        </p:txBody>
      </p:sp>
    </p:spTree>
    <p:extLst>
      <p:ext uri="{BB962C8B-B14F-4D97-AF65-F5344CB8AC3E}">
        <p14:creationId xmlns:p14="http://schemas.microsoft.com/office/powerpoint/2010/main" val="355622792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a:t>Is cloud a silver bullet?</a:t>
            </a:r>
          </a:p>
        </p:txBody>
      </p:sp>
      <p:pic>
        <p:nvPicPr>
          <p:cNvPr id="7" name="Segnaposto contenuto 6">
            <a:extLst>
              <a:ext uri="{FF2B5EF4-FFF2-40B4-BE49-F238E27FC236}">
                <a16:creationId xmlns:a16="http://schemas.microsoft.com/office/drawing/2014/main" id="{C48C1714-2B09-4275-BCC0-42C2922125E6}"/>
              </a:ext>
            </a:extLst>
          </p:cNvPr>
          <p:cNvPicPr>
            <a:picLocks noGrp="1" noChangeAspect="1"/>
          </p:cNvPicPr>
          <p:nvPr>
            <p:ph idx="1"/>
          </p:nvPr>
        </p:nvPicPr>
        <p:blipFill>
          <a:blip r:embed="rId2"/>
          <a:stretch>
            <a:fillRect/>
          </a:stretch>
        </p:blipFill>
        <p:spPr>
          <a:xfrm>
            <a:off x="2284987" y="1700213"/>
            <a:ext cx="7622025" cy="435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192</a:t>
            </a:fld>
            <a:endParaRPr lang="it-IT"/>
          </a:p>
        </p:txBody>
      </p:sp>
      <p:sp>
        <p:nvSpPr>
          <p:cNvPr id="8" name="Segnaposto contenuto 7">
            <a:extLst>
              <a:ext uri="{FF2B5EF4-FFF2-40B4-BE49-F238E27FC236}">
                <a16:creationId xmlns:a16="http://schemas.microsoft.com/office/drawing/2014/main" id="{80413C8C-B6B3-4D5E-ADA1-BCDD59050AB8}"/>
              </a:ext>
            </a:extLst>
          </p:cNvPr>
          <p:cNvSpPr>
            <a:spLocks noGrp="1"/>
          </p:cNvSpPr>
          <p:nvPr>
            <p:ph idx="13"/>
          </p:nvPr>
        </p:nvSpPr>
        <p:spPr/>
        <p:txBody>
          <a:bodyPr/>
          <a:lstStyle/>
          <a:p>
            <a:r>
              <a:rPr lang="en-US" noProof="0">
                <a:hlinkClick r:id="rId3"/>
              </a:rPr>
              <a:t>https://www.reuters.com/article/us-france-ovh-fire-idUSKBN2B20NU</a:t>
            </a:r>
            <a:r>
              <a:rPr lang="en-US" noProof="0"/>
              <a:t> </a:t>
            </a:r>
          </a:p>
        </p:txBody>
      </p:sp>
    </p:spTree>
    <p:extLst>
      <p:ext uri="{BB962C8B-B14F-4D97-AF65-F5344CB8AC3E}">
        <p14:creationId xmlns:p14="http://schemas.microsoft.com/office/powerpoint/2010/main" val="1805425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noProof="0"/>
              <a:t>Is cloud a silver bullet?</a:t>
            </a:r>
          </a:p>
        </p:txBody>
      </p:sp>
      <p:sp>
        <p:nvSpPr>
          <p:cNvPr id="14" name="Segnaposto contenuto 13">
            <a:extLst>
              <a:ext uri="{FF2B5EF4-FFF2-40B4-BE49-F238E27FC236}">
                <a16:creationId xmlns:a16="http://schemas.microsoft.com/office/drawing/2014/main" id="{928310C3-CC4A-1089-B60D-DCF8363E2867}"/>
              </a:ext>
            </a:extLst>
          </p:cNvPr>
          <p:cNvSpPr>
            <a:spLocks noGrp="1"/>
          </p:cNvSpPr>
          <p:nvPr>
            <p:ph idx="1"/>
          </p:nvPr>
        </p:nvSpPr>
        <p:spPr/>
        <p:txBody>
          <a:bodyPr/>
          <a:lstStyle/>
          <a:p>
            <a:r>
              <a:rPr lang="en-US" noProof="0"/>
              <a:t>Cloud computing is the outsourcing of a company’s hardware and software architecture</a:t>
            </a:r>
          </a:p>
          <a:p>
            <a:pPr lvl="1"/>
            <a:r>
              <a:rPr lang="en-US" noProof="0"/>
              <a:t>Which are the risks and issues?</a:t>
            </a:r>
          </a:p>
        </p:txBody>
      </p:sp>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en-US" smtClean="0"/>
              <a:t>193</a:t>
            </a:fld>
            <a:endParaRPr lang="en-US"/>
          </a:p>
        </p:txBody>
      </p:sp>
      <p:sp>
        <p:nvSpPr>
          <p:cNvPr id="2" name="Content Placeholder 1">
            <a:extLst>
              <a:ext uri="{FF2B5EF4-FFF2-40B4-BE49-F238E27FC236}">
                <a16:creationId xmlns:a16="http://schemas.microsoft.com/office/drawing/2014/main" id="{C5AF42F2-6197-BC52-B52F-D8DBAD4B723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5004711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noProof="0"/>
              <a:t>Is cloud a silver bullet?</a:t>
            </a:r>
          </a:p>
        </p:txBody>
      </p:sp>
      <p:pic>
        <p:nvPicPr>
          <p:cNvPr id="8" name="Segnaposto contenuto 7">
            <a:extLst>
              <a:ext uri="{FF2B5EF4-FFF2-40B4-BE49-F238E27FC236}">
                <a16:creationId xmlns:a16="http://schemas.microsoft.com/office/drawing/2014/main" id="{204ADCF6-BF21-B9DB-F317-528E492955FE}"/>
              </a:ext>
            </a:extLst>
          </p:cNvPr>
          <p:cNvPicPr>
            <a:picLocks noGrp="1" noChangeAspect="1"/>
          </p:cNvPicPr>
          <p:nvPr>
            <p:ph sz="half" idx="1"/>
          </p:nvPr>
        </p:nvPicPr>
        <p:blipFill>
          <a:blip r:embed="rId3"/>
          <a:stretch>
            <a:fillRect/>
          </a:stretch>
        </p:blipFill>
        <p:spPr>
          <a:xfrm>
            <a:off x="838200" y="2113829"/>
            <a:ext cx="5181600" cy="3774929"/>
          </a:xfrm>
        </p:spPr>
      </p:pic>
      <p:pic>
        <p:nvPicPr>
          <p:cNvPr id="12" name="Segnaposto contenuto 11">
            <a:extLst>
              <a:ext uri="{FF2B5EF4-FFF2-40B4-BE49-F238E27FC236}">
                <a16:creationId xmlns:a16="http://schemas.microsoft.com/office/drawing/2014/main" id="{911F14C2-CCFD-EE22-7BB7-3B8764705469}"/>
              </a:ext>
            </a:extLst>
          </p:cNvPr>
          <p:cNvPicPr>
            <a:picLocks noGrp="1" noChangeAspect="1"/>
          </p:cNvPicPr>
          <p:nvPr>
            <p:ph sz="half" idx="2"/>
          </p:nvPr>
        </p:nvPicPr>
        <p:blipFill>
          <a:blip r:embed="rId4"/>
          <a:stretch>
            <a:fillRect/>
          </a:stretch>
        </p:blipFill>
        <p:spPr>
          <a:xfrm>
            <a:off x="6172200" y="3179555"/>
            <a:ext cx="5181600" cy="1643478"/>
          </a:xfrm>
        </p:spPr>
      </p:pic>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it-IT" smtClean="0"/>
              <a:t>194</a:t>
            </a:fld>
            <a:endParaRPr lang="it-IT"/>
          </a:p>
        </p:txBody>
      </p:sp>
      <p:sp>
        <p:nvSpPr>
          <p:cNvPr id="10" name="Segnaposto contenuto 9">
            <a:extLst>
              <a:ext uri="{FF2B5EF4-FFF2-40B4-BE49-F238E27FC236}">
                <a16:creationId xmlns:a16="http://schemas.microsoft.com/office/drawing/2014/main" id="{B33196FF-7822-E06D-6C0F-391D14084313}"/>
              </a:ext>
            </a:extLst>
          </p:cNvPr>
          <p:cNvSpPr>
            <a:spLocks noGrp="1"/>
          </p:cNvSpPr>
          <p:nvPr>
            <p:ph idx="13"/>
          </p:nvPr>
        </p:nvSpPr>
        <p:spPr/>
        <p:txBody>
          <a:bodyPr/>
          <a:lstStyle/>
          <a:p>
            <a:r>
              <a:rPr lang="en-US" noProof="0"/>
              <a:t>Left: </a:t>
            </a:r>
            <a:r>
              <a:rPr lang="en-US" noProof="0" err="1"/>
              <a:t>Mytton</a:t>
            </a:r>
            <a:r>
              <a:rPr lang="en-US" noProof="0"/>
              <a:t>, David. "Data </a:t>
            </a:r>
            <a:r>
              <a:rPr lang="en-US" noProof="0" err="1"/>
              <a:t>centre</a:t>
            </a:r>
            <a:r>
              <a:rPr lang="en-US" noProof="0"/>
              <a:t> water consumption." </a:t>
            </a:r>
            <a:r>
              <a:rPr lang="en-US" i="1" noProof="0" err="1"/>
              <a:t>npj</a:t>
            </a:r>
            <a:r>
              <a:rPr lang="en-US" i="1" noProof="0"/>
              <a:t> Clean Water</a:t>
            </a:r>
            <a:r>
              <a:rPr lang="en-US" noProof="0"/>
              <a:t> 4.1 (2021): 1-6.</a:t>
            </a:r>
            <a:br>
              <a:rPr lang="en-US" noProof="0"/>
            </a:br>
            <a:r>
              <a:rPr lang="en-US" noProof="0"/>
              <a:t>Right: </a:t>
            </a:r>
            <a:r>
              <a:rPr lang="en-US" noProof="0">
                <a:hlinkClick r:id="rId5"/>
              </a:rPr>
              <a:t>https://cloud.google.com/blog/topics/inside-google-cloud/announcing-round-the-clock-clean-energy-for-cloud</a:t>
            </a:r>
            <a:r>
              <a:rPr lang="en-US" noProof="0"/>
              <a:t> (accessed 2022-08-01)</a:t>
            </a:r>
          </a:p>
        </p:txBody>
      </p:sp>
    </p:spTree>
    <p:extLst>
      <p:ext uri="{BB962C8B-B14F-4D97-AF65-F5344CB8AC3E}">
        <p14:creationId xmlns:p14="http://schemas.microsoft.com/office/powerpoint/2010/main" val="18518750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noProof="0"/>
          </a:p>
        </p:txBody>
      </p:sp>
      <p:pic>
        <p:nvPicPr>
          <p:cNvPr id="7" name="Segnaposto contenuto 6">
            <a:extLst>
              <a:ext uri="{FF2B5EF4-FFF2-40B4-BE49-F238E27FC236}">
                <a16:creationId xmlns:a16="http://schemas.microsoft.com/office/drawing/2014/main" id="{33E1CEF6-CCC3-40D9-B086-FF02036D6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428" y="2527310"/>
            <a:ext cx="8457143" cy="2697143"/>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195</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a:latin typeface="Helvetica" panose="020B0604020202020204" pitchFamily="34" charset="0"/>
                <a:cs typeface="Helvetica" panose="020B0604020202020204" pitchFamily="34" charset="0"/>
                <a:hlinkClick r:id="rId3"/>
              </a:rPr>
              <a:t>https://xkcd.com/908/</a:t>
            </a:r>
            <a:endParaRPr lang="en-US">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601691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noProof="0"/>
              <a:t>There are different types of cloud</a:t>
            </a:r>
          </a:p>
          <a:p>
            <a:pPr lvl="1"/>
            <a:r>
              <a:rPr lang="en-US" b="1" noProof="0"/>
              <a:t>Public</a:t>
            </a:r>
            <a:r>
              <a:rPr lang="en-US" noProof="0"/>
              <a:t>: accessible to anyone willing to pay (e.g., Microsoft, AWS, Google)</a:t>
            </a:r>
          </a:p>
          <a:p>
            <a:pPr lvl="1"/>
            <a:r>
              <a:rPr lang="en-US" b="1" noProof="0"/>
              <a:t>Private</a:t>
            </a:r>
            <a:r>
              <a:rPr lang="en-US" noProof="0"/>
              <a:t>: accessible by individuals within an institution</a:t>
            </a:r>
          </a:p>
          <a:p>
            <a:pPr lvl="2"/>
            <a:r>
              <a:rPr lang="en-US" noProof="0"/>
              <a:t>In public cloud, any resources that you are not using can be used by other</a:t>
            </a:r>
          </a:p>
          <a:p>
            <a:pPr lvl="2"/>
            <a:r>
              <a:rPr lang="en-US" noProof="0"/>
              <a:t>Users share the costs</a:t>
            </a:r>
          </a:p>
          <a:p>
            <a:pPr lvl="2"/>
            <a:r>
              <a:rPr lang="en-US" noProof="0"/>
              <a:t>Cost-sharing disappears in private clouds</a:t>
            </a:r>
          </a:p>
          <a:p>
            <a:pPr lvl="1"/>
            <a:r>
              <a:rPr lang="en-US" b="1" noProof="0"/>
              <a:t>Hybrid</a:t>
            </a:r>
            <a:r>
              <a:rPr lang="en-US" noProof="0"/>
              <a:t>: a mix of the previous</a:t>
            </a:r>
          </a:p>
        </p:txBody>
      </p:sp>
      <p:pic>
        <p:nvPicPr>
          <p:cNvPr id="14" name="Segnaposto contenuto 13">
            <a:extLst>
              <a:ext uri="{FF2B5EF4-FFF2-40B4-BE49-F238E27FC236}">
                <a16:creationId xmlns:a16="http://schemas.microsoft.com/office/drawing/2014/main" id="{C050DD48-AD03-98DB-22E2-DAE2D4361F4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49303" y="3054767"/>
            <a:ext cx="4227394" cy="1893054"/>
          </a:xfrm>
          <a:prstGeom prst="rect">
            <a:avLst/>
          </a:prstGeo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196</a:t>
            </a:fld>
            <a:endParaRPr lang="it-IT"/>
          </a:p>
        </p:txBody>
      </p:sp>
      <p:sp>
        <p:nvSpPr>
          <p:cNvPr id="13" name="Segnaposto contenuto 12">
            <a:extLst>
              <a:ext uri="{FF2B5EF4-FFF2-40B4-BE49-F238E27FC236}">
                <a16:creationId xmlns:a16="http://schemas.microsoft.com/office/drawing/2014/main" id="{053F56B6-F289-6E57-4292-CC0EB3362A4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94488635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noProof="0"/>
              <a:t>Cloud services are hosted in separate geographic areas</a:t>
            </a:r>
          </a:p>
          <a:p>
            <a:pPr lvl="1"/>
            <a:r>
              <a:rPr lang="en-US" noProof="0"/>
              <a:t>Locations are composed of </a:t>
            </a:r>
            <a:r>
              <a:rPr lang="en-US" b="1" noProof="0"/>
              <a:t>regions</a:t>
            </a:r>
            <a:r>
              <a:rPr lang="en-US" noProof="0"/>
              <a:t> and </a:t>
            </a:r>
            <a:r>
              <a:rPr lang="en-US" b="1" noProof="0"/>
              <a:t>availability zones</a:t>
            </a:r>
            <a:endParaRPr lang="en-US" noProof="0"/>
          </a:p>
          <a:p>
            <a:r>
              <a:rPr lang="en-US" noProof="0"/>
              <a:t>Region (e.g., us-east-1)</a:t>
            </a:r>
          </a:p>
          <a:p>
            <a:pPr lvl="1"/>
            <a:r>
              <a:rPr lang="en-US" noProof="0"/>
              <a:t>Is an independent geographical area that groups data centers</a:t>
            </a:r>
          </a:p>
          <a:p>
            <a:pPr lvl="1"/>
            <a:r>
              <a:rPr lang="en-US" noProof="0"/>
              <a:t>Has availability zones</a:t>
            </a:r>
          </a:p>
          <a:p>
            <a:r>
              <a:rPr lang="en-US" noProof="0"/>
              <a:t>Availability zones in a region</a:t>
            </a:r>
          </a:p>
          <a:p>
            <a:pPr lvl="1"/>
            <a:r>
              <a:rPr lang="en-US" noProof="0"/>
              <a:t>A data center</a:t>
            </a:r>
          </a:p>
          <a:p>
            <a:pPr lvl="1"/>
            <a:r>
              <a:rPr lang="en-US" noProof="0"/>
              <a:t>Connected through low-latency links</a:t>
            </a:r>
          </a:p>
          <a:p>
            <a:pPr lvl="1"/>
            <a:r>
              <a:rPr lang="en-US" noProof="0"/>
              <a:t>Resources are usually replicated across zones but not regions</a:t>
            </a:r>
          </a:p>
        </p:txBody>
      </p:sp>
      <p:pic>
        <p:nvPicPr>
          <p:cNvPr id="9" name="Content Placeholder 8" descr="Shape&#10;&#10;Description automatically generated">
            <a:extLst>
              <a:ext uri="{FF2B5EF4-FFF2-40B4-BE49-F238E27FC236}">
                <a16:creationId xmlns:a16="http://schemas.microsoft.com/office/drawing/2014/main" id="{B4DC7489-C492-40A3-9C65-2F5D509A2B2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72237" y="2853531"/>
            <a:ext cx="4581525" cy="2295525"/>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en-US" smtClean="0"/>
              <a:pPr/>
              <a:t>197</a:t>
            </a:fld>
            <a:endParaRPr lang="en-US"/>
          </a:p>
        </p:txBody>
      </p:sp>
      <p:sp>
        <p:nvSpPr>
          <p:cNvPr id="7" name="Content Placeholder 6">
            <a:extLst>
              <a:ext uri="{FF2B5EF4-FFF2-40B4-BE49-F238E27FC236}">
                <a16:creationId xmlns:a16="http://schemas.microsoft.com/office/drawing/2014/main" id="{FCCB35DB-F3E7-4F2E-A990-E7D6824389EF}"/>
              </a:ext>
            </a:extLst>
          </p:cNvPr>
          <p:cNvSpPr>
            <a:spLocks noGrp="1"/>
          </p:cNvSpPr>
          <p:nvPr>
            <p:ph idx="13"/>
          </p:nvPr>
        </p:nvSpPr>
        <p:spPr/>
        <p:txBody>
          <a:bodyPr/>
          <a:lstStyle/>
          <a:p>
            <a:r>
              <a:rPr lang="en-US" noProof="0">
                <a:hlinkClick r:id="rId3"/>
              </a:rPr>
              <a:t>https://docs.aws.amazon.com/AWSEC2/latest/UserGuide/using-regions-availability-zones.html</a:t>
            </a:r>
            <a:r>
              <a:rPr lang="en-US" noProof="0"/>
              <a:t> </a:t>
            </a:r>
          </a:p>
        </p:txBody>
      </p:sp>
    </p:spTree>
    <p:extLst>
      <p:ext uri="{BB962C8B-B14F-4D97-AF65-F5344CB8AC3E}">
        <p14:creationId xmlns:p14="http://schemas.microsoft.com/office/powerpoint/2010/main" val="354433984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a:t>Cloud computing: principal vendors</a:t>
            </a:r>
          </a:p>
        </p:txBody>
      </p:sp>
      <p:pic>
        <p:nvPicPr>
          <p:cNvPr id="7" name="Segnaposto contenuto 6">
            <a:extLst>
              <a:ext uri="{FF2B5EF4-FFF2-40B4-BE49-F238E27FC236}">
                <a16:creationId xmlns:a16="http://schemas.microsoft.com/office/drawing/2014/main" id="{A1CE2849-39B2-43F5-9108-788C74B0ACC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63973" y="1825625"/>
            <a:ext cx="4330053" cy="4351338"/>
          </a:xfrm>
        </p:spPr>
      </p:pic>
      <p:sp>
        <p:nvSpPr>
          <p:cNvPr id="3" name="Segnaposto contenuto 2">
            <a:extLst>
              <a:ext uri="{FF2B5EF4-FFF2-40B4-BE49-F238E27FC236}">
                <a16:creationId xmlns:a16="http://schemas.microsoft.com/office/drawing/2014/main" id="{7D2B4543-6BDF-4C21-B5EC-F668FDB86ECF}"/>
              </a:ext>
            </a:extLst>
          </p:cNvPr>
          <p:cNvSpPr>
            <a:spLocks noGrp="1"/>
          </p:cNvSpPr>
          <p:nvPr>
            <p:ph sz="half" idx="2"/>
          </p:nvPr>
        </p:nvSpPr>
        <p:spPr/>
        <p:txBody>
          <a:bodyPr/>
          <a:lstStyle/>
          <a:p>
            <a:r>
              <a:rPr lang="en-US" noProof="0"/>
              <a:t>Gartner Magic Quadrant</a:t>
            </a:r>
          </a:p>
          <a:p>
            <a:pPr lvl="1"/>
            <a:r>
              <a:rPr lang="en-US" noProof="0"/>
              <a:t>Understanding the technology providers to consider for an investment</a:t>
            </a:r>
          </a:p>
          <a:p>
            <a:pPr lvl="1"/>
            <a:r>
              <a:rPr lang="en-US" b="1" noProof="0"/>
              <a:t>Leaders</a:t>
            </a:r>
            <a:r>
              <a:rPr lang="en-US" noProof="0"/>
              <a:t> execute well and are well positioned for tomorrow</a:t>
            </a:r>
          </a:p>
          <a:p>
            <a:pPr lvl="1"/>
            <a:r>
              <a:rPr lang="en-US" b="1" noProof="0"/>
              <a:t>Visionaries</a:t>
            </a:r>
            <a:r>
              <a:rPr lang="en-US" noProof="0"/>
              <a:t> understand where the market is going but do not yet execute well</a:t>
            </a:r>
          </a:p>
          <a:p>
            <a:pPr lvl="1"/>
            <a:r>
              <a:rPr lang="en-US" b="1" noProof="0"/>
              <a:t>Niche Players</a:t>
            </a:r>
            <a:r>
              <a:rPr lang="en-US" noProof="0"/>
              <a:t> focus successfully on a small segment, or are unfocused and do not out-innovate or outperform others</a:t>
            </a:r>
          </a:p>
          <a:p>
            <a:pPr lvl="1"/>
            <a:r>
              <a:rPr lang="en-US" b="1" noProof="0"/>
              <a:t>Challengers</a:t>
            </a:r>
            <a:r>
              <a:rPr lang="en-US" noProof="0"/>
              <a:t> execute well but do not demonstrate an understanding of market direction</a:t>
            </a:r>
          </a:p>
          <a:p>
            <a:pPr lvl="1"/>
            <a:r>
              <a:rPr lang="en-US" noProof="0"/>
              <a:t>Focusing on leaders isn’t always the best</a:t>
            </a:r>
          </a:p>
          <a:p>
            <a:pPr lvl="2"/>
            <a:r>
              <a:rPr lang="en-US" noProof="0"/>
              <a:t>A niche player may support needs better than a market leader. It depends on how the provider aligns with business goals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198</a:t>
            </a:fld>
            <a:endParaRPr lang="it-IT"/>
          </a:p>
        </p:txBody>
      </p:sp>
      <p:sp>
        <p:nvSpPr>
          <p:cNvPr id="6" name="Segnaposto contenuto 5">
            <a:extLst>
              <a:ext uri="{FF2B5EF4-FFF2-40B4-BE49-F238E27FC236}">
                <a16:creationId xmlns:a16="http://schemas.microsoft.com/office/drawing/2014/main" id="{540970A9-CF97-479A-83DD-4D3B887130A1}"/>
              </a:ext>
            </a:extLst>
          </p:cNvPr>
          <p:cNvSpPr>
            <a:spLocks noGrp="1"/>
          </p:cNvSpPr>
          <p:nvPr>
            <p:ph idx="13"/>
          </p:nvPr>
        </p:nvSpPr>
        <p:spPr/>
        <p:txBody>
          <a:bodyPr/>
          <a:lstStyle/>
          <a:p>
            <a:r>
              <a:rPr lang="en-US" noProof="0">
                <a:hlinkClick r:id="rId3"/>
              </a:rPr>
              <a:t>https://www.gartner.com/en/research/methodologies/magic-quadrants-research</a:t>
            </a:r>
            <a:r>
              <a:rPr lang="en-US" noProof="0"/>
              <a:t> </a:t>
            </a:r>
          </a:p>
        </p:txBody>
      </p:sp>
      <p:sp>
        <p:nvSpPr>
          <p:cNvPr id="8" name="Rettangolo 7">
            <a:extLst>
              <a:ext uri="{FF2B5EF4-FFF2-40B4-BE49-F238E27FC236}">
                <a16:creationId xmlns:a16="http://schemas.microsoft.com/office/drawing/2014/main" id="{58901F6F-3DF9-4952-811D-42821ABD35C8}"/>
              </a:ext>
            </a:extLst>
          </p:cNvPr>
          <p:cNvSpPr/>
          <p:nvPr/>
        </p:nvSpPr>
        <p:spPr>
          <a:xfrm>
            <a:off x="4412974" y="2657061"/>
            <a:ext cx="8415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710879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sz="2000" noProof="0"/>
              <a:t>On a cloud architecture, you can rely on </a:t>
            </a:r>
            <a:r>
              <a:rPr lang="en-US" sz="2000" noProof="0">
                <a:solidFill>
                  <a:srgbClr val="FF5050"/>
                </a:solidFill>
              </a:rPr>
              <a:t>serverless</a:t>
            </a:r>
            <a:r>
              <a:rPr lang="en-US" sz="2000" noProof="0"/>
              <a:t> or </a:t>
            </a:r>
            <a:r>
              <a:rPr lang="en-US" sz="2000" noProof="0">
                <a:solidFill>
                  <a:srgbClr val="FF5050"/>
                </a:solidFill>
              </a:rPr>
              <a:t>managed </a:t>
            </a:r>
            <a:r>
              <a:rPr lang="en-US" sz="2000" noProof="0"/>
              <a:t>services</a:t>
            </a:r>
          </a:p>
          <a:p>
            <a:r>
              <a:rPr lang="en-US" sz="2000" noProof="0">
                <a:solidFill>
                  <a:srgbClr val="FF5050"/>
                </a:solidFill>
              </a:rPr>
              <a:t>Serverless</a:t>
            </a:r>
          </a:p>
          <a:p>
            <a:pPr lvl="1"/>
            <a:r>
              <a:rPr lang="en-US" sz="1600" noProof="0"/>
              <a:t>Standalone independent services built for a specific purpose and integrated by cloud service provider</a:t>
            </a:r>
          </a:p>
          <a:p>
            <a:pPr lvl="1"/>
            <a:r>
              <a:rPr lang="en-US" sz="1600" noProof="0"/>
              <a:t>No visibility into the machines</a:t>
            </a:r>
          </a:p>
          <a:p>
            <a:pPr lvl="2"/>
            <a:r>
              <a:rPr lang="en-US" sz="1400" noProof="0"/>
              <a:t>There are still servers in serverless, but they are abstracted away</a:t>
            </a:r>
          </a:p>
          <a:p>
            <a:pPr lvl="2"/>
            <a:r>
              <a:rPr lang="en-US" sz="1400" noProof="0"/>
              <a:t>No server management, do not have to manage any servers or scale them</a:t>
            </a:r>
          </a:p>
          <a:p>
            <a:pPr lvl="2"/>
            <a:r>
              <a:rPr lang="en-US" sz="1400" noProof="0"/>
              <a:t>E.g., when you run a query on </a:t>
            </a:r>
            <a:r>
              <a:rPr lang="en-US" sz="1400" noProof="0" err="1">
                <a:hlinkClick r:id="rId2"/>
              </a:rPr>
              <a:t>BigQuery</a:t>
            </a:r>
            <a:r>
              <a:rPr lang="en-US" sz="1400" noProof="0"/>
              <a:t> you do not know how many machines were used</a:t>
            </a:r>
          </a:p>
          <a:p>
            <a:pPr lvl="1"/>
            <a:r>
              <a:rPr lang="en-US" sz="1600" noProof="0"/>
              <a:t>Pay for what your application uses, usually per request or per usage </a:t>
            </a:r>
          </a:p>
          <a:p>
            <a:r>
              <a:rPr lang="en-US" sz="2000" noProof="0">
                <a:solidFill>
                  <a:srgbClr val="FF5050"/>
                </a:solidFill>
              </a:rPr>
              <a:t>(Fully) Managed</a:t>
            </a:r>
          </a:p>
          <a:p>
            <a:pPr lvl="1"/>
            <a:r>
              <a:rPr lang="en-US" sz="1600" noProof="0"/>
              <a:t>Visibility and control of machines</a:t>
            </a:r>
          </a:p>
          <a:p>
            <a:pPr lvl="2"/>
            <a:r>
              <a:rPr lang="en-US" sz="1400" noProof="0"/>
              <a:t>You can choose the number of machines that are being used to run your application</a:t>
            </a:r>
          </a:p>
          <a:p>
            <a:pPr lvl="1"/>
            <a:r>
              <a:rPr lang="en-US" sz="1600" noProof="0"/>
              <a:t>Do not have to set up any machines, the management and backup are taken care for you </a:t>
            </a:r>
          </a:p>
          <a:p>
            <a:pPr lvl="1"/>
            <a:r>
              <a:rPr lang="en-US" sz="1600" noProof="0"/>
              <a:t>Pay for machine runtime, however long you run the machines and resources that your application uses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199</a:t>
            </a:fld>
            <a:endParaRPr lang="it-IT"/>
          </a:p>
        </p:txBody>
      </p:sp>
      <p:sp>
        <p:nvSpPr>
          <p:cNvPr id="6" name="Segnaposto contenuto 5">
            <a:extLst>
              <a:ext uri="{FF2B5EF4-FFF2-40B4-BE49-F238E27FC236}">
                <a16:creationId xmlns:a16="http://schemas.microsoft.com/office/drawing/2014/main" id="{4119B3FC-47AE-FD35-C425-ABCBE7BB5DCE}"/>
              </a:ext>
            </a:extLst>
          </p:cNvPr>
          <p:cNvSpPr>
            <a:spLocks noGrp="1"/>
          </p:cNvSpPr>
          <p:nvPr>
            <p:ph idx="13"/>
          </p:nvPr>
        </p:nvSpPr>
        <p:spPr/>
        <p:txBody>
          <a:bodyPr/>
          <a:lstStyle/>
          <a:p>
            <a:r>
              <a:rPr lang="en-US" noProof="0">
                <a:hlinkClick r:id="rId3"/>
              </a:rPr>
              <a:t>https://cloud.google.com/blog/topics/developers-practitioners/serverless-vs-fully-managed-whats-difference</a:t>
            </a:r>
            <a:r>
              <a:rPr lang="en-US" noProof="0"/>
              <a:t> (accessed 2020-08-01)</a:t>
            </a:r>
          </a:p>
        </p:txBody>
      </p:sp>
    </p:spTree>
    <p:extLst>
      <p:ext uri="{BB962C8B-B14F-4D97-AF65-F5344CB8AC3E}">
        <p14:creationId xmlns:p14="http://schemas.microsoft.com/office/powerpoint/2010/main" val="2352931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0975-2E00-4234-ABD2-0A8FF193D441}"/>
              </a:ext>
            </a:extLst>
          </p:cNvPr>
          <p:cNvSpPr>
            <a:spLocks noGrp="1"/>
          </p:cNvSpPr>
          <p:nvPr>
            <p:ph type="title"/>
          </p:nvPr>
        </p:nvSpPr>
        <p:spPr/>
        <p:txBody>
          <a:bodyPr/>
          <a:lstStyle/>
          <a:p>
            <a:r>
              <a:rPr lang="en-US" noProof="0" err="1">
                <a:latin typeface="Consolas" panose="020B0609020204030204" pitchFamily="49" charset="0"/>
              </a:rPr>
              <a:t>whoami</a:t>
            </a:r>
            <a:endParaRPr lang="en-US" noProof="0">
              <a:latin typeface="Consolas" panose="020B0609020204030204" pitchFamily="49" charset="0"/>
            </a:endParaRPr>
          </a:p>
        </p:txBody>
      </p:sp>
      <p:sp>
        <p:nvSpPr>
          <p:cNvPr id="3" name="Content Placeholder 2">
            <a:extLst>
              <a:ext uri="{FF2B5EF4-FFF2-40B4-BE49-F238E27FC236}">
                <a16:creationId xmlns:a16="http://schemas.microsoft.com/office/drawing/2014/main" id="{95130149-E645-45F9-9DA0-3DFE1B77B9EE}"/>
              </a:ext>
            </a:extLst>
          </p:cNvPr>
          <p:cNvSpPr>
            <a:spLocks noGrp="1"/>
          </p:cNvSpPr>
          <p:nvPr>
            <p:ph idx="1"/>
          </p:nvPr>
        </p:nvSpPr>
        <p:spPr/>
        <p:txBody>
          <a:bodyPr/>
          <a:lstStyle/>
          <a:p>
            <a:r>
              <a:rPr lang="en-US" noProof="0"/>
              <a:t>Matteo Francia, Ph.D.</a:t>
            </a:r>
          </a:p>
          <a:p>
            <a:pPr lvl="1"/>
            <a:r>
              <a:rPr lang="en-US" noProof="0"/>
              <a:t>Email: </a:t>
            </a:r>
            <a:r>
              <a:rPr lang="en-US" noProof="0">
                <a:hlinkClick r:id="rId2"/>
              </a:rPr>
              <a:t>m.francia@unibo.it</a:t>
            </a:r>
            <a:endParaRPr lang="en-US" noProof="0"/>
          </a:p>
          <a:p>
            <a:pPr lvl="1"/>
            <a:r>
              <a:rPr lang="en-US" noProof="0"/>
              <a:t>Assistant Professor (junior) @ DISI, UniBO</a:t>
            </a:r>
          </a:p>
          <a:p>
            <a:pPr lvl="1"/>
            <a:r>
              <a:rPr lang="en-US"/>
              <a:t>www: </a:t>
            </a:r>
            <a:r>
              <a:rPr lang="en-US">
                <a:hlinkClick r:id="rId3"/>
              </a:rPr>
              <a:t>https://www.unibo.it/sitoweb/m.francia/en</a:t>
            </a:r>
            <a:r>
              <a:rPr lang="en-US"/>
              <a:t> </a:t>
            </a:r>
            <a:endParaRPr lang="en-US" noProof="0"/>
          </a:p>
          <a:p>
            <a:r>
              <a:rPr lang="en-US" noProof="0"/>
              <a:t>Research topics</a:t>
            </a:r>
          </a:p>
          <a:p>
            <a:pPr lvl="1"/>
            <a:r>
              <a:rPr lang="en-US" noProof="0"/>
              <a:t>Big data / database </a:t>
            </a:r>
          </a:p>
          <a:p>
            <a:pPr lvl="1"/>
            <a:r>
              <a:rPr lang="en-US"/>
              <a:t>Precision agriculture and </a:t>
            </a:r>
            <a:r>
              <a:rPr lang="en-US" err="1"/>
              <a:t>spatio</a:t>
            </a:r>
            <a:r>
              <a:rPr lang="en-US"/>
              <a:t>-temporal </a:t>
            </a:r>
            <a:r>
              <a:rPr lang="en-US" noProof="0"/>
              <a:t>analytics</a:t>
            </a:r>
          </a:p>
          <a:p>
            <a:r>
              <a:rPr lang="en-US" noProof="0"/>
              <a:t>BIG (Business Intelligence Group)</a:t>
            </a:r>
          </a:p>
          <a:p>
            <a:pPr lvl="1"/>
            <a:r>
              <a:rPr lang="en-US" noProof="0">
                <a:hlinkClick r:id="rId4"/>
              </a:rPr>
              <a:t>https://big.csr.unibo.it/</a:t>
            </a:r>
            <a:endParaRPr lang="en-US" noProof="0"/>
          </a:p>
        </p:txBody>
      </p:sp>
      <p:sp>
        <p:nvSpPr>
          <p:cNvPr id="4" name="Footer Placeholder 3">
            <a:extLst>
              <a:ext uri="{FF2B5EF4-FFF2-40B4-BE49-F238E27FC236}">
                <a16:creationId xmlns:a16="http://schemas.microsoft.com/office/drawing/2014/main" id="{33DFDC81-98DC-4027-B08D-07B436A67BB1}"/>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DF1FDB96-21A1-4C78-BA56-99EF5FE79805}"/>
              </a:ext>
            </a:extLst>
          </p:cNvPr>
          <p:cNvSpPr>
            <a:spLocks noGrp="1"/>
          </p:cNvSpPr>
          <p:nvPr>
            <p:ph type="sldNum" sz="quarter" idx="12"/>
          </p:nvPr>
        </p:nvSpPr>
        <p:spPr/>
        <p:txBody>
          <a:bodyPr/>
          <a:lstStyle/>
          <a:p>
            <a:fld id="{5DD6F1BA-2510-46FC-9346-AB1F3CA1593B}" type="slidenum">
              <a:rPr lang="it-IT" smtClean="0"/>
              <a:pPr/>
              <a:t>2</a:t>
            </a:fld>
            <a:endParaRPr lang="it-IT"/>
          </a:p>
        </p:txBody>
      </p:sp>
      <p:sp>
        <p:nvSpPr>
          <p:cNvPr id="12" name="Segnaposto contenuto 11">
            <a:extLst>
              <a:ext uri="{FF2B5EF4-FFF2-40B4-BE49-F238E27FC236}">
                <a16:creationId xmlns:a16="http://schemas.microsoft.com/office/drawing/2014/main" id="{997BF17A-853A-EA4D-D33E-0E5EBD053BD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4780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noProof="0"/>
              <a:t>Database</a:t>
            </a:r>
          </a:p>
          <a:p>
            <a:pPr marL="457200" lvl="1" indent="0">
              <a:buNone/>
            </a:pPr>
            <a:r>
              <a:rPr lang="en-US" i="1" noProof="0"/>
              <a:t>"A database is a </a:t>
            </a:r>
            <a:r>
              <a:rPr lang="en-US" i="1" noProof="0">
                <a:solidFill>
                  <a:srgbClr val="FF0000"/>
                </a:solidFill>
              </a:rPr>
              <a:t>structured and persistent collection</a:t>
            </a:r>
            <a:r>
              <a:rPr lang="en-US" i="1" noProof="0"/>
              <a:t> of information about some aspect of the real world organized and stored in a way that facilitates efficient retrieval and modification. The structure of a database is determined by an </a:t>
            </a:r>
            <a:r>
              <a:rPr lang="en-US" i="1" noProof="0">
                <a:solidFill>
                  <a:srgbClr val="FF0000"/>
                </a:solidFill>
              </a:rPr>
              <a:t>abstract data model</a:t>
            </a:r>
            <a:r>
              <a:rPr lang="en-US" i="1" noProof="0"/>
              <a:t>. Primarily, it is this structure that differentiates a database from a data file."</a:t>
            </a:r>
          </a:p>
        </p:txBody>
      </p:sp>
      <p:sp>
        <p:nvSpPr>
          <p:cNvPr id="6" name="Content Placeholder 5">
            <a:extLst>
              <a:ext uri="{FF2B5EF4-FFF2-40B4-BE49-F238E27FC236}">
                <a16:creationId xmlns:a16="http://schemas.microsoft.com/office/drawing/2014/main" id="{39E1DD38-83D2-9B32-C5DF-0678164AF6D1}"/>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20</a:t>
            </a:fld>
            <a:endParaRPr lang="it-IT"/>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noProof="0" err="1"/>
              <a:t>Özsu</a:t>
            </a:r>
            <a:r>
              <a:rPr lang="en-US" noProof="0"/>
              <a:t> M.T. (2018) Database. In: Encyclopedia of Database Systems. Springer, New York, NY. </a:t>
            </a:r>
            <a:r>
              <a:rPr lang="en-US" noProof="0">
                <a:hlinkClick r:id="rId2"/>
              </a:rPr>
              <a:t>https://doi.org/10.1007/978-1-4614-8265-9_80734</a:t>
            </a:r>
            <a:endParaRPr lang="en-US" noProof="0"/>
          </a:p>
        </p:txBody>
      </p:sp>
      <p:sp>
        <p:nvSpPr>
          <p:cNvPr id="21" name="Rectangle 20">
            <a:extLst>
              <a:ext uri="{FF2B5EF4-FFF2-40B4-BE49-F238E27FC236}">
                <a16:creationId xmlns:a16="http://schemas.microsoft.com/office/drawing/2014/main" id="{793EC3AD-424D-0BEB-85FE-ADE5EC74823B}"/>
              </a:ext>
            </a:extLst>
          </p:cNvPr>
          <p:cNvSpPr/>
          <p:nvPr/>
        </p:nvSpPr>
        <p:spPr>
          <a:xfrm>
            <a:off x="8086117" y="1838515"/>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solidFill>
                  <a:schemeClr val="tx1"/>
                </a:solidFill>
                <a:latin typeface="Helvetica" panose="020B0604020202020204" pitchFamily="34" charset="0"/>
                <a:cs typeface="Helvetica" panose="020B0604020202020204" pitchFamily="34" charset="0"/>
              </a:rPr>
              <a:t>Relational</a:t>
            </a: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p:txBody>
      </p:sp>
      <p:grpSp>
        <p:nvGrpSpPr>
          <p:cNvPr id="22" name="Group 21">
            <a:extLst>
              <a:ext uri="{FF2B5EF4-FFF2-40B4-BE49-F238E27FC236}">
                <a16:creationId xmlns:a16="http://schemas.microsoft.com/office/drawing/2014/main" id="{B86E0B22-FC11-8B86-B473-A7140A584137}"/>
              </a:ext>
            </a:extLst>
          </p:cNvPr>
          <p:cNvGrpSpPr/>
          <p:nvPr/>
        </p:nvGrpSpPr>
        <p:grpSpPr>
          <a:xfrm>
            <a:off x="8117494" y="2975948"/>
            <a:ext cx="2661342" cy="2125669"/>
            <a:chOff x="1763113" y="2772802"/>
            <a:chExt cx="2661342" cy="2125669"/>
          </a:xfrm>
        </p:grpSpPr>
        <p:sp>
          <p:nvSpPr>
            <p:cNvPr id="23" name="Flowchart: Magnetic Disk 22">
              <a:extLst>
                <a:ext uri="{FF2B5EF4-FFF2-40B4-BE49-F238E27FC236}">
                  <a16:creationId xmlns:a16="http://schemas.microsoft.com/office/drawing/2014/main" id="{CF3C85A5-9488-6D33-693F-3CA8AEBACB3F}"/>
                </a:ext>
              </a:extLst>
            </p:cNvPr>
            <p:cNvSpPr/>
            <p:nvPr/>
          </p:nvSpPr>
          <p:spPr>
            <a:xfrm>
              <a:off x="2353007" y="3518248"/>
              <a:ext cx="1472378" cy="901779"/>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graphicFrame>
          <p:nvGraphicFramePr>
            <p:cNvPr id="24" name="Table 10">
              <a:extLst>
                <a:ext uri="{FF2B5EF4-FFF2-40B4-BE49-F238E27FC236}">
                  <a16:creationId xmlns:a16="http://schemas.microsoft.com/office/drawing/2014/main" id="{5002B30D-7853-16D2-5FC5-268847E89BC8}"/>
                </a:ext>
              </a:extLst>
            </p:cNvPr>
            <p:cNvGraphicFramePr>
              <a:graphicFrameLocks/>
            </p:cNvGraphicFramePr>
            <p:nvPr>
              <p:extLst>
                <p:ext uri="{D42A27DB-BD31-4B8C-83A1-F6EECF244321}">
                  <p14:modId xmlns:p14="http://schemas.microsoft.com/office/powerpoint/2010/main" val="3462560762"/>
                </p:ext>
              </p:extLst>
            </p:nvPr>
          </p:nvGraphicFramePr>
          <p:xfrm>
            <a:off x="1763113" y="3996692"/>
            <a:ext cx="1198686" cy="901779"/>
          </p:xfrm>
          <a:graphic>
            <a:graphicData uri="http://schemas.openxmlformats.org/drawingml/2006/table">
              <a:tbl>
                <a:tblPr firstRow="1" bandRow="1">
                  <a:tableStyleId>{5C22544A-7EE6-4342-B048-85BDC9FD1C3A}</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u="sng">
                            <a:latin typeface="Helvetica" panose="020B0604020202020204" pitchFamily="34" charset="0"/>
                            <a:cs typeface="Helvetica" panose="020B0604020202020204" pitchFamily="34" charset="0"/>
                          </a:rPr>
                          <a:t>pk</a:t>
                        </a:r>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749017289"/>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graphicFrame>
          <p:nvGraphicFramePr>
            <p:cNvPr id="25" name="Table 24">
              <a:extLst>
                <a:ext uri="{FF2B5EF4-FFF2-40B4-BE49-F238E27FC236}">
                  <a16:creationId xmlns:a16="http://schemas.microsoft.com/office/drawing/2014/main" id="{1C0A8121-7B8E-E251-DCDC-5D7CE0C8645D}"/>
                </a:ext>
              </a:extLst>
            </p:cNvPr>
            <p:cNvGraphicFramePr>
              <a:graphicFrameLocks/>
            </p:cNvGraphicFramePr>
            <p:nvPr>
              <p:extLst>
                <p:ext uri="{D42A27DB-BD31-4B8C-83A1-F6EECF244321}">
                  <p14:modId xmlns:p14="http://schemas.microsoft.com/office/powerpoint/2010/main" val="4173907590"/>
                </p:ext>
              </p:extLst>
            </p:nvPr>
          </p:nvGraphicFramePr>
          <p:xfrm>
            <a:off x="3225769" y="3982915"/>
            <a:ext cx="1198686" cy="901779"/>
          </p:xfrm>
          <a:graphic>
            <a:graphicData uri="http://schemas.openxmlformats.org/drawingml/2006/table">
              <a:tbl>
                <a:tblPr firstRow="1" bandRow="1">
                  <a:tableStyleId>{93296810-A885-4BE3-A3E7-6D5BEEA58F35}</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u="sng">
                            <a:latin typeface="Helvetica" panose="020B0604020202020204" pitchFamily="34" charset="0"/>
                            <a:cs typeface="Helvetica" panose="020B0604020202020204" pitchFamily="34" charset="0"/>
                          </a:rPr>
                          <a:t>pk</a:t>
                        </a: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749017289"/>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cxnSp>
          <p:nvCxnSpPr>
            <p:cNvPr id="26" name="Straight Connector 25">
              <a:extLst>
                <a:ext uri="{FF2B5EF4-FFF2-40B4-BE49-F238E27FC236}">
                  <a16:creationId xmlns:a16="http://schemas.microsoft.com/office/drawing/2014/main" id="{B0916F3E-5FF0-2899-BA64-4E3A74FF1850}"/>
                </a:ext>
              </a:extLst>
            </p:cNvPr>
            <p:cNvCxnSpPr>
              <a:cxnSpLocks/>
            </p:cNvCxnSpPr>
            <p:nvPr/>
          </p:nvCxnSpPr>
          <p:spPr>
            <a:xfrm>
              <a:off x="2094291" y="2978542"/>
              <a:ext cx="0" cy="1018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0297625-9E6F-428E-E034-1AB6D657BB90}"/>
                </a:ext>
              </a:extLst>
            </p:cNvPr>
            <p:cNvCxnSpPr>
              <a:cxnSpLocks/>
            </p:cNvCxnSpPr>
            <p:nvPr/>
          </p:nvCxnSpPr>
          <p:spPr>
            <a:xfrm>
              <a:off x="3924302" y="2978542"/>
              <a:ext cx="0" cy="10043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BAE6C8A-4B60-9409-CB0A-D550F1576441}"/>
                </a:ext>
              </a:extLst>
            </p:cNvPr>
            <p:cNvCxnSpPr>
              <a:cxnSpLocks/>
            </p:cNvCxnSpPr>
            <p:nvPr/>
          </p:nvCxnSpPr>
          <p:spPr>
            <a:xfrm flipH="1">
              <a:off x="3216775" y="2978542"/>
              <a:ext cx="7075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BFD5897-CF02-A85F-83FC-B58E35831711}"/>
                </a:ext>
              </a:extLst>
            </p:cNvPr>
            <p:cNvCxnSpPr>
              <a:cxnSpLocks/>
            </p:cNvCxnSpPr>
            <p:nvPr/>
          </p:nvCxnSpPr>
          <p:spPr>
            <a:xfrm flipH="1">
              <a:off x="2094291" y="2978542"/>
              <a:ext cx="867508"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0" name="Table 29">
              <a:extLst>
                <a:ext uri="{FF2B5EF4-FFF2-40B4-BE49-F238E27FC236}">
                  <a16:creationId xmlns:a16="http://schemas.microsoft.com/office/drawing/2014/main" id="{9AB33D40-FCA3-1A94-A345-ECA48DE4C432}"/>
                </a:ext>
              </a:extLst>
            </p:cNvPr>
            <p:cNvGraphicFramePr>
              <a:graphicFrameLocks/>
            </p:cNvGraphicFramePr>
            <p:nvPr>
              <p:extLst>
                <p:ext uri="{D42A27DB-BD31-4B8C-83A1-F6EECF244321}">
                  <p14:modId xmlns:p14="http://schemas.microsoft.com/office/powerpoint/2010/main" val="3790874733"/>
                </p:ext>
              </p:extLst>
            </p:nvPr>
          </p:nvGraphicFramePr>
          <p:xfrm>
            <a:off x="2466901" y="2772802"/>
            <a:ext cx="1198686" cy="901779"/>
          </p:xfrm>
          <a:graphic>
            <a:graphicData uri="http://schemas.openxmlformats.org/drawingml/2006/table">
              <a:tbl>
                <a:tblPr firstRow="1" bandRow="1">
                  <a:tableStyleId>{21E4AEA4-8DFA-4A89-87EB-49C32662AFE0}</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a:latin typeface="Helvetica" panose="020B0604020202020204" pitchFamily="34" charset="0"/>
                            <a:cs typeface="Helvetica" panose="020B0604020202020204" pitchFamily="34" charset="0"/>
                          </a:rPr>
                          <a:t>fk1</a:t>
                        </a:r>
                      </a:p>
                    </a:txBody>
                    <a:tcPr/>
                  </a:tc>
                  <a:tc>
                    <a:txBody>
                      <a:bodyPr/>
                      <a:lstStyle/>
                      <a:p>
                        <a:r>
                          <a:rPr lang="en-US" sz="1100" u="sng">
                            <a:latin typeface="Helvetica" panose="020B0604020202020204" pitchFamily="34" charset="0"/>
                            <a:cs typeface="Helvetica" panose="020B0604020202020204" pitchFamily="34" charset="0"/>
                          </a:rPr>
                          <a:t>pk</a:t>
                        </a:r>
                      </a:p>
                    </a:txBody>
                    <a:tcPr/>
                  </a:tc>
                  <a:tc>
                    <a:txBody>
                      <a:bodyPr/>
                      <a:lstStyle/>
                      <a:p>
                        <a:r>
                          <a:rPr lang="en-US" sz="1100">
                            <a:latin typeface="Helvetica" panose="020B0604020202020204" pitchFamily="34" charset="0"/>
                            <a:cs typeface="Helvetica" panose="020B0604020202020204" pitchFamily="34" charset="0"/>
                          </a:rPr>
                          <a:t>fk2</a:t>
                        </a:r>
                      </a:p>
                    </a:txBody>
                    <a:tcPr/>
                  </a:tc>
                  <a:extLst>
                    <a:ext uri="{0D108BD9-81ED-4DB2-BD59-A6C34878D82A}">
                      <a16:rowId xmlns:a16="http://schemas.microsoft.com/office/drawing/2014/main" val="1749017289"/>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grpSp>
    </p:spTree>
    <p:extLst>
      <p:ext uri="{BB962C8B-B14F-4D97-AF65-F5344CB8AC3E}">
        <p14:creationId xmlns:p14="http://schemas.microsoft.com/office/powerpoint/2010/main" val="309268359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a:t>Cloud computing: deployment models</a:t>
            </a:r>
          </a:p>
        </p:txBody>
      </p:sp>
      <p:sp>
        <p:nvSpPr>
          <p:cNvPr id="3" name="Segnaposto contenuto 2">
            <a:extLst>
              <a:ext uri="{FF2B5EF4-FFF2-40B4-BE49-F238E27FC236}">
                <a16:creationId xmlns:a16="http://schemas.microsoft.com/office/drawing/2014/main" id="{4C8CE1CD-9BE9-9216-1C69-BFBB1B9C22AE}"/>
              </a:ext>
            </a:extLst>
          </p:cNvPr>
          <p:cNvSpPr>
            <a:spLocks noGrp="1"/>
          </p:cNvSpPr>
          <p:nvPr>
            <p:ph sz="half" idx="1"/>
          </p:nvPr>
        </p:nvSpPr>
        <p:spPr/>
        <p:txBody>
          <a:bodyPr/>
          <a:lstStyle/>
          <a:p>
            <a:r>
              <a:rPr lang="en-US" noProof="0"/>
              <a:t>Understanding architectures is paramount to successful systems</a:t>
            </a:r>
          </a:p>
          <a:p>
            <a:pPr lvl="1"/>
            <a:r>
              <a:rPr lang="en-US" noProof="0"/>
              <a:t>Good architectures help to scale</a:t>
            </a:r>
          </a:p>
          <a:p>
            <a:pPr lvl="1"/>
            <a:r>
              <a:rPr lang="en-US" noProof="0"/>
              <a:t>Poor architectures cause issues that necessitate a costly rewrite</a:t>
            </a:r>
          </a:p>
          <a:p>
            <a:r>
              <a:rPr lang="en-US" b="1" noProof="0" err="1"/>
              <a:t>XaaS</a:t>
            </a:r>
            <a:r>
              <a:rPr lang="en-US" b="1" noProof="0"/>
              <a:t> (anything as a service)</a:t>
            </a:r>
          </a:p>
          <a:p>
            <a:pPr lvl="1"/>
            <a:r>
              <a:rPr lang="en-US" noProof="0"/>
              <a:t>A collective term that refers to the delivery of anything as a service</a:t>
            </a:r>
          </a:p>
          <a:p>
            <a:pPr lvl="1"/>
            <a:r>
              <a:rPr lang="en-US" noProof="0"/>
              <a:t>It encompasses the products, tools and technologies that vendors deliver to users</a:t>
            </a:r>
          </a:p>
        </p:txBody>
      </p:sp>
      <p:pic>
        <p:nvPicPr>
          <p:cNvPr id="92" name="Segnaposto contenuto 91" descr="Immagine che contiene testo, monitor, screenshot, schermo&#10;&#10;Descrizione generata automaticamente">
            <a:extLst>
              <a:ext uri="{FF2B5EF4-FFF2-40B4-BE49-F238E27FC236}">
                <a16:creationId xmlns:a16="http://schemas.microsoft.com/office/drawing/2014/main" id="{A71CAC8C-C42E-55CB-2FD4-F21AB3DFBDB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59519"/>
            <a:ext cx="5181600" cy="2683549"/>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200</a:t>
            </a:fld>
            <a:endParaRPr lang="it-IT"/>
          </a:p>
        </p:txBody>
      </p:sp>
      <p:sp>
        <p:nvSpPr>
          <p:cNvPr id="93" name="Segnaposto contenuto 92">
            <a:extLst>
              <a:ext uri="{FF2B5EF4-FFF2-40B4-BE49-F238E27FC236}">
                <a16:creationId xmlns:a16="http://schemas.microsoft.com/office/drawing/2014/main" id="{65FC6F1F-5EDE-A6ED-997D-46771D3B7DB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8903259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272560" cy="4351338"/>
          </a:xfrm>
        </p:spPr>
        <p:txBody>
          <a:bodyPr/>
          <a:lstStyle/>
          <a:p>
            <a:r>
              <a:rPr lang="en-US" b="1" noProof="0"/>
              <a:t>On-premises</a:t>
            </a:r>
          </a:p>
          <a:p>
            <a:pPr lvl="1"/>
            <a:r>
              <a:rPr lang="en-US" noProof="0"/>
              <a:t>Provisioning servers is time-consuming</a:t>
            </a:r>
          </a:p>
          <a:p>
            <a:pPr lvl="2"/>
            <a:r>
              <a:rPr lang="en-US" noProof="0"/>
              <a:t>A non-trivial environment is hard to set up</a:t>
            </a:r>
          </a:p>
          <a:p>
            <a:pPr lvl="1"/>
            <a:r>
              <a:rPr lang="en-US" noProof="0"/>
              <a:t>Require dedicated operations people</a:t>
            </a:r>
          </a:p>
          <a:p>
            <a:pPr lvl="1"/>
            <a:r>
              <a:rPr lang="en-US" noProof="0"/>
              <a:t>Often a distraction from strategic tasks</a:t>
            </a:r>
          </a:p>
        </p:txBody>
      </p:sp>
      <p:sp>
        <p:nvSpPr>
          <p:cNvPr id="6" name="Content Placeholder 5">
            <a:extLst>
              <a:ext uri="{FF2B5EF4-FFF2-40B4-BE49-F238E27FC236}">
                <a16:creationId xmlns:a16="http://schemas.microsoft.com/office/drawing/2014/main" id="{558008D1-FD47-4480-B6BB-CC9041C00AF0}"/>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201</a:t>
            </a:fld>
            <a:endParaRPr lang="it-IT"/>
          </a:p>
        </p:txBody>
      </p:sp>
      <p:sp>
        <p:nvSpPr>
          <p:cNvPr id="7" name="Content Placeholder 6">
            <a:extLst>
              <a:ext uri="{FF2B5EF4-FFF2-40B4-BE49-F238E27FC236}">
                <a16:creationId xmlns:a16="http://schemas.microsoft.com/office/drawing/2014/main" id="{B6A023C4-1E79-4479-8457-46C2A08012BE}"/>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1F7855A7-6263-4EF5-B942-FDC4DC7A5A87}"/>
              </a:ext>
            </a:extLst>
          </p:cNvPr>
          <p:cNvSpPr/>
          <p:nvPr/>
        </p:nvSpPr>
        <p:spPr>
          <a:xfrm>
            <a:off x="8191119" y="2040255"/>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4D749EF-90D9-47CC-A72C-D76371E866E0}"/>
              </a:ext>
            </a:extLst>
          </p:cNvPr>
          <p:cNvSpPr txBox="1"/>
          <p:nvPr/>
        </p:nvSpPr>
        <p:spPr>
          <a:xfrm>
            <a:off x="8349872" y="2080260"/>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BD8D16B4-5F20-4A41-9606-F06E8B03E0E9}"/>
              </a:ext>
            </a:extLst>
          </p:cNvPr>
          <p:cNvSpPr/>
          <p:nvPr/>
        </p:nvSpPr>
        <p:spPr>
          <a:xfrm>
            <a:off x="8191119" y="25546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FDA95CE-B75D-41E3-8954-33C30189ECA7}"/>
              </a:ext>
            </a:extLst>
          </p:cNvPr>
          <p:cNvSpPr txBox="1"/>
          <p:nvPr/>
        </p:nvSpPr>
        <p:spPr>
          <a:xfrm>
            <a:off x="8676894" y="2604135"/>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5BFE32F-8E9E-4043-AE9A-580CCFB55273}"/>
              </a:ext>
            </a:extLst>
          </p:cNvPr>
          <p:cNvSpPr/>
          <p:nvPr/>
        </p:nvSpPr>
        <p:spPr>
          <a:xfrm>
            <a:off x="8191119" y="30784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F698CB7F-B6FE-4F42-9EC1-673D1F763457}"/>
              </a:ext>
            </a:extLst>
          </p:cNvPr>
          <p:cNvSpPr txBox="1"/>
          <p:nvPr/>
        </p:nvSpPr>
        <p:spPr>
          <a:xfrm>
            <a:off x="8513445" y="3118485"/>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CF23519B-7FBF-4D63-968F-A8EB96B2BB52}"/>
              </a:ext>
            </a:extLst>
          </p:cNvPr>
          <p:cNvSpPr/>
          <p:nvPr/>
        </p:nvSpPr>
        <p:spPr>
          <a:xfrm>
            <a:off x="8191119" y="41167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EA0E78A7-E175-44D4-A2A9-A7760EE66806}"/>
              </a:ext>
            </a:extLst>
          </p:cNvPr>
          <p:cNvSpPr txBox="1"/>
          <p:nvPr/>
        </p:nvSpPr>
        <p:spPr>
          <a:xfrm>
            <a:off x="8299065" y="4156710"/>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0D2E4B8B-518A-42C6-94F9-CB9A9559D671}"/>
              </a:ext>
            </a:extLst>
          </p:cNvPr>
          <p:cNvSpPr/>
          <p:nvPr/>
        </p:nvSpPr>
        <p:spPr>
          <a:xfrm>
            <a:off x="8191119" y="463105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73E1D5D2-C344-42E2-B684-386AF360168A}"/>
              </a:ext>
            </a:extLst>
          </p:cNvPr>
          <p:cNvSpPr txBox="1"/>
          <p:nvPr/>
        </p:nvSpPr>
        <p:spPr>
          <a:xfrm>
            <a:off x="8545134" y="4680585"/>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2014F79E-3AC8-4803-8D3D-F30515EFCDAD}"/>
              </a:ext>
            </a:extLst>
          </p:cNvPr>
          <p:cNvSpPr/>
          <p:nvPr/>
        </p:nvSpPr>
        <p:spPr>
          <a:xfrm>
            <a:off x="8191119" y="51549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1575DFED-19D4-4825-86D1-06F2A9DD4D45}"/>
              </a:ext>
            </a:extLst>
          </p:cNvPr>
          <p:cNvSpPr txBox="1"/>
          <p:nvPr/>
        </p:nvSpPr>
        <p:spPr>
          <a:xfrm>
            <a:off x="8537952" y="5204460"/>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2382EBBA-E932-467A-AC32-16F3E6C7F4EA}"/>
              </a:ext>
            </a:extLst>
          </p:cNvPr>
          <p:cNvSpPr/>
          <p:nvPr/>
        </p:nvSpPr>
        <p:spPr>
          <a:xfrm>
            <a:off x="8191119" y="56692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A3A04C6D-C8D5-4A2F-943A-8C4D87CF4920}"/>
              </a:ext>
            </a:extLst>
          </p:cNvPr>
          <p:cNvSpPr txBox="1"/>
          <p:nvPr/>
        </p:nvSpPr>
        <p:spPr>
          <a:xfrm>
            <a:off x="8377647" y="5718810"/>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243B000F-E84E-4191-BEAC-87DB570993FB}"/>
              </a:ext>
            </a:extLst>
          </p:cNvPr>
          <p:cNvSpPr/>
          <p:nvPr/>
        </p:nvSpPr>
        <p:spPr>
          <a:xfrm>
            <a:off x="8181594" y="35928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D536E1D-309C-43AB-920F-48F346778BCA}"/>
              </a:ext>
            </a:extLst>
          </p:cNvPr>
          <p:cNvSpPr txBox="1"/>
          <p:nvPr/>
        </p:nvSpPr>
        <p:spPr>
          <a:xfrm>
            <a:off x="8749931" y="3642360"/>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Freeform: Shape 23">
            <a:extLst>
              <a:ext uri="{FF2B5EF4-FFF2-40B4-BE49-F238E27FC236}">
                <a16:creationId xmlns:a16="http://schemas.microsoft.com/office/drawing/2014/main" id="{72960AA4-4696-49A4-BEAA-D02C2314A073}"/>
              </a:ext>
            </a:extLst>
          </p:cNvPr>
          <p:cNvSpPr/>
          <p:nvPr/>
        </p:nvSpPr>
        <p:spPr>
          <a:xfrm rot="10800000" flipV="1">
            <a:off x="7881559" y="5969317"/>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a:p>
        </p:txBody>
      </p:sp>
      <p:sp>
        <p:nvSpPr>
          <p:cNvPr id="25" name="TextBox 24">
            <a:extLst>
              <a:ext uri="{FF2B5EF4-FFF2-40B4-BE49-F238E27FC236}">
                <a16:creationId xmlns:a16="http://schemas.microsoft.com/office/drawing/2014/main" id="{16596E78-1EFD-4A64-9C9D-CFED5591A63B}"/>
              </a:ext>
            </a:extLst>
          </p:cNvPr>
          <p:cNvSpPr txBox="1"/>
          <p:nvPr/>
        </p:nvSpPr>
        <p:spPr>
          <a:xfrm rot="16200000">
            <a:off x="7571124" y="4337685"/>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6" name="TextBox 25">
            <a:extLst>
              <a:ext uri="{FF2B5EF4-FFF2-40B4-BE49-F238E27FC236}">
                <a16:creationId xmlns:a16="http://schemas.microsoft.com/office/drawing/2014/main" id="{DB0D8B4B-570F-4A5A-90C6-B976C392B2BA}"/>
              </a:ext>
            </a:extLst>
          </p:cNvPr>
          <p:cNvSpPr txBox="1"/>
          <p:nvPr/>
        </p:nvSpPr>
        <p:spPr>
          <a:xfrm rot="16200000">
            <a:off x="7404436" y="3847147"/>
            <a:ext cx="80200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manage</a:t>
            </a:r>
          </a:p>
        </p:txBody>
      </p:sp>
      <p:sp>
        <p:nvSpPr>
          <p:cNvPr id="27" name="TextBox 26">
            <a:extLst>
              <a:ext uri="{FF2B5EF4-FFF2-40B4-BE49-F238E27FC236}">
                <a16:creationId xmlns:a16="http://schemas.microsoft.com/office/drawing/2014/main" id="{8D738238-B0CA-4234-B258-7D67954A2B32}"/>
              </a:ext>
            </a:extLst>
          </p:cNvPr>
          <p:cNvSpPr txBox="1"/>
          <p:nvPr/>
        </p:nvSpPr>
        <p:spPr>
          <a:xfrm>
            <a:off x="8388153" y="1784985"/>
            <a:ext cx="116395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On premises</a:t>
            </a:r>
          </a:p>
        </p:txBody>
      </p:sp>
      <p:sp>
        <p:nvSpPr>
          <p:cNvPr id="28" name="Left Bracket 27">
            <a:extLst>
              <a:ext uri="{FF2B5EF4-FFF2-40B4-BE49-F238E27FC236}">
                <a16:creationId xmlns:a16="http://schemas.microsoft.com/office/drawing/2014/main" id="{A106511D-4135-4D40-9067-708894FB4CC8}"/>
              </a:ext>
            </a:extLst>
          </p:cNvPr>
          <p:cNvSpPr/>
          <p:nvPr/>
        </p:nvSpPr>
        <p:spPr>
          <a:xfrm>
            <a:off x="7972833" y="2131695"/>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6661851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758718" cy="4351338"/>
          </a:xfrm>
        </p:spPr>
        <p:txBody>
          <a:bodyPr/>
          <a:lstStyle/>
          <a:p>
            <a:r>
              <a:rPr lang="en-US" b="1" noProof="0"/>
              <a:t>Infrastructure as a service (IaaS)</a:t>
            </a:r>
          </a:p>
          <a:p>
            <a:pPr lvl="1"/>
            <a:r>
              <a:rPr lang="en-US" noProof="0"/>
              <a:t>A computing infrastructure provisioned and managed over the internet (e.g., AWS EC2)</a:t>
            </a:r>
          </a:p>
          <a:p>
            <a:pPr lvl="1"/>
            <a:r>
              <a:rPr lang="en-US" noProof="0"/>
              <a:t>Avoid expense/complexity of buying/managing physical servers/data-centers</a:t>
            </a:r>
          </a:p>
          <a:p>
            <a:pPr lvl="1"/>
            <a:r>
              <a:rPr lang="en-US" noProof="0"/>
              <a:t>IaaS overcomes issues on-premises</a:t>
            </a:r>
          </a:p>
          <a:p>
            <a:pPr lvl="1"/>
            <a:r>
              <a:rPr lang="en-US" noProof="0"/>
              <a:t>Possibly requires to manage many environments</a:t>
            </a:r>
          </a:p>
        </p:txBody>
      </p:sp>
      <p:sp>
        <p:nvSpPr>
          <p:cNvPr id="6" name="Content Placeholder 5">
            <a:extLst>
              <a:ext uri="{FF2B5EF4-FFF2-40B4-BE49-F238E27FC236}">
                <a16:creationId xmlns:a16="http://schemas.microsoft.com/office/drawing/2014/main" id="{FEF788DB-4228-47A2-9EE1-001E82CA913A}"/>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202</a:t>
            </a:fld>
            <a:endParaRPr lang="it-IT"/>
          </a:p>
        </p:txBody>
      </p:sp>
      <p:sp>
        <p:nvSpPr>
          <p:cNvPr id="7" name="Content Placeholder 6">
            <a:extLst>
              <a:ext uri="{FF2B5EF4-FFF2-40B4-BE49-F238E27FC236}">
                <a16:creationId xmlns:a16="http://schemas.microsoft.com/office/drawing/2014/main" id="{E8745A15-CC36-42E8-99DD-2A921837F4E7}"/>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D0F73B77-DAD1-4D81-B90E-24A29D7134C9}"/>
              </a:ext>
            </a:extLst>
          </p:cNvPr>
          <p:cNvSpPr/>
          <p:nvPr/>
        </p:nvSpPr>
        <p:spPr>
          <a:xfrm>
            <a:off x="8188552" y="2043534"/>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0726C7F4-9FCD-41E5-8D87-1EC036676E38}"/>
              </a:ext>
            </a:extLst>
          </p:cNvPr>
          <p:cNvSpPr txBox="1"/>
          <p:nvPr/>
        </p:nvSpPr>
        <p:spPr>
          <a:xfrm>
            <a:off x="8349381" y="2083539"/>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8562398-1997-4A44-82BF-100C50D70CF7}"/>
              </a:ext>
            </a:extLst>
          </p:cNvPr>
          <p:cNvSpPr/>
          <p:nvPr/>
        </p:nvSpPr>
        <p:spPr>
          <a:xfrm>
            <a:off x="8188552" y="25578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421ACE26-EA8B-4ACB-B456-D21B3A036509}"/>
              </a:ext>
            </a:extLst>
          </p:cNvPr>
          <p:cNvSpPr txBox="1"/>
          <p:nvPr/>
        </p:nvSpPr>
        <p:spPr>
          <a:xfrm>
            <a:off x="8676403" y="2607414"/>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AEF74E76-9CEB-4F3B-9666-3D717261B382}"/>
              </a:ext>
            </a:extLst>
          </p:cNvPr>
          <p:cNvSpPr/>
          <p:nvPr/>
        </p:nvSpPr>
        <p:spPr>
          <a:xfrm>
            <a:off x="8188552" y="30817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42F5C40-B79B-4366-AA1D-6183C8B8659E}"/>
              </a:ext>
            </a:extLst>
          </p:cNvPr>
          <p:cNvSpPr txBox="1"/>
          <p:nvPr/>
        </p:nvSpPr>
        <p:spPr>
          <a:xfrm>
            <a:off x="8512954" y="3121764"/>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000B0499-2C48-4795-B7C0-38A93C8C38CE}"/>
              </a:ext>
            </a:extLst>
          </p:cNvPr>
          <p:cNvSpPr/>
          <p:nvPr/>
        </p:nvSpPr>
        <p:spPr>
          <a:xfrm>
            <a:off x="8188552" y="41199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0A4E26DB-EC9D-4EA1-922D-E756396C367B}"/>
              </a:ext>
            </a:extLst>
          </p:cNvPr>
          <p:cNvSpPr txBox="1"/>
          <p:nvPr/>
        </p:nvSpPr>
        <p:spPr>
          <a:xfrm>
            <a:off x="8298575" y="4159989"/>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421AA665-A730-4967-8D54-C3FF048C9A6A}"/>
              </a:ext>
            </a:extLst>
          </p:cNvPr>
          <p:cNvSpPr/>
          <p:nvPr/>
        </p:nvSpPr>
        <p:spPr>
          <a:xfrm>
            <a:off x="8188552" y="463433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8504EE93-8893-48CE-A312-D81083DE4410}"/>
              </a:ext>
            </a:extLst>
          </p:cNvPr>
          <p:cNvSpPr txBox="1"/>
          <p:nvPr/>
        </p:nvSpPr>
        <p:spPr>
          <a:xfrm>
            <a:off x="8544644" y="4683864"/>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83EBD364-27E1-42A7-842D-DBBA3E95DC47}"/>
              </a:ext>
            </a:extLst>
          </p:cNvPr>
          <p:cNvSpPr/>
          <p:nvPr/>
        </p:nvSpPr>
        <p:spPr>
          <a:xfrm>
            <a:off x="8188552" y="51582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EBB7F39D-4538-46A7-9BDC-1D9E3BCABEAD}"/>
              </a:ext>
            </a:extLst>
          </p:cNvPr>
          <p:cNvSpPr txBox="1"/>
          <p:nvPr/>
        </p:nvSpPr>
        <p:spPr>
          <a:xfrm>
            <a:off x="8537462" y="5207739"/>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098CA22A-D758-4DFF-A2D9-994929C57FFE}"/>
              </a:ext>
            </a:extLst>
          </p:cNvPr>
          <p:cNvSpPr/>
          <p:nvPr/>
        </p:nvSpPr>
        <p:spPr>
          <a:xfrm>
            <a:off x="8188552" y="56725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3D82E6F-9C2E-4149-8FE5-1D5D1C681E5F}"/>
              </a:ext>
            </a:extLst>
          </p:cNvPr>
          <p:cNvSpPr txBox="1"/>
          <p:nvPr/>
        </p:nvSpPr>
        <p:spPr>
          <a:xfrm>
            <a:off x="8377156" y="5722089"/>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B2D21DB7-A08F-4447-B2A7-59764CDE89BB}"/>
              </a:ext>
            </a:extLst>
          </p:cNvPr>
          <p:cNvSpPr/>
          <p:nvPr/>
        </p:nvSpPr>
        <p:spPr>
          <a:xfrm>
            <a:off x="8179027" y="35961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4D84FACB-1D61-4DC2-9D75-06936939031B}"/>
              </a:ext>
            </a:extLst>
          </p:cNvPr>
          <p:cNvSpPr txBox="1"/>
          <p:nvPr/>
        </p:nvSpPr>
        <p:spPr>
          <a:xfrm>
            <a:off x="8749441" y="3645639"/>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AB41C9E3-0AE4-422D-B831-90507D404F1B}"/>
              </a:ext>
            </a:extLst>
          </p:cNvPr>
          <p:cNvSpPr txBox="1"/>
          <p:nvPr/>
        </p:nvSpPr>
        <p:spPr>
          <a:xfrm rot="16200000">
            <a:off x="7629472" y="327416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07BA2A6B-FFE8-4F18-8923-B235C82FB33C}"/>
              </a:ext>
            </a:extLst>
          </p:cNvPr>
          <p:cNvSpPr txBox="1"/>
          <p:nvPr/>
        </p:nvSpPr>
        <p:spPr>
          <a:xfrm rot="16200000">
            <a:off x="7462785" y="2774101"/>
            <a:ext cx="80200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80EEC25D-BF74-4456-80F5-687FF5A17909}"/>
              </a:ext>
            </a:extLst>
          </p:cNvPr>
          <p:cNvSpPr txBox="1"/>
          <p:nvPr/>
        </p:nvSpPr>
        <p:spPr>
          <a:xfrm>
            <a:off x="8727114" y="1788264"/>
            <a:ext cx="535304"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IaaS</a:t>
            </a:r>
          </a:p>
        </p:txBody>
      </p:sp>
      <p:sp>
        <p:nvSpPr>
          <p:cNvPr id="27" name="Left Bracket 26">
            <a:extLst>
              <a:ext uri="{FF2B5EF4-FFF2-40B4-BE49-F238E27FC236}">
                <a16:creationId xmlns:a16="http://schemas.microsoft.com/office/drawing/2014/main" id="{42DE1D4D-93AF-4E42-8655-733B7F7BFC68}"/>
              </a:ext>
            </a:extLst>
          </p:cNvPr>
          <p:cNvSpPr/>
          <p:nvPr/>
        </p:nvSpPr>
        <p:spPr>
          <a:xfrm>
            <a:off x="7987672" y="2134974"/>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548729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675070" cy="4351338"/>
          </a:xfrm>
        </p:spPr>
        <p:txBody>
          <a:bodyPr/>
          <a:lstStyle/>
          <a:p>
            <a:r>
              <a:rPr lang="en-US" b="1" noProof="0"/>
              <a:t>Platform as a Service (PaaS)</a:t>
            </a:r>
          </a:p>
          <a:p>
            <a:pPr lvl="1"/>
            <a:r>
              <a:rPr lang="en-US" noProof="0"/>
              <a:t>A development and deployment environment in the cloud (e.g., AWS Elastic Beanstalk)</a:t>
            </a:r>
          </a:p>
          <a:p>
            <a:pPr lvl="1"/>
            <a:r>
              <a:rPr lang="en-US" noProof="0"/>
              <a:t>Support complete application life-cycle: building, testing, deploying, etc.</a:t>
            </a:r>
          </a:p>
          <a:p>
            <a:pPr lvl="1"/>
            <a:r>
              <a:rPr lang="en-US" noProof="0"/>
              <a:t>Avoid expense/complexity of managing licenses and application infrastructure</a:t>
            </a:r>
          </a:p>
        </p:txBody>
      </p:sp>
      <p:sp>
        <p:nvSpPr>
          <p:cNvPr id="6" name="Content Placeholder 5">
            <a:extLst>
              <a:ext uri="{FF2B5EF4-FFF2-40B4-BE49-F238E27FC236}">
                <a16:creationId xmlns:a16="http://schemas.microsoft.com/office/drawing/2014/main" id="{5F568DEF-241F-4F1F-A1DE-C6F4342D75FE}"/>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203</a:t>
            </a:fld>
            <a:endParaRPr lang="it-IT"/>
          </a:p>
        </p:txBody>
      </p:sp>
      <p:sp>
        <p:nvSpPr>
          <p:cNvPr id="7" name="Content Placeholder 6">
            <a:extLst>
              <a:ext uri="{FF2B5EF4-FFF2-40B4-BE49-F238E27FC236}">
                <a16:creationId xmlns:a16="http://schemas.microsoft.com/office/drawing/2014/main" id="{4D365890-7FE4-4580-A93B-E146157B4A01}"/>
              </a:ext>
            </a:extLst>
          </p:cNvPr>
          <p:cNvSpPr>
            <a:spLocks noGrp="1"/>
          </p:cNvSpPr>
          <p:nvPr>
            <p:ph idx="13"/>
          </p:nvPr>
        </p:nvSpPr>
        <p:spPr/>
        <p:txBody>
          <a:bodyPr/>
          <a:lstStyle/>
          <a:p>
            <a:endParaRPr lang="en-US"/>
          </a:p>
        </p:txBody>
      </p:sp>
      <p:grpSp>
        <p:nvGrpSpPr>
          <p:cNvPr id="49" name="Gruppo 48">
            <a:extLst>
              <a:ext uri="{FF2B5EF4-FFF2-40B4-BE49-F238E27FC236}">
                <a16:creationId xmlns:a16="http://schemas.microsoft.com/office/drawing/2014/main" id="{2AA091E0-D055-4B55-A168-3ED50FC79439}"/>
              </a:ext>
            </a:extLst>
          </p:cNvPr>
          <p:cNvGrpSpPr/>
          <p:nvPr/>
        </p:nvGrpSpPr>
        <p:grpSpPr>
          <a:xfrm>
            <a:off x="7718415" y="1788264"/>
            <a:ext cx="2051905" cy="4284345"/>
            <a:chOff x="7867572" y="1729899"/>
            <a:chExt cx="2051905" cy="4284345"/>
          </a:xfrm>
        </p:grpSpPr>
        <p:sp>
          <p:nvSpPr>
            <p:cNvPr id="8" name="Freeform: Shape 7">
              <a:extLst>
                <a:ext uri="{FF2B5EF4-FFF2-40B4-BE49-F238E27FC236}">
                  <a16:creationId xmlns:a16="http://schemas.microsoft.com/office/drawing/2014/main" id="{A88EC2A7-0B4E-49D0-B73A-F671767C4E3A}"/>
                </a:ext>
              </a:extLst>
            </p:cNvPr>
            <p:cNvSpPr/>
            <p:nvPr/>
          </p:nvSpPr>
          <p:spPr>
            <a:xfrm>
              <a:off x="833832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541DFA38-C7DC-4A56-929B-4396EA6AD513}"/>
                </a:ext>
              </a:extLst>
            </p:cNvPr>
            <p:cNvSpPr txBox="1"/>
            <p:nvPr/>
          </p:nvSpPr>
          <p:spPr>
            <a:xfrm>
              <a:off x="850123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E871CD2-8160-4B6D-892D-9BAA38F7584B}"/>
                </a:ext>
              </a:extLst>
            </p:cNvPr>
            <p:cNvSpPr/>
            <p:nvPr/>
          </p:nvSpPr>
          <p:spPr>
            <a:xfrm>
              <a:off x="833832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DC29F1D-A9E4-479A-987D-D87034B3E642}"/>
                </a:ext>
              </a:extLst>
            </p:cNvPr>
            <p:cNvSpPr txBox="1"/>
            <p:nvPr/>
          </p:nvSpPr>
          <p:spPr>
            <a:xfrm>
              <a:off x="8828254"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9FE9E67-64DD-4B8D-B470-C424187371FC}"/>
                </a:ext>
              </a:extLst>
            </p:cNvPr>
            <p:cNvSpPr/>
            <p:nvPr/>
          </p:nvSpPr>
          <p:spPr>
            <a:xfrm>
              <a:off x="833832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6A9AC70-B46D-44FC-9536-AFBB7ACDF579}"/>
                </a:ext>
              </a:extLst>
            </p:cNvPr>
            <p:cNvSpPr txBox="1"/>
            <p:nvPr/>
          </p:nvSpPr>
          <p:spPr>
            <a:xfrm>
              <a:off x="8664805"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FCB9C001-B07E-426D-954D-6BE562E12348}"/>
                </a:ext>
              </a:extLst>
            </p:cNvPr>
            <p:cNvSpPr/>
            <p:nvPr/>
          </p:nvSpPr>
          <p:spPr>
            <a:xfrm>
              <a:off x="833832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ACF98F1B-3A0D-47D0-A416-89C3B21256B0}"/>
                </a:ext>
              </a:extLst>
            </p:cNvPr>
            <p:cNvSpPr txBox="1"/>
            <p:nvPr/>
          </p:nvSpPr>
          <p:spPr>
            <a:xfrm>
              <a:off x="845043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12513888-DC2E-4869-A795-608FB79DD9F1}"/>
                </a:ext>
              </a:extLst>
            </p:cNvPr>
            <p:cNvSpPr/>
            <p:nvPr/>
          </p:nvSpPr>
          <p:spPr>
            <a:xfrm>
              <a:off x="833832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63BC44C8-CBEF-4904-AC27-219C7DE44B01}"/>
                </a:ext>
              </a:extLst>
            </p:cNvPr>
            <p:cNvSpPr txBox="1"/>
            <p:nvPr/>
          </p:nvSpPr>
          <p:spPr>
            <a:xfrm>
              <a:off x="869649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B000611E-DB97-4E02-AD41-2E0AE920FA8D}"/>
                </a:ext>
              </a:extLst>
            </p:cNvPr>
            <p:cNvSpPr/>
            <p:nvPr/>
          </p:nvSpPr>
          <p:spPr>
            <a:xfrm>
              <a:off x="833832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0B31B48B-C602-47A9-8D0E-C179619ABE07}"/>
                </a:ext>
              </a:extLst>
            </p:cNvPr>
            <p:cNvSpPr txBox="1"/>
            <p:nvPr/>
          </p:nvSpPr>
          <p:spPr>
            <a:xfrm>
              <a:off x="868932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F7E22886-6007-4041-B220-382F7FE9365A}"/>
                </a:ext>
              </a:extLst>
            </p:cNvPr>
            <p:cNvSpPr/>
            <p:nvPr/>
          </p:nvSpPr>
          <p:spPr>
            <a:xfrm>
              <a:off x="833832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F9E9388-A562-44AF-88CC-4DCB1440B6F4}"/>
                </a:ext>
              </a:extLst>
            </p:cNvPr>
            <p:cNvSpPr txBox="1"/>
            <p:nvPr/>
          </p:nvSpPr>
          <p:spPr>
            <a:xfrm>
              <a:off x="8529017"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074E09CE-5985-48CF-9F49-6735698803C7}"/>
                </a:ext>
              </a:extLst>
            </p:cNvPr>
            <p:cNvSpPr/>
            <p:nvPr/>
          </p:nvSpPr>
          <p:spPr>
            <a:xfrm>
              <a:off x="8338327"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3B2D6F2C-4688-4E7B-99A4-DF1A8EF536FA}"/>
                </a:ext>
              </a:extLst>
            </p:cNvPr>
            <p:cNvSpPr txBox="1"/>
            <p:nvPr/>
          </p:nvSpPr>
          <p:spPr>
            <a:xfrm>
              <a:off x="890129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7254C3-C78A-4C5C-AEFC-6EA84C9DCF65}"/>
                </a:ext>
              </a:extLst>
            </p:cNvPr>
            <p:cNvSpPr txBox="1"/>
            <p:nvPr/>
          </p:nvSpPr>
          <p:spPr>
            <a:xfrm rot="16200000">
              <a:off x="7764702"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5D200E7B-4F28-415A-9AD5-C1CBC237DFBE}"/>
                </a:ext>
              </a:extLst>
            </p:cNvPr>
            <p:cNvSpPr txBox="1"/>
            <p:nvPr/>
          </p:nvSpPr>
          <p:spPr>
            <a:xfrm rot="16200000">
              <a:off x="7598015" y="2163286"/>
              <a:ext cx="80200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C1A20A0B-4BDD-4BE0-BE1F-F06043E67731}"/>
                </a:ext>
              </a:extLst>
            </p:cNvPr>
            <p:cNvSpPr txBox="1"/>
            <p:nvPr/>
          </p:nvSpPr>
          <p:spPr>
            <a:xfrm>
              <a:off x="8891891" y="1729899"/>
              <a:ext cx="565604" cy="276999"/>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PaaS</a:t>
              </a:r>
            </a:p>
          </p:txBody>
        </p:sp>
        <p:sp>
          <p:nvSpPr>
            <p:cNvPr id="27" name="Left Bracket 26">
              <a:extLst>
                <a:ext uri="{FF2B5EF4-FFF2-40B4-BE49-F238E27FC236}">
                  <a16:creationId xmlns:a16="http://schemas.microsoft.com/office/drawing/2014/main" id="{1CAADB9C-D671-4841-897B-E33C31B47F63}"/>
                </a:ext>
              </a:extLst>
            </p:cNvPr>
            <p:cNvSpPr/>
            <p:nvPr/>
          </p:nvSpPr>
          <p:spPr>
            <a:xfrm>
              <a:off x="8163692"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71300360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b="1" noProof="0"/>
              <a:t>PaaS</a:t>
            </a:r>
            <a:r>
              <a:rPr lang="en-US" noProof="0"/>
              <a:t> and </a:t>
            </a:r>
            <a:r>
              <a:rPr lang="en-US" b="1" noProof="0"/>
              <a:t>containers</a:t>
            </a:r>
            <a:r>
              <a:rPr lang="en-US" noProof="0"/>
              <a:t> are potential solutions to inconsistent infrastructures</a:t>
            </a:r>
          </a:p>
          <a:p>
            <a:pPr lvl="1"/>
            <a:endParaRPr lang="en-US" noProof="0"/>
          </a:p>
          <a:p>
            <a:r>
              <a:rPr lang="en-US" noProof="0"/>
              <a:t>PaaS provides a platform for users to run their software</a:t>
            </a:r>
          </a:p>
          <a:p>
            <a:pPr lvl="1"/>
            <a:r>
              <a:rPr lang="en-US" noProof="0"/>
              <a:t>Developers write software targeting features/capabilities of the platform</a:t>
            </a:r>
          </a:p>
          <a:p>
            <a:r>
              <a:rPr lang="en-US" noProof="0"/>
              <a:t>Containerization isolates an application with its own environment</a:t>
            </a:r>
          </a:p>
          <a:p>
            <a:pPr lvl="1"/>
            <a:r>
              <a:rPr lang="en-US" noProof="0"/>
              <a:t>Lightweight alternative to full virtualization</a:t>
            </a:r>
          </a:p>
          <a:p>
            <a:pPr lvl="1"/>
            <a:r>
              <a:rPr lang="en-US" noProof="0"/>
              <a:t>Containers are isolated but need to be deployed to (public/private) server</a:t>
            </a:r>
          </a:p>
          <a:p>
            <a:pPr lvl="1"/>
            <a:r>
              <a:rPr lang="en-US" noProof="0"/>
              <a:t>Excellent solution when dependencies are in play</a:t>
            </a:r>
          </a:p>
          <a:p>
            <a:pPr lvl="1"/>
            <a:r>
              <a:rPr lang="en-US" noProof="0"/>
              <a:t>Housekeeping challenges and complexities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204</a:t>
            </a:fld>
            <a:endParaRPr lang="it-IT"/>
          </a:p>
        </p:txBody>
      </p:sp>
    </p:spTree>
    <p:extLst>
      <p:ext uri="{BB962C8B-B14F-4D97-AF65-F5344CB8AC3E}">
        <p14:creationId xmlns:p14="http://schemas.microsoft.com/office/powerpoint/2010/main" val="348425327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olo 21">
            <a:extLst>
              <a:ext uri="{FF2B5EF4-FFF2-40B4-BE49-F238E27FC236}">
                <a16:creationId xmlns:a16="http://schemas.microsoft.com/office/drawing/2014/main" id="{AA376579-D01D-4286-8CE8-6DCDC4AA8031}"/>
              </a:ext>
            </a:extLst>
          </p:cNvPr>
          <p:cNvSpPr>
            <a:spLocks noGrp="1"/>
          </p:cNvSpPr>
          <p:nvPr>
            <p:ph type="title"/>
          </p:nvPr>
        </p:nvSpPr>
        <p:spPr/>
        <p:txBody>
          <a:bodyPr>
            <a:normAutofit/>
          </a:bodyPr>
          <a:lstStyle/>
          <a:p>
            <a:r>
              <a:rPr lang="en-US" noProof="0"/>
              <a:t>Cloud computing: deployment models</a:t>
            </a:r>
          </a:p>
        </p:txBody>
      </p:sp>
      <p:sp>
        <p:nvSpPr>
          <p:cNvPr id="7" name="Segnaposto contenuto 6">
            <a:extLst>
              <a:ext uri="{FF2B5EF4-FFF2-40B4-BE49-F238E27FC236}">
                <a16:creationId xmlns:a16="http://schemas.microsoft.com/office/drawing/2014/main" id="{8752A04A-2A81-4384-A5E8-3FA0E7C68892}"/>
              </a:ext>
            </a:extLst>
          </p:cNvPr>
          <p:cNvSpPr>
            <a:spLocks noGrp="1"/>
          </p:cNvSpPr>
          <p:nvPr>
            <p:ph sz="half" idx="1"/>
          </p:nvPr>
        </p:nvSpPr>
        <p:spPr>
          <a:xfrm>
            <a:off x="838200" y="1825625"/>
            <a:ext cx="6535366" cy="4351338"/>
          </a:xfrm>
        </p:spPr>
        <p:txBody>
          <a:bodyPr/>
          <a:lstStyle/>
          <a:p>
            <a:r>
              <a:rPr lang="en-US" noProof="0">
                <a:solidFill>
                  <a:srgbClr val="FF5050"/>
                </a:solidFill>
              </a:rPr>
              <a:t>Containers</a:t>
            </a:r>
            <a:r>
              <a:rPr lang="en-US" noProof="0"/>
              <a:t> and </a:t>
            </a:r>
            <a:r>
              <a:rPr lang="en-US" noProof="0">
                <a:solidFill>
                  <a:srgbClr val="FF5050"/>
                </a:solidFill>
              </a:rPr>
              <a:t>virtual machines </a:t>
            </a:r>
            <a:r>
              <a:rPr lang="en-US" noProof="0"/>
              <a:t>are packaged computing environments </a:t>
            </a:r>
          </a:p>
          <a:p>
            <a:endParaRPr lang="en-US" noProof="0"/>
          </a:p>
          <a:p>
            <a:r>
              <a:rPr lang="en-US" noProof="0">
                <a:solidFill>
                  <a:srgbClr val="FF5050"/>
                </a:solidFill>
              </a:rPr>
              <a:t>Containers</a:t>
            </a:r>
            <a:r>
              <a:rPr lang="en-US" noProof="0"/>
              <a:t> </a:t>
            </a:r>
          </a:p>
          <a:p>
            <a:pPr lvl="1"/>
            <a:r>
              <a:rPr lang="en-US" noProof="0"/>
              <a:t>On top of physical server and its host OS</a:t>
            </a:r>
          </a:p>
          <a:p>
            <a:pPr lvl="1"/>
            <a:r>
              <a:rPr lang="en-US" noProof="0"/>
              <a:t>Share the host OS kernel</a:t>
            </a:r>
          </a:p>
          <a:p>
            <a:pPr lvl="1"/>
            <a:r>
              <a:rPr lang="en-US" noProof="0"/>
              <a:t>Shared components are read-only</a:t>
            </a:r>
          </a:p>
          <a:p>
            <a:pPr lvl="1"/>
            <a:r>
              <a:rPr lang="en-US" noProof="0"/>
              <a:t>“Light”, take seconds to start</a:t>
            </a:r>
          </a:p>
          <a:p>
            <a:r>
              <a:rPr lang="en-US" noProof="0">
                <a:solidFill>
                  <a:srgbClr val="FF5050"/>
                </a:solidFill>
              </a:rPr>
              <a:t>Virtual machines</a:t>
            </a:r>
          </a:p>
          <a:p>
            <a:pPr lvl="1"/>
            <a:r>
              <a:rPr lang="en-US" noProof="0"/>
              <a:t>Emulate a hardware/software system</a:t>
            </a:r>
          </a:p>
          <a:p>
            <a:pPr lvl="1"/>
            <a:r>
              <a:rPr lang="en-US" noProof="0"/>
              <a:t>On top of a hypervisor (VM monitor)</a:t>
            </a:r>
          </a:p>
        </p:txBody>
      </p:sp>
      <p:pic>
        <p:nvPicPr>
          <p:cNvPr id="10" name="Segnaposto contenuto 9">
            <a:extLst>
              <a:ext uri="{FF2B5EF4-FFF2-40B4-BE49-F238E27FC236}">
                <a16:creationId xmlns:a16="http://schemas.microsoft.com/office/drawing/2014/main" id="{1B45875B-A9D5-4A91-8FDA-97D688599D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89701"/>
            <a:ext cx="5181600" cy="2623185"/>
          </a:xfrm>
        </p:spPr>
      </p:pic>
      <p:sp>
        <p:nvSpPr>
          <p:cNvPr id="4" name="Segnaposto piè di pagina 3">
            <a:extLst>
              <a:ext uri="{FF2B5EF4-FFF2-40B4-BE49-F238E27FC236}">
                <a16:creationId xmlns:a16="http://schemas.microsoft.com/office/drawing/2014/main" id="{E59FADBA-6D96-47C7-83C5-C72683DFAF37}"/>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13976023-4B37-47B0-BE8F-6D672D78182D}"/>
              </a:ext>
            </a:extLst>
          </p:cNvPr>
          <p:cNvSpPr>
            <a:spLocks noGrp="1"/>
          </p:cNvSpPr>
          <p:nvPr>
            <p:ph type="sldNum" sz="quarter" idx="12"/>
          </p:nvPr>
        </p:nvSpPr>
        <p:spPr/>
        <p:txBody>
          <a:bodyPr/>
          <a:lstStyle/>
          <a:p>
            <a:fld id="{5DD6F1BA-2510-46FC-9346-AB1F3CA1593B}" type="slidenum">
              <a:rPr lang="it-IT" smtClean="0"/>
              <a:pPr/>
              <a:t>205</a:t>
            </a:fld>
            <a:endParaRPr lang="it-IT"/>
          </a:p>
        </p:txBody>
      </p:sp>
    </p:spTree>
    <p:extLst>
      <p:ext uri="{BB962C8B-B14F-4D97-AF65-F5344CB8AC3E}">
        <p14:creationId xmlns:p14="http://schemas.microsoft.com/office/powerpoint/2010/main" val="395218708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b="1" noProof="0"/>
              <a:t>Function as a Service (</a:t>
            </a:r>
            <a:r>
              <a:rPr lang="en-US" b="1" noProof="0" err="1"/>
              <a:t>FaaS</a:t>
            </a:r>
            <a:r>
              <a:rPr lang="en-US" b="1" noProof="0"/>
              <a:t>)</a:t>
            </a:r>
          </a:p>
          <a:p>
            <a:pPr lvl="1"/>
            <a:r>
              <a:rPr lang="en-US" noProof="0"/>
              <a:t>A coding environment, cloud provider provisions platform to run the code (e.g., AWS Lambda)</a:t>
            </a:r>
          </a:p>
          <a:p>
            <a:pPr lvl="1"/>
            <a:r>
              <a:rPr lang="en-US" noProof="0"/>
              <a:t>Infrastructure provisioning and management are invisible to the developer</a:t>
            </a:r>
          </a:p>
        </p:txBody>
      </p:sp>
      <p:sp>
        <p:nvSpPr>
          <p:cNvPr id="6" name="Content Placeholder 5">
            <a:extLst>
              <a:ext uri="{FF2B5EF4-FFF2-40B4-BE49-F238E27FC236}">
                <a16:creationId xmlns:a16="http://schemas.microsoft.com/office/drawing/2014/main" id="{AE7C90D6-0F19-46B0-9C70-4648D67BE1CB}"/>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206</a:t>
            </a:fld>
            <a:endParaRPr lang="it-IT"/>
          </a:p>
        </p:txBody>
      </p:sp>
      <p:sp>
        <p:nvSpPr>
          <p:cNvPr id="7" name="Content Placeholder 6">
            <a:extLst>
              <a:ext uri="{FF2B5EF4-FFF2-40B4-BE49-F238E27FC236}">
                <a16:creationId xmlns:a16="http://schemas.microsoft.com/office/drawing/2014/main" id="{1CFE4572-A7A6-4B2F-B1EE-161AC070D5D1}"/>
              </a:ext>
            </a:extLst>
          </p:cNvPr>
          <p:cNvSpPr>
            <a:spLocks noGrp="1"/>
          </p:cNvSpPr>
          <p:nvPr>
            <p:ph idx="13"/>
          </p:nvPr>
        </p:nvSpPr>
        <p:spPr/>
        <p:txBody>
          <a:bodyPr/>
          <a:lstStyle/>
          <a:p>
            <a:endParaRPr lang="en-US"/>
          </a:p>
        </p:txBody>
      </p:sp>
      <p:grpSp>
        <p:nvGrpSpPr>
          <p:cNvPr id="28" name="Gruppo 27">
            <a:extLst>
              <a:ext uri="{FF2B5EF4-FFF2-40B4-BE49-F238E27FC236}">
                <a16:creationId xmlns:a16="http://schemas.microsoft.com/office/drawing/2014/main" id="{8BC1A2C7-3912-4C02-9667-3C05012EED9C}"/>
              </a:ext>
            </a:extLst>
          </p:cNvPr>
          <p:cNvGrpSpPr/>
          <p:nvPr/>
        </p:nvGrpSpPr>
        <p:grpSpPr>
          <a:xfrm>
            <a:off x="7719625" y="1729899"/>
            <a:ext cx="2068126" cy="4284345"/>
            <a:chOff x="7625739" y="1729899"/>
            <a:chExt cx="2068126" cy="4284345"/>
          </a:xfrm>
        </p:grpSpPr>
        <p:sp>
          <p:nvSpPr>
            <p:cNvPr id="8" name="Freeform: Shape 7">
              <a:extLst>
                <a:ext uri="{FF2B5EF4-FFF2-40B4-BE49-F238E27FC236}">
                  <a16:creationId xmlns:a16="http://schemas.microsoft.com/office/drawing/2014/main" id="{FC4C4521-803E-4D0F-9328-8E5DF07F020B}"/>
                </a:ext>
              </a:extLst>
            </p:cNvPr>
            <p:cNvSpPr/>
            <p:nvPr/>
          </p:nvSpPr>
          <p:spPr>
            <a:xfrm>
              <a:off x="8112715"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88EB144-3BE4-4CDA-9780-C08561C3BF32}"/>
                </a:ext>
              </a:extLst>
            </p:cNvPr>
            <p:cNvSpPr txBox="1"/>
            <p:nvPr/>
          </p:nvSpPr>
          <p:spPr>
            <a:xfrm>
              <a:off x="827718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47CB028D-0E2E-447B-B9BB-EF01F1457421}"/>
                </a:ext>
              </a:extLst>
            </p:cNvPr>
            <p:cNvSpPr/>
            <p:nvPr/>
          </p:nvSpPr>
          <p:spPr>
            <a:xfrm>
              <a:off x="8112715"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18F7CCD9-0C17-4F7B-909F-06A8BBD80353}"/>
                </a:ext>
              </a:extLst>
            </p:cNvPr>
            <p:cNvSpPr txBox="1"/>
            <p:nvPr/>
          </p:nvSpPr>
          <p:spPr>
            <a:xfrm>
              <a:off x="8604205"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81E37BC5-FB0B-4A08-A74B-DF0E646A11FA}"/>
                </a:ext>
              </a:extLst>
            </p:cNvPr>
            <p:cNvSpPr/>
            <p:nvPr/>
          </p:nvSpPr>
          <p:spPr>
            <a:xfrm>
              <a:off x="8112715"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90F4FD4-CC46-455C-88E6-5D72924A2A25}"/>
                </a:ext>
              </a:extLst>
            </p:cNvPr>
            <p:cNvSpPr txBox="1"/>
            <p:nvPr/>
          </p:nvSpPr>
          <p:spPr>
            <a:xfrm>
              <a:off x="8440756"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4369FED8-057E-42EE-BC31-B0E11612F275}"/>
                </a:ext>
              </a:extLst>
            </p:cNvPr>
            <p:cNvSpPr/>
            <p:nvPr/>
          </p:nvSpPr>
          <p:spPr>
            <a:xfrm>
              <a:off x="8112715"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5878365A-EBC2-4595-A3EB-3AFA6EC10793}"/>
                </a:ext>
              </a:extLst>
            </p:cNvPr>
            <p:cNvSpPr txBox="1"/>
            <p:nvPr/>
          </p:nvSpPr>
          <p:spPr>
            <a:xfrm>
              <a:off x="822637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33A964F5-EAAA-40E0-84CE-6F0362CB950E}"/>
                </a:ext>
              </a:extLst>
            </p:cNvPr>
            <p:cNvSpPr/>
            <p:nvPr/>
          </p:nvSpPr>
          <p:spPr>
            <a:xfrm>
              <a:off x="8112715"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D2259A62-92EE-468C-A6A6-BA39A32D9ADD}"/>
                </a:ext>
              </a:extLst>
            </p:cNvPr>
            <p:cNvSpPr txBox="1"/>
            <p:nvPr/>
          </p:nvSpPr>
          <p:spPr>
            <a:xfrm>
              <a:off x="847244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D9D1C70A-EC17-4D2C-8F85-BD01408635A7}"/>
                </a:ext>
              </a:extLst>
            </p:cNvPr>
            <p:cNvSpPr/>
            <p:nvPr/>
          </p:nvSpPr>
          <p:spPr>
            <a:xfrm>
              <a:off x="8112715"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A507118E-5E06-4596-8D29-CD210426EDE0}"/>
                </a:ext>
              </a:extLst>
            </p:cNvPr>
            <p:cNvSpPr txBox="1"/>
            <p:nvPr/>
          </p:nvSpPr>
          <p:spPr>
            <a:xfrm>
              <a:off x="846526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4A9E7AF2-8BF6-48E1-9AA6-A2AE461861E5}"/>
                </a:ext>
              </a:extLst>
            </p:cNvPr>
            <p:cNvSpPr/>
            <p:nvPr/>
          </p:nvSpPr>
          <p:spPr>
            <a:xfrm>
              <a:off x="8112715"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97F5902-CE49-41D6-825B-6E9397B67DD9}"/>
                </a:ext>
              </a:extLst>
            </p:cNvPr>
            <p:cNvSpPr txBox="1"/>
            <p:nvPr/>
          </p:nvSpPr>
          <p:spPr>
            <a:xfrm>
              <a:off x="8304958"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E34C601A-13A1-4981-8921-6356F7AD9ECF}"/>
                </a:ext>
              </a:extLst>
            </p:cNvPr>
            <p:cNvSpPr/>
            <p:nvPr/>
          </p:nvSpPr>
          <p:spPr>
            <a:xfrm>
              <a:off x="8112715"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10105D8-9E03-4506-BF94-BF5B683294C4}"/>
                </a:ext>
              </a:extLst>
            </p:cNvPr>
            <p:cNvSpPr txBox="1"/>
            <p:nvPr/>
          </p:nvSpPr>
          <p:spPr>
            <a:xfrm>
              <a:off x="867724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EF4964-25B1-4832-8BAD-423726A4DEC3}"/>
                </a:ext>
              </a:extLst>
            </p:cNvPr>
            <p:cNvSpPr txBox="1"/>
            <p:nvPr/>
          </p:nvSpPr>
          <p:spPr>
            <a:xfrm rot="16200000">
              <a:off x="7522869"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20B41EBE-D3D0-487A-8A47-15EE6ACDBEA0}"/>
                </a:ext>
              </a:extLst>
            </p:cNvPr>
            <p:cNvSpPr txBox="1"/>
            <p:nvPr/>
          </p:nvSpPr>
          <p:spPr>
            <a:xfrm rot="16200000">
              <a:off x="7356182" y="2163286"/>
              <a:ext cx="80200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935A7D77-F9E2-46D4-B73A-951014BFFA23}"/>
                </a:ext>
              </a:extLst>
            </p:cNvPr>
            <p:cNvSpPr txBox="1"/>
            <p:nvPr/>
          </p:nvSpPr>
          <p:spPr>
            <a:xfrm>
              <a:off x="8598271" y="1729899"/>
              <a:ext cx="5448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FaaS</a:t>
              </a:r>
            </a:p>
          </p:txBody>
        </p:sp>
        <p:sp>
          <p:nvSpPr>
            <p:cNvPr id="27" name="Left Bracket 26">
              <a:extLst>
                <a:ext uri="{FF2B5EF4-FFF2-40B4-BE49-F238E27FC236}">
                  <a16:creationId xmlns:a16="http://schemas.microsoft.com/office/drawing/2014/main" id="{334975A6-BC84-4F4D-BBC2-C650C09C9B50}"/>
                </a:ext>
              </a:extLst>
            </p:cNvPr>
            <p:cNvSpPr/>
            <p:nvPr/>
          </p:nvSpPr>
          <p:spPr>
            <a:xfrm>
              <a:off x="7932224"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69748305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noProof="0"/>
              <a:t>Principles of </a:t>
            </a:r>
            <a:r>
              <a:rPr lang="en-US" noProof="0" err="1"/>
              <a:t>FaaS</a:t>
            </a:r>
            <a:r>
              <a:rPr lang="en-US" noProof="0"/>
              <a:t> architectures</a:t>
            </a:r>
          </a:p>
          <a:p>
            <a:pPr lvl="1"/>
            <a:r>
              <a:rPr lang="en-US" noProof="0" err="1"/>
              <a:t>FaaS</a:t>
            </a:r>
            <a:r>
              <a:rPr lang="en-US" noProof="0"/>
              <a:t> is based on a serverless approach, use a compute service to execute code on demand</a:t>
            </a:r>
          </a:p>
          <a:p>
            <a:pPr lvl="1"/>
            <a:r>
              <a:rPr lang="en-US" noProof="0"/>
              <a:t>Every function could be considered as a standalone service</a:t>
            </a:r>
          </a:p>
          <a:p>
            <a:pPr lvl="1"/>
            <a:r>
              <a:rPr lang="en-US" noProof="0"/>
              <a:t>Write single-purpose stateless functions</a:t>
            </a:r>
          </a:p>
          <a:p>
            <a:r>
              <a:rPr lang="en-US" noProof="0"/>
              <a:t>Functions react to events</a:t>
            </a:r>
          </a:p>
          <a:p>
            <a:pPr lvl="1"/>
            <a:r>
              <a:rPr lang="en-US" noProof="0"/>
              <a:t>Design push-based, event-driven pipelines</a:t>
            </a:r>
          </a:p>
          <a:p>
            <a:pPr lvl="1"/>
            <a:r>
              <a:rPr lang="en-US" noProof="0"/>
              <a:t>Create thicker, more powerful front ends</a:t>
            </a:r>
          </a:p>
          <a:p>
            <a:pPr lvl="1"/>
            <a:r>
              <a:rPr lang="en-US" noProof="0"/>
              <a:t>Embrace third-party services (e.g., security)</a:t>
            </a:r>
          </a:p>
          <a:p>
            <a:r>
              <a:rPr lang="en-US" noProof="0" err="1"/>
              <a:t>FaaS</a:t>
            </a:r>
            <a:r>
              <a:rPr lang="en-US" noProof="0"/>
              <a:t> is not a silver bullet</a:t>
            </a:r>
          </a:p>
          <a:p>
            <a:pPr lvl="1"/>
            <a:r>
              <a:rPr lang="en-US" noProof="0"/>
              <a:t>Not appropriate for latency-sensitive applications</a:t>
            </a:r>
          </a:p>
          <a:p>
            <a:pPr lvl="1"/>
            <a:r>
              <a:rPr lang="en-US" noProof="0"/>
              <a:t>Strict specific service-level agreements</a:t>
            </a:r>
          </a:p>
          <a:p>
            <a:pPr lvl="1"/>
            <a:r>
              <a:rPr lang="en-US" noProof="0"/>
              <a:t>Migration costs</a:t>
            </a:r>
          </a:p>
          <a:p>
            <a:pPr lvl="1"/>
            <a:r>
              <a:rPr lang="en-US" noProof="0"/>
              <a:t>Vendor lock-in can be an issue</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207</a:t>
            </a:fld>
            <a:endParaRPr lang="it-IT"/>
          </a:p>
        </p:txBody>
      </p:sp>
    </p:spTree>
    <p:extLst>
      <p:ext uri="{BB962C8B-B14F-4D97-AF65-F5344CB8AC3E}">
        <p14:creationId xmlns:p14="http://schemas.microsoft.com/office/powerpoint/2010/main" val="169711472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pPr indent="-285750"/>
            <a:r>
              <a:rPr lang="en-US" b="1" noProof="0"/>
              <a:t>Software as a service (SaaS)</a:t>
            </a:r>
          </a:p>
          <a:p>
            <a:pPr lvl="1"/>
            <a:r>
              <a:rPr lang="en-US" noProof="0"/>
              <a:t>An application environment</a:t>
            </a:r>
          </a:p>
          <a:p>
            <a:pPr lvl="1"/>
            <a:r>
              <a:rPr lang="en-US" noProof="0"/>
              <a:t>Access cloud-based apps over the Internet (e.g., email, Microsoft Office 365, </a:t>
            </a:r>
            <a:r>
              <a:rPr lang="en-US" noProof="0" err="1"/>
              <a:t>Github</a:t>
            </a:r>
            <a:r>
              <a:rPr lang="en-US" noProof="0"/>
              <a:t>)</a:t>
            </a:r>
          </a:p>
        </p:txBody>
      </p:sp>
      <p:sp>
        <p:nvSpPr>
          <p:cNvPr id="6" name="Content Placeholder 5">
            <a:extLst>
              <a:ext uri="{FF2B5EF4-FFF2-40B4-BE49-F238E27FC236}">
                <a16:creationId xmlns:a16="http://schemas.microsoft.com/office/drawing/2014/main" id="{64935BFF-F494-4D3C-AFE6-4EBCD75C1BEE}"/>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208</a:t>
            </a:fld>
            <a:endParaRPr lang="it-IT"/>
          </a:p>
        </p:txBody>
      </p:sp>
      <p:sp>
        <p:nvSpPr>
          <p:cNvPr id="7" name="Content Placeholder 6">
            <a:extLst>
              <a:ext uri="{FF2B5EF4-FFF2-40B4-BE49-F238E27FC236}">
                <a16:creationId xmlns:a16="http://schemas.microsoft.com/office/drawing/2014/main" id="{95A4E9AA-A517-4FA1-9437-08FF635B6B60}"/>
              </a:ext>
            </a:extLst>
          </p:cNvPr>
          <p:cNvSpPr>
            <a:spLocks noGrp="1"/>
          </p:cNvSpPr>
          <p:nvPr>
            <p:ph idx="13"/>
          </p:nvPr>
        </p:nvSpPr>
        <p:spPr/>
        <p:txBody>
          <a:bodyPr/>
          <a:lstStyle/>
          <a:p>
            <a:endParaRPr lang="en-US"/>
          </a:p>
        </p:txBody>
      </p:sp>
      <p:grpSp>
        <p:nvGrpSpPr>
          <p:cNvPr id="25" name="Gruppo 24">
            <a:extLst>
              <a:ext uri="{FF2B5EF4-FFF2-40B4-BE49-F238E27FC236}">
                <a16:creationId xmlns:a16="http://schemas.microsoft.com/office/drawing/2014/main" id="{EF8169EF-6FB7-4C1F-B99C-730E0512F9D1}"/>
              </a:ext>
            </a:extLst>
          </p:cNvPr>
          <p:cNvGrpSpPr/>
          <p:nvPr/>
        </p:nvGrpSpPr>
        <p:grpSpPr>
          <a:xfrm>
            <a:off x="8206601" y="1729899"/>
            <a:ext cx="1581150" cy="4284345"/>
            <a:chOff x="8206601" y="1729899"/>
            <a:chExt cx="1581150" cy="4284345"/>
          </a:xfrm>
        </p:grpSpPr>
        <p:sp>
          <p:nvSpPr>
            <p:cNvPr id="8" name="Freeform: Shape 7">
              <a:extLst>
                <a:ext uri="{FF2B5EF4-FFF2-40B4-BE49-F238E27FC236}">
                  <a16:creationId xmlns:a16="http://schemas.microsoft.com/office/drawing/2014/main" id="{694B1123-6CF8-412A-A1C7-B38C2B617D33}"/>
                </a:ext>
              </a:extLst>
            </p:cNvPr>
            <p:cNvSpPr/>
            <p:nvPr/>
          </p:nvSpPr>
          <p:spPr>
            <a:xfrm>
              <a:off x="8206601"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F3FC2565-9380-40BF-8FAE-1C76CFF64CFA}"/>
                </a:ext>
              </a:extLst>
            </p:cNvPr>
            <p:cNvSpPr txBox="1"/>
            <p:nvPr/>
          </p:nvSpPr>
          <p:spPr>
            <a:xfrm>
              <a:off x="8373002"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25B2589D-631D-40B1-A46F-CBB7BE645532}"/>
                </a:ext>
              </a:extLst>
            </p:cNvPr>
            <p:cNvSpPr/>
            <p:nvPr/>
          </p:nvSpPr>
          <p:spPr>
            <a:xfrm>
              <a:off x="8206601"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FD59C071-05F1-492F-87A0-F6C03184C8A1}"/>
                </a:ext>
              </a:extLst>
            </p:cNvPr>
            <p:cNvSpPr txBox="1"/>
            <p:nvPr/>
          </p:nvSpPr>
          <p:spPr>
            <a:xfrm>
              <a:off x="8699996"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12DF6F11-1750-40EA-9710-8545040E5FF6}"/>
                </a:ext>
              </a:extLst>
            </p:cNvPr>
            <p:cNvSpPr/>
            <p:nvPr/>
          </p:nvSpPr>
          <p:spPr>
            <a:xfrm>
              <a:off x="8206601"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8FBEEAE-B4D2-479D-AF0B-08D2F0EB5A04}"/>
                </a:ext>
              </a:extLst>
            </p:cNvPr>
            <p:cNvSpPr txBox="1"/>
            <p:nvPr/>
          </p:nvSpPr>
          <p:spPr>
            <a:xfrm>
              <a:off x="8536547"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3EF970BD-26C6-40D9-BF16-D18379A6065F}"/>
                </a:ext>
              </a:extLst>
            </p:cNvPr>
            <p:cNvSpPr/>
            <p:nvPr/>
          </p:nvSpPr>
          <p:spPr>
            <a:xfrm>
              <a:off x="8206601"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B3528D3B-66C1-471C-ACC1-F82CF0F900AB}"/>
                </a:ext>
              </a:extLst>
            </p:cNvPr>
            <p:cNvSpPr txBox="1"/>
            <p:nvPr/>
          </p:nvSpPr>
          <p:spPr>
            <a:xfrm>
              <a:off x="8322139"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DB69ABA3-0453-4E41-A553-3E6572AF9EB1}"/>
                </a:ext>
              </a:extLst>
            </p:cNvPr>
            <p:cNvSpPr/>
            <p:nvPr/>
          </p:nvSpPr>
          <p:spPr>
            <a:xfrm>
              <a:off x="8206601"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B24CD699-FF9E-483D-BDCA-29C2EE5EDF9A}"/>
                </a:ext>
              </a:extLst>
            </p:cNvPr>
            <p:cNvSpPr txBox="1"/>
            <p:nvPr/>
          </p:nvSpPr>
          <p:spPr>
            <a:xfrm>
              <a:off x="856826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C00C13BB-32B6-4797-A577-03DAB24A9616}"/>
                </a:ext>
              </a:extLst>
            </p:cNvPr>
            <p:cNvSpPr/>
            <p:nvPr/>
          </p:nvSpPr>
          <p:spPr>
            <a:xfrm>
              <a:off x="8206601"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437123DD-6F49-404E-9621-6804A1D70DF6}"/>
                </a:ext>
              </a:extLst>
            </p:cNvPr>
            <p:cNvSpPr txBox="1"/>
            <p:nvPr/>
          </p:nvSpPr>
          <p:spPr>
            <a:xfrm>
              <a:off x="8561026"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3472A689-36A3-4011-AFE1-FC3A74C54330}"/>
                </a:ext>
              </a:extLst>
            </p:cNvPr>
            <p:cNvSpPr/>
            <p:nvPr/>
          </p:nvSpPr>
          <p:spPr>
            <a:xfrm>
              <a:off x="8206601"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CFB2712-14AC-44A1-BF61-F08C809BB3C4}"/>
                </a:ext>
              </a:extLst>
            </p:cNvPr>
            <p:cNvSpPr txBox="1"/>
            <p:nvPr/>
          </p:nvSpPr>
          <p:spPr>
            <a:xfrm>
              <a:off x="8400720"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9700A776-9896-4A42-A31A-3CE7F81436E2}"/>
                </a:ext>
              </a:extLst>
            </p:cNvPr>
            <p:cNvSpPr/>
            <p:nvPr/>
          </p:nvSpPr>
          <p:spPr>
            <a:xfrm>
              <a:off x="8206601"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14EE5AD0-C15B-4DCF-8063-2EF52842763A}"/>
                </a:ext>
              </a:extLst>
            </p:cNvPr>
            <p:cNvSpPr txBox="1"/>
            <p:nvPr/>
          </p:nvSpPr>
          <p:spPr>
            <a:xfrm>
              <a:off x="877305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CBECE0AD-DEAC-44BB-B2EE-5747BE0E2880}"/>
                </a:ext>
              </a:extLst>
            </p:cNvPr>
            <p:cNvSpPr txBox="1"/>
            <p:nvPr/>
          </p:nvSpPr>
          <p:spPr>
            <a:xfrm>
              <a:off x="8709635" y="1729899"/>
              <a:ext cx="56388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SaaS</a:t>
              </a:r>
            </a:p>
          </p:txBody>
        </p:sp>
      </p:grpSp>
    </p:spTree>
    <p:extLst>
      <p:ext uri="{BB962C8B-B14F-4D97-AF65-F5344CB8AC3E}">
        <p14:creationId xmlns:p14="http://schemas.microsoft.com/office/powerpoint/2010/main" val="403669730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7392-0942-4F6C-9A04-662B5EDFA66F}"/>
              </a:ext>
            </a:extLst>
          </p:cNvPr>
          <p:cNvSpPr>
            <a:spLocks noGrp="1"/>
          </p:cNvSpPr>
          <p:nvPr>
            <p:ph type="title"/>
          </p:nvPr>
        </p:nvSpPr>
        <p:spPr/>
        <p:txBody>
          <a:bodyPr/>
          <a:lstStyle/>
          <a:p>
            <a:endParaRPr lang="en-US" noProof="0"/>
          </a:p>
        </p:txBody>
      </p:sp>
      <p:pic>
        <p:nvPicPr>
          <p:cNvPr id="8" name="Content Placeholder 7" descr="Diagram&#10;&#10;Description automatically generated">
            <a:extLst>
              <a:ext uri="{FF2B5EF4-FFF2-40B4-BE49-F238E27FC236}">
                <a16:creationId xmlns:a16="http://schemas.microsoft.com/office/drawing/2014/main" id="{0A9CBFD9-2941-4456-9F1C-2356F3A302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984" y="1977469"/>
            <a:ext cx="9346031" cy="3796825"/>
          </a:xfrm>
        </p:spPr>
      </p:pic>
      <p:sp>
        <p:nvSpPr>
          <p:cNvPr id="4" name="Footer Placeholder 3">
            <a:extLst>
              <a:ext uri="{FF2B5EF4-FFF2-40B4-BE49-F238E27FC236}">
                <a16:creationId xmlns:a16="http://schemas.microsoft.com/office/drawing/2014/main" id="{77ED7E84-77F9-4317-A8AD-5D35DE2438F8}"/>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3FA09336-1BD6-406F-8D7C-A70FD7E4D5AC}"/>
              </a:ext>
            </a:extLst>
          </p:cNvPr>
          <p:cNvSpPr>
            <a:spLocks noGrp="1"/>
          </p:cNvSpPr>
          <p:nvPr>
            <p:ph type="sldNum" sz="quarter" idx="12"/>
          </p:nvPr>
        </p:nvSpPr>
        <p:spPr/>
        <p:txBody>
          <a:bodyPr/>
          <a:lstStyle/>
          <a:p>
            <a:fld id="{5DD6F1BA-2510-46FC-9346-AB1F3CA1593B}" type="slidenum">
              <a:rPr lang="it-IT" smtClean="0"/>
              <a:t>209</a:t>
            </a:fld>
            <a:endParaRPr lang="it-IT"/>
          </a:p>
        </p:txBody>
      </p:sp>
      <p:sp>
        <p:nvSpPr>
          <p:cNvPr id="6" name="Content Placeholder 5">
            <a:extLst>
              <a:ext uri="{FF2B5EF4-FFF2-40B4-BE49-F238E27FC236}">
                <a16:creationId xmlns:a16="http://schemas.microsoft.com/office/drawing/2014/main" id="{AF2C235B-E9B7-4F1C-A970-1F3A518AC36A}"/>
              </a:ext>
            </a:extLst>
          </p:cNvPr>
          <p:cNvSpPr>
            <a:spLocks noGrp="1"/>
          </p:cNvSpPr>
          <p:nvPr>
            <p:ph idx="13"/>
          </p:nvPr>
        </p:nvSpPr>
        <p:spPr/>
        <p:txBody>
          <a:bodyPr/>
          <a:lstStyle/>
          <a:p>
            <a:endParaRPr lang="en-US"/>
          </a:p>
        </p:txBody>
      </p:sp>
      <p:sp>
        <p:nvSpPr>
          <p:cNvPr id="9" name="CasellaDiTesto 8">
            <a:extLst>
              <a:ext uri="{FF2B5EF4-FFF2-40B4-BE49-F238E27FC236}">
                <a16:creationId xmlns:a16="http://schemas.microsoft.com/office/drawing/2014/main" id="{84131DFE-2B61-4A26-8878-1ED78DF02F2A}"/>
              </a:ext>
            </a:extLst>
          </p:cNvPr>
          <p:cNvSpPr txBox="1"/>
          <p:nvPr/>
        </p:nvSpPr>
        <p:spPr>
          <a:xfrm>
            <a:off x="1867428" y="5765633"/>
            <a:ext cx="8457142" cy="369332"/>
          </a:xfrm>
          <a:prstGeom prst="rect">
            <a:avLst/>
          </a:prstGeom>
          <a:noFill/>
        </p:spPr>
        <p:txBody>
          <a:bodyPr wrap="square">
            <a:spAutoFit/>
          </a:bodyPr>
          <a:lstStyle/>
          <a:p>
            <a:pPr algn="ctr"/>
            <a:r>
              <a:rPr lang="en-US">
                <a:latin typeface="Helvetica" panose="020B0604020202020204" pitchFamily="34" charset="0"/>
                <a:cs typeface="Helvetica" panose="020B0604020202020204" pitchFamily="34" charset="0"/>
                <a:hlinkClick r:id="rId3"/>
              </a:rPr>
              <a:t>https://xkcd.com/1084/</a:t>
            </a:r>
            <a:endParaRPr lang="en-US">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19399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noProof="0"/>
              <a:t>Data Warehouse</a:t>
            </a:r>
          </a:p>
          <a:p>
            <a:pPr marL="457200" lvl="1" indent="0">
              <a:buNone/>
            </a:pPr>
            <a:r>
              <a:rPr lang="en-US" i="1" noProof="0"/>
              <a:t>"A collection of data that supports decision-making processes. It provides the following features: subject-oriented, integrated and consistent, not volatile."</a:t>
            </a:r>
          </a:p>
        </p:txBody>
      </p:sp>
      <p:sp>
        <p:nvSpPr>
          <p:cNvPr id="6" name="Content Placeholder 5">
            <a:extLst>
              <a:ext uri="{FF2B5EF4-FFF2-40B4-BE49-F238E27FC236}">
                <a16:creationId xmlns:a16="http://schemas.microsoft.com/office/drawing/2014/main" id="{1673B6A9-FE54-537A-0A39-5A419DD424EA}"/>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21</a:t>
            </a:fld>
            <a:endParaRPr lang="it-IT"/>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noProof="0"/>
              <a:t>Matteo Golfarelli and Stefano Rizzi. </a:t>
            </a:r>
            <a:r>
              <a:rPr lang="en-US" i="1" noProof="0"/>
              <a:t>Data warehouse design: Modern principles and methodologies</a:t>
            </a:r>
            <a:r>
              <a:rPr lang="en-US" noProof="0"/>
              <a:t>. McGraw-Hill, Inc., 2009.</a:t>
            </a:r>
          </a:p>
        </p:txBody>
      </p:sp>
      <p:grpSp>
        <p:nvGrpSpPr>
          <p:cNvPr id="21" name="Group 20">
            <a:extLst>
              <a:ext uri="{FF2B5EF4-FFF2-40B4-BE49-F238E27FC236}">
                <a16:creationId xmlns:a16="http://schemas.microsoft.com/office/drawing/2014/main" id="{C7B41D92-1F2C-CFAD-D7D3-CC8E6680DC58}"/>
              </a:ext>
            </a:extLst>
          </p:cNvPr>
          <p:cNvGrpSpPr/>
          <p:nvPr/>
        </p:nvGrpSpPr>
        <p:grpSpPr>
          <a:xfrm>
            <a:off x="7916490" y="1829586"/>
            <a:ext cx="2914673" cy="4299438"/>
            <a:chOff x="8000380" y="1661806"/>
            <a:chExt cx="2914673" cy="4299438"/>
          </a:xfrm>
        </p:grpSpPr>
        <p:sp>
          <p:nvSpPr>
            <p:cNvPr id="10" name="Rectangle 9">
              <a:extLst>
                <a:ext uri="{FF2B5EF4-FFF2-40B4-BE49-F238E27FC236}">
                  <a16:creationId xmlns:a16="http://schemas.microsoft.com/office/drawing/2014/main" id="{067B338A-A033-B451-DBB1-D4391DDC2AC9}"/>
                </a:ext>
              </a:extLst>
            </p:cNvPr>
            <p:cNvSpPr/>
            <p:nvPr/>
          </p:nvSpPr>
          <p:spPr>
            <a:xfrm>
              <a:off x="8171853" y="1661806"/>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solidFill>
                    <a:schemeClr val="tx1"/>
                  </a:solidFill>
                  <a:latin typeface="Helvetica" panose="020B0604020202020204" pitchFamily="34" charset="0"/>
                  <a:cs typeface="Helvetica" panose="020B0604020202020204" pitchFamily="34" charset="0"/>
                </a:rPr>
                <a:t>Relational</a:t>
              </a: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p:txBody>
        </p:sp>
        <p:sp>
          <p:nvSpPr>
            <p:cNvPr id="11" name="Flowchart: Magnetic Disk 10">
              <a:extLst>
                <a:ext uri="{FF2B5EF4-FFF2-40B4-BE49-F238E27FC236}">
                  <a16:creationId xmlns:a16="http://schemas.microsoft.com/office/drawing/2014/main" id="{1E96F58A-7C87-C658-6AA5-F2E563378827}"/>
                </a:ext>
              </a:extLst>
            </p:cNvPr>
            <p:cNvSpPr/>
            <p:nvPr/>
          </p:nvSpPr>
          <p:spPr>
            <a:xfrm>
              <a:off x="8444998"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2" name="Flowchart: Magnetic Disk 11">
              <a:extLst>
                <a:ext uri="{FF2B5EF4-FFF2-40B4-BE49-F238E27FC236}">
                  <a16:creationId xmlns:a16="http://schemas.microsoft.com/office/drawing/2014/main" id="{95AD360A-1EF6-737E-3CB2-951731C47F3A}"/>
                </a:ext>
              </a:extLst>
            </p:cNvPr>
            <p:cNvSpPr/>
            <p:nvPr/>
          </p:nvSpPr>
          <p:spPr>
            <a:xfrm>
              <a:off x="9252603"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4" name="Flowchart: Magnetic Disk 13">
              <a:extLst>
                <a:ext uri="{FF2B5EF4-FFF2-40B4-BE49-F238E27FC236}">
                  <a16:creationId xmlns:a16="http://schemas.microsoft.com/office/drawing/2014/main" id="{6F284E75-FBD1-FB04-58B5-D753FF915506}"/>
                </a:ext>
              </a:extLst>
            </p:cNvPr>
            <p:cNvSpPr/>
            <p:nvPr/>
          </p:nvSpPr>
          <p:spPr>
            <a:xfrm>
              <a:off x="10065770"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2A0EC2CF-E088-05D9-71FC-90728A62BDCC}"/>
                </a:ext>
              </a:extLst>
            </p:cNvPr>
            <p:cNvSpPr txBox="1"/>
            <p:nvPr/>
          </p:nvSpPr>
          <p:spPr>
            <a:xfrm>
              <a:off x="8628840" y="5201484"/>
              <a:ext cx="2004075" cy="523220"/>
            </a:xfrm>
            <a:prstGeom prst="rect">
              <a:avLst/>
            </a:prstGeom>
            <a:noFill/>
          </p:spPr>
          <p:txBody>
            <a:bodyPr wrap="none" rtlCol="0">
              <a:spAutoFit/>
            </a:bodyPr>
            <a:lstStyle/>
            <a:p>
              <a:pPr algn="ctr"/>
              <a:r>
                <a:rPr lang="en-US" sz="1400">
                  <a:latin typeface="Helvetica" panose="020B0604020202020204" pitchFamily="34" charset="0"/>
                  <a:cs typeface="Helvetica" panose="020B0604020202020204" pitchFamily="34" charset="0"/>
                </a:rPr>
                <a:t>Operational (relational)</a:t>
              </a:r>
              <a:br>
                <a:rPr lang="en-US" sz="1400">
                  <a:latin typeface="Helvetica" panose="020B0604020202020204" pitchFamily="34" charset="0"/>
                  <a:cs typeface="Helvetica" panose="020B0604020202020204" pitchFamily="34" charset="0"/>
                </a:rPr>
              </a:br>
              <a:r>
                <a:rPr lang="en-US" sz="1400">
                  <a:latin typeface="Helvetica" panose="020B0604020202020204" pitchFamily="34" charset="0"/>
                  <a:cs typeface="Helvetica" panose="020B0604020202020204" pitchFamily="34" charset="0"/>
                </a:rPr>
                <a:t>databases</a:t>
              </a:r>
            </a:p>
          </p:txBody>
        </p:sp>
        <p:sp>
          <p:nvSpPr>
            <p:cNvPr id="16" name="Arrow: Down 15">
              <a:extLst>
                <a:ext uri="{FF2B5EF4-FFF2-40B4-BE49-F238E27FC236}">
                  <a16:creationId xmlns:a16="http://schemas.microsoft.com/office/drawing/2014/main" id="{B4E13B47-47C2-BEB8-709A-0249501B94BF}"/>
                </a:ext>
              </a:extLst>
            </p:cNvPr>
            <p:cNvSpPr/>
            <p:nvPr/>
          </p:nvSpPr>
          <p:spPr>
            <a:xfrm flipV="1">
              <a:off x="9481925" y="3710997"/>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Cube 16">
              <a:extLst>
                <a:ext uri="{FF2B5EF4-FFF2-40B4-BE49-F238E27FC236}">
                  <a16:creationId xmlns:a16="http://schemas.microsoft.com/office/drawing/2014/main" id="{49329FB1-FCCB-D917-6180-4D757D0A9CAF}"/>
                </a:ext>
              </a:extLst>
            </p:cNvPr>
            <p:cNvSpPr/>
            <p:nvPr/>
          </p:nvSpPr>
          <p:spPr>
            <a:xfrm>
              <a:off x="9088128" y="2503891"/>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atin typeface="Helvetica" panose="020B0604020202020204" pitchFamily="34" charset="0"/>
                  <a:cs typeface="Helvetica" panose="020B0604020202020204" pitchFamily="34" charset="0"/>
                </a:rPr>
                <a:t>DWH</a:t>
              </a:r>
            </a:p>
            <a:p>
              <a:pPr algn="ctr"/>
              <a:r>
                <a:rPr lang="en-US" sz="1200">
                  <a:latin typeface="Helvetica" panose="020B0604020202020204" pitchFamily="34" charset="0"/>
                  <a:cs typeface="Helvetica" panose="020B0604020202020204" pitchFamily="34" charset="0"/>
                </a:rPr>
                <a:t>(ROLAP)</a:t>
              </a:r>
            </a:p>
          </p:txBody>
        </p:sp>
        <p:sp>
          <p:nvSpPr>
            <p:cNvPr id="18" name="TextBox 17">
              <a:extLst>
                <a:ext uri="{FF2B5EF4-FFF2-40B4-BE49-F238E27FC236}">
                  <a16:creationId xmlns:a16="http://schemas.microsoft.com/office/drawing/2014/main" id="{AD760C7A-351D-DECE-A6EE-AAFF905C183E}"/>
                </a:ext>
              </a:extLst>
            </p:cNvPr>
            <p:cNvSpPr txBox="1"/>
            <p:nvPr/>
          </p:nvSpPr>
          <p:spPr>
            <a:xfrm>
              <a:off x="9661093" y="3874247"/>
              <a:ext cx="513282" cy="307777"/>
            </a:xfrm>
            <a:prstGeom prst="rect">
              <a:avLst/>
            </a:prstGeom>
            <a:noFill/>
          </p:spPr>
          <p:txBody>
            <a:bodyPr wrap="none" rtlCol="0">
              <a:spAutoFit/>
            </a:bodyPr>
            <a:lstStyle/>
            <a:p>
              <a:pPr algn="ctr"/>
              <a:r>
                <a:rPr lang="en-US" sz="1400">
                  <a:latin typeface="Helvetica" panose="020B0604020202020204" pitchFamily="34" charset="0"/>
                  <a:cs typeface="Helvetica" panose="020B0604020202020204" pitchFamily="34" charset="0"/>
                </a:rPr>
                <a:t>ETL</a:t>
              </a:r>
            </a:p>
          </p:txBody>
        </p:sp>
        <p:sp>
          <p:nvSpPr>
            <p:cNvPr id="19" name="Arrow: Up 18">
              <a:extLst>
                <a:ext uri="{FF2B5EF4-FFF2-40B4-BE49-F238E27FC236}">
                  <a16:creationId xmlns:a16="http://schemas.microsoft.com/office/drawing/2014/main" id="{AC2C366C-A10C-0904-0AB7-ECD417356155}"/>
                </a:ext>
              </a:extLst>
            </p:cNvPr>
            <p:cNvSpPr/>
            <p:nvPr/>
          </p:nvSpPr>
          <p:spPr>
            <a:xfrm>
              <a:off x="8000380" y="2740130"/>
              <a:ext cx="367148" cy="2168700"/>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t>From DB to DWH</a:t>
              </a:r>
            </a:p>
          </p:txBody>
        </p:sp>
      </p:grpSp>
    </p:spTree>
    <p:extLst>
      <p:ext uri="{BB962C8B-B14F-4D97-AF65-F5344CB8AC3E}">
        <p14:creationId xmlns:p14="http://schemas.microsoft.com/office/powerpoint/2010/main" val="51008766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a:t>BIG DATA AND </a:t>
            </a:r>
            <a:br>
              <a:rPr lang="en-US" noProof="0"/>
            </a:br>
            <a:r>
              <a:rPr lang="en-US" noProof="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a:t>From data lake to data warehouse</a:t>
            </a:r>
            <a:endParaRPr lang="en-US" b="0" i="0" noProof="0">
              <a:effectLst/>
            </a:endParaRPr>
          </a:p>
        </p:txBody>
      </p:sp>
    </p:spTree>
    <p:extLst>
      <p:ext uri="{BB962C8B-B14F-4D97-AF65-F5344CB8AC3E}">
        <p14:creationId xmlns:p14="http://schemas.microsoft.com/office/powerpoint/2010/main" val="320341975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sz="half" idx="1"/>
          </p:nvPr>
        </p:nvSpPr>
        <p:spPr/>
        <p:txBody>
          <a:bodyPr/>
          <a:lstStyle/>
          <a:p>
            <a:r>
              <a:rPr lang="en-US" noProof="0"/>
              <a:t>Optimizing soil moisture is crucial for watering and crop performance [1]</a:t>
            </a:r>
          </a:p>
          <a:p>
            <a:pPr lvl="1"/>
            <a:r>
              <a:rPr lang="en-US" b="1" noProof="0">
                <a:solidFill>
                  <a:srgbClr val="0070C0"/>
                </a:solidFill>
              </a:rPr>
              <a:t>GOAL</a:t>
            </a:r>
            <a:r>
              <a:rPr lang="en-US" noProof="0"/>
              <a:t>: build an expert system to save water while improving fruit quality (i.e., provide a recommendation of the optimal amount of water)</a:t>
            </a:r>
          </a:p>
          <a:p>
            <a:pPr lvl="1"/>
            <a:r>
              <a:rPr lang="en-US" noProof="0">
                <a:solidFill>
                  <a:srgbClr val="FF5050"/>
                </a:solidFill>
              </a:rPr>
              <a:t>Soils </a:t>
            </a:r>
            <a:r>
              <a:rPr lang="en-US" noProof="0"/>
              <a:t>have different water retention</a:t>
            </a:r>
          </a:p>
          <a:p>
            <a:pPr lvl="1"/>
            <a:r>
              <a:rPr lang="en-US" noProof="0">
                <a:solidFill>
                  <a:srgbClr val="FF5050"/>
                </a:solidFill>
              </a:rPr>
              <a:t>Watering systems </a:t>
            </a:r>
            <a:r>
              <a:rPr lang="en-US" noProof="0"/>
              <a:t>have different behaviors (e.g., drippers and sprinklers)</a:t>
            </a:r>
          </a:p>
          <a:p>
            <a:pPr lvl="1"/>
            <a:r>
              <a:rPr lang="en-US" noProof="0">
                <a:solidFill>
                  <a:srgbClr val="FF5050"/>
                </a:solidFill>
              </a:rPr>
              <a:t>Plants </a:t>
            </a:r>
            <a:r>
              <a:rPr lang="en-US" noProof="0"/>
              <a:t>have different water demand (e.g., Kiwi [2] vs Grapes)</a:t>
            </a:r>
          </a:p>
          <a:p>
            <a:pPr lvl="1"/>
            <a:r>
              <a:rPr lang="en-US" noProof="0">
                <a:solidFill>
                  <a:srgbClr val="FF5050"/>
                </a:solidFill>
              </a:rPr>
              <a:t>Sensors</a:t>
            </a:r>
            <a:r>
              <a:rPr lang="en-US" noProof="0"/>
              <a:t> produce different measurements with different precisions</a:t>
            </a:r>
          </a:p>
        </p:txBody>
      </p:sp>
      <p:pic>
        <p:nvPicPr>
          <p:cNvPr id="21" name="Segnaposto contenuto 20">
            <a:extLst>
              <a:ext uri="{FF2B5EF4-FFF2-40B4-BE49-F238E27FC236}">
                <a16:creationId xmlns:a16="http://schemas.microsoft.com/office/drawing/2014/main" id="{4B17416E-CE1F-3CAC-639A-48937CCFD0C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2919" y="1328145"/>
            <a:ext cx="3192881" cy="2126510"/>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211</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en-US" noProof="0"/>
              <a:t>[1]</a:t>
            </a:r>
            <a:r>
              <a:rPr lang="en-US" noProof="0">
                <a:effectLst/>
                <a:latin typeface="Arial" panose="020B0604020202020204" pitchFamily="34" charset="0"/>
              </a:rPr>
              <a:t> </a:t>
            </a:r>
            <a:r>
              <a:rPr lang="en-US" noProof="0" err="1">
                <a:effectLst/>
                <a:latin typeface="Arial" panose="020B0604020202020204" pitchFamily="34" charset="0"/>
              </a:rPr>
              <a:t>Turkeltaub</a:t>
            </a:r>
            <a:r>
              <a:rPr lang="en-US" noProof="0">
                <a:effectLst/>
                <a:latin typeface="Arial" panose="020B0604020202020204" pitchFamily="34" charset="0"/>
              </a:rPr>
              <a:t> et al., Real-time monitoring of nitrate transport in the deep vadose zone under a crop field–implications for groundwater protection, Hydrology and Earth System Sciences 20 (8) (2016) 3099–3108.</a:t>
            </a:r>
            <a:br>
              <a:rPr lang="en-US" noProof="0">
                <a:effectLst/>
                <a:latin typeface="Arial" panose="020B0604020202020204" pitchFamily="34" charset="0"/>
              </a:rPr>
            </a:br>
            <a:r>
              <a:rPr lang="en-US" noProof="0">
                <a:effectLst/>
                <a:latin typeface="Arial" panose="020B0604020202020204" pitchFamily="34" charset="0"/>
              </a:rPr>
              <a:t>[2] M. Judd, et al., Water use by sheltered kiwifruit under advective conditions, New Zealand journal of agricultural research 29 (1) (1986) 83–92.</a:t>
            </a:r>
            <a:endParaRPr lang="en-US" noProof="0"/>
          </a:p>
        </p:txBody>
      </p:sp>
      <p:pic>
        <p:nvPicPr>
          <p:cNvPr id="14" name="Immagine 13" descr="Immagine che contiene albero, esterni, pianta, faggio&#10;&#10;Descrizione generata automaticamente">
            <a:extLst>
              <a:ext uri="{FF2B5EF4-FFF2-40B4-BE49-F238E27FC236}">
                <a16:creationId xmlns:a16="http://schemas.microsoft.com/office/drawing/2014/main" id="{B0B04E5D-95B5-E015-679F-ABB4D5A90C22}"/>
              </a:ext>
            </a:extLst>
          </p:cNvPr>
          <p:cNvPicPr>
            <a:picLocks noChangeAspect="1"/>
          </p:cNvPicPr>
          <p:nvPr/>
        </p:nvPicPr>
        <p:blipFill rotWithShape="1">
          <a:blip r:embed="rId3">
            <a:extLst>
              <a:ext uri="{28A0092B-C50C-407E-A947-70E740481C1C}">
                <a14:useLocalDpi xmlns:a14="http://schemas.microsoft.com/office/drawing/2010/main" val="0"/>
              </a:ext>
            </a:extLst>
          </a:blip>
          <a:srcRect l="1" r="12499"/>
          <a:stretch/>
        </p:blipFill>
        <p:spPr>
          <a:xfrm>
            <a:off x="6852920" y="3540382"/>
            <a:ext cx="1560508" cy="1187771"/>
          </a:xfrm>
          <a:prstGeom prst="rect">
            <a:avLst/>
          </a:prstGeom>
          <a:ln>
            <a:noFill/>
          </a:ln>
          <a:effectLst>
            <a:outerShdw blurRad="292100" dist="139700" dir="2700000" algn="tl" rotWithShape="0">
              <a:srgbClr val="333333">
                <a:alpha val="65000"/>
              </a:srgbClr>
            </a:outerShdw>
          </a:effectLst>
        </p:spPr>
      </p:pic>
      <p:pic>
        <p:nvPicPr>
          <p:cNvPr id="16" name="Immagine 15" descr="Immagine che contiene albero, esterni, pianta, acero&#10;&#10;Descrizione generata automaticamente">
            <a:extLst>
              <a:ext uri="{FF2B5EF4-FFF2-40B4-BE49-F238E27FC236}">
                <a16:creationId xmlns:a16="http://schemas.microsoft.com/office/drawing/2014/main" id="{9851AAAA-2C90-F514-3E35-F1FE8A8E4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5292" y="3540382"/>
            <a:ext cx="1560508" cy="1170381"/>
          </a:xfrm>
          <a:prstGeom prst="rect">
            <a:avLst/>
          </a:prstGeom>
          <a:ln>
            <a:noFill/>
          </a:ln>
          <a:effectLst>
            <a:outerShdw blurRad="292100" dist="139700" dir="2700000" algn="tl" rotWithShape="0">
              <a:srgbClr val="333333">
                <a:alpha val="65000"/>
              </a:srgbClr>
            </a:outerShdw>
          </a:effectLst>
        </p:spPr>
      </p:pic>
      <p:pic>
        <p:nvPicPr>
          <p:cNvPr id="17" name="Immagine 16" descr="Immagine che contiene esterni&#10;&#10;Descrizione generata automaticamente">
            <a:extLst>
              <a:ext uri="{FF2B5EF4-FFF2-40B4-BE49-F238E27FC236}">
                <a16:creationId xmlns:a16="http://schemas.microsoft.com/office/drawing/2014/main" id="{F11B81E1-2ADA-B6B8-5A4A-A4DF46346235}"/>
              </a:ext>
            </a:extLst>
          </p:cNvPr>
          <p:cNvPicPr>
            <a:picLocks noChangeAspect="1"/>
          </p:cNvPicPr>
          <p:nvPr/>
        </p:nvPicPr>
        <p:blipFill rotWithShape="1">
          <a:blip r:embed="rId5">
            <a:extLst>
              <a:ext uri="{28A0092B-C50C-407E-A947-70E740481C1C}">
                <a14:useLocalDpi xmlns:a14="http://schemas.microsoft.com/office/drawing/2010/main" val="0"/>
              </a:ext>
            </a:extLst>
          </a:blip>
          <a:srcRect t="4941" b="23170"/>
          <a:stretch/>
        </p:blipFill>
        <p:spPr>
          <a:xfrm>
            <a:off x="6852920" y="4813881"/>
            <a:ext cx="1558273" cy="1120217"/>
          </a:xfrm>
          <a:prstGeom prst="rect">
            <a:avLst/>
          </a:prstGeom>
          <a:ln>
            <a:noFill/>
          </a:ln>
          <a:effectLst>
            <a:outerShdw blurRad="292100" dist="139700" dir="2700000" algn="tl" rotWithShape="0">
              <a:srgbClr val="333333">
                <a:alpha val="65000"/>
              </a:srgbClr>
            </a:outerShdw>
          </a:effectLst>
        </p:spPr>
      </p:pic>
      <p:pic>
        <p:nvPicPr>
          <p:cNvPr id="18" name="Immagine 17" descr="Immagine che contiene erba&#10;&#10;Descrizione generata automaticamente">
            <a:extLst>
              <a:ext uri="{FF2B5EF4-FFF2-40B4-BE49-F238E27FC236}">
                <a16:creationId xmlns:a16="http://schemas.microsoft.com/office/drawing/2014/main" id="{D64058F0-3B53-8458-F044-98666705EF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292" y="4813881"/>
            <a:ext cx="1562408" cy="11202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7191365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7610-AE61-0383-6FE4-8C1CD37FD3D0}"/>
              </a:ext>
            </a:extLst>
          </p:cNvPr>
          <p:cNvSpPr>
            <a:spLocks noGrp="1"/>
          </p:cNvSpPr>
          <p:nvPr>
            <p:ph type="title"/>
            <p:custDataLst>
              <p:tags r:id="rId1"/>
            </p:custDataLst>
          </p:nvPr>
        </p:nvSpPr>
        <p:spPr/>
        <p:txBody>
          <a:bodyPr>
            <a:normAutofit/>
          </a:bodyPr>
          <a:lstStyle/>
          <a:p>
            <a:r>
              <a:rPr lang="en-US" noProof="0"/>
              <a:t>Context: Soil moisture monitoring</a:t>
            </a:r>
          </a:p>
        </p:txBody>
      </p:sp>
      <p:pic>
        <p:nvPicPr>
          <p:cNvPr id="11" name="Content Placeholder 10">
            <a:extLst>
              <a:ext uri="{FF2B5EF4-FFF2-40B4-BE49-F238E27FC236}">
                <a16:creationId xmlns:a16="http://schemas.microsoft.com/office/drawing/2014/main" id="{EBE7E206-0727-C249-1DE2-31DDFAF0C572}"/>
              </a:ext>
            </a:extLst>
          </p:cNvPr>
          <p:cNvPicPr>
            <a:picLocks noGrp="1" noChangeAspect="1"/>
          </p:cNvPicPr>
          <p:nvPr>
            <p:ph sz="half" idx="1"/>
            <p:custDataLst>
              <p:tags r:id="rId2"/>
            </p:custDataLst>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30990" y="2371572"/>
            <a:ext cx="3066742" cy="3066742"/>
          </a:xfrm>
        </p:spPr>
      </p:pic>
      <p:sp>
        <p:nvSpPr>
          <p:cNvPr id="12" name="Content Placeholder 11">
            <a:extLst>
              <a:ext uri="{FF2B5EF4-FFF2-40B4-BE49-F238E27FC236}">
                <a16:creationId xmlns:a16="http://schemas.microsoft.com/office/drawing/2014/main" id="{3B6D7994-BA2C-E4CD-68F6-9F282DD50F89}"/>
              </a:ext>
            </a:extLst>
          </p:cNvPr>
          <p:cNvSpPr>
            <a:spLocks noGrp="1"/>
          </p:cNvSpPr>
          <p:nvPr>
            <p:ph sz="half" idx="2"/>
            <p:custDataLst>
              <p:tags r:id="rId3"/>
            </p:custDataLst>
          </p:nvPr>
        </p:nvSpPr>
        <p:spPr>
          <a:xfrm>
            <a:off x="3082835" y="1825625"/>
            <a:ext cx="8270966" cy="4351338"/>
          </a:xfrm>
        </p:spPr>
        <p:txBody>
          <a:bodyPr/>
          <a:lstStyle/>
          <a:p>
            <a:r>
              <a:rPr lang="en-US" noProof="0"/>
              <a:t>(Example) Scenarios of digital transformation in agriculture</a:t>
            </a:r>
          </a:p>
          <a:p>
            <a:r>
              <a:rPr lang="en-US" noProof="0"/>
              <a:t>Scenario #1</a:t>
            </a:r>
          </a:p>
          <a:p>
            <a:pPr lvl="1"/>
            <a:r>
              <a:rPr lang="en-US" noProof="0"/>
              <a:t>The farmer/technician controls the watering system based only on the experience</a:t>
            </a:r>
          </a:p>
          <a:p>
            <a:pPr lvl="1"/>
            <a:r>
              <a:rPr lang="en-US" noProof="0"/>
              <a:t>No digital data/KPIs/automation</a:t>
            </a:r>
          </a:p>
          <a:p>
            <a:r>
              <a:rPr lang="en-US" noProof="0"/>
              <a:t>Scenario #2</a:t>
            </a:r>
          </a:p>
          <a:p>
            <a:pPr lvl="1"/>
            <a:r>
              <a:rPr lang="en-US" noProof="0"/>
              <a:t>The control of the watering system is refined by observing sensor data</a:t>
            </a:r>
          </a:p>
          <a:p>
            <a:pPr lvl="1"/>
            <a:r>
              <a:rPr lang="en-US" noProof="0"/>
              <a:t>Sensor data is digitalized, no KPIs/automatic</a:t>
            </a:r>
          </a:p>
          <a:p>
            <a:r>
              <a:rPr lang="en-US" noProof="0"/>
              <a:t>Scenario #3</a:t>
            </a:r>
          </a:p>
          <a:p>
            <a:pPr lvl="1"/>
            <a:r>
              <a:rPr lang="en-US" noProof="0"/>
              <a:t>Sensor data feeds a decision support system that, knowing how to optimize KPIs, controls the watering system</a:t>
            </a:r>
          </a:p>
        </p:txBody>
      </p:sp>
      <p:sp>
        <p:nvSpPr>
          <p:cNvPr id="5" name="Footer Placeholder 4">
            <a:extLst>
              <a:ext uri="{FF2B5EF4-FFF2-40B4-BE49-F238E27FC236}">
                <a16:creationId xmlns:a16="http://schemas.microsoft.com/office/drawing/2014/main" id="{E0376A3A-7B60-D45A-CDF4-BD04EB0AED00}"/>
              </a:ext>
            </a:extLst>
          </p:cNvPr>
          <p:cNvSpPr>
            <a:spLocks noGrp="1"/>
          </p:cNvSpPr>
          <p:nvPr>
            <p:ph type="ftr" sz="quarter" idx="11"/>
            <p:custDataLst>
              <p:tags r:id="rId4"/>
            </p:custDataLst>
          </p:nvPr>
        </p:nvSpPr>
        <p:spPr/>
        <p:txBody>
          <a:bodyPr/>
          <a:lstStyle/>
          <a:p>
            <a:r>
              <a:rPr lang="it-IT"/>
              <a:t>Matteo Francia – University of Bologna</a:t>
            </a:r>
          </a:p>
        </p:txBody>
      </p:sp>
      <p:sp>
        <p:nvSpPr>
          <p:cNvPr id="15" name="Segnaposto numero diapositiva 4">
            <a:extLst>
              <a:ext uri="{FF2B5EF4-FFF2-40B4-BE49-F238E27FC236}">
                <a16:creationId xmlns:a16="http://schemas.microsoft.com/office/drawing/2014/main" id="{C8F802A1-57EF-CA7F-B6A4-00EA10A5600E}"/>
              </a:ext>
            </a:extLst>
          </p:cNvPr>
          <p:cNvSpPr>
            <a:spLocks noGrp="1"/>
          </p:cNvSpPr>
          <p:nvPr>
            <p:ph type="sldNum" sz="quarter" idx="12"/>
          </p:nvPr>
        </p:nvSpPr>
        <p:spPr/>
        <p:txBody>
          <a:bodyPr/>
          <a:lstStyle/>
          <a:p>
            <a:fld id="{5DD6F1BA-2510-46FC-9346-AB1F3CA1593B}" type="slidenum">
              <a:rPr lang="it-IT" smtClean="0"/>
              <a:t>212</a:t>
            </a:fld>
            <a:endParaRPr lang="it-IT"/>
          </a:p>
        </p:txBody>
      </p:sp>
      <p:sp>
        <p:nvSpPr>
          <p:cNvPr id="22" name="Content Placeholder 21">
            <a:extLst>
              <a:ext uri="{FF2B5EF4-FFF2-40B4-BE49-F238E27FC236}">
                <a16:creationId xmlns:a16="http://schemas.microsoft.com/office/drawing/2014/main" id="{9B98DD0B-1DE9-E44A-72AF-0D66E41278B6}"/>
              </a:ext>
            </a:extLst>
          </p:cNvPr>
          <p:cNvSpPr>
            <a:spLocks noGrp="1"/>
          </p:cNvSpPr>
          <p:nvPr>
            <p:ph idx="13"/>
            <p:custDataLst>
              <p:tags r:id="rId5"/>
            </p:custDataLst>
          </p:nvPr>
        </p:nvSpPr>
        <p:spPr/>
        <p:txBody>
          <a:bodyPr/>
          <a:lstStyle/>
          <a:p>
            <a:endParaRPr lang="en-US"/>
          </a:p>
        </p:txBody>
      </p:sp>
    </p:spTree>
    <p:extLst>
      <p:ext uri="{BB962C8B-B14F-4D97-AF65-F5344CB8AC3E}">
        <p14:creationId xmlns:p14="http://schemas.microsoft.com/office/powerpoint/2010/main" val="290550026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7610-AE61-0383-6FE4-8C1CD37FD3D0}"/>
              </a:ext>
            </a:extLst>
          </p:cNvPr>
          <p:cNvSpPr>
            <a:spLocks noGrp="1"/>
          </p:cNvSpPr>
          <p:nvPr>
            <p:ph type="title"/>
            <p:custDataLst>
              <p:tags r:id="rId1"/>
            </p:custDataLst>
          </p:nvPr>
        </p:nvSpPr>
        <p:spPr/>
        <p:txBody>
          <a:bodyPr>
            <a:normAutofit/>
          </a:bodyPr>
          <a:lstStyle/>
          <a:p>
            <a:r>
              <a:rPr lang="en-US" noProof="0"/>
              <a:t>Context: Soil moisture monitoring</a:t>
            </a:r>
          </a:p>
        </p:txBody>
      </p:sp>
      <p:sp>
        <p:nvSpPr>
          <p:cNvPr id="7" name="Segnaposto contenuto 6">
            <a:extLst>
              <a:ext uri="{FF2B5EF4-FFF2-40B4-BE49-F238E27FC236}">
                <a16:creationId xmlns:a16="http://schemas.microsoft.com/office/drawing/2014/main" id="{9CA32249-28EB-DBE1-DBDA-08C380D8790F}"/>
              </a:ext>
            </a:extLst>
          </p:cNvPr>
          <p:cNvSpPr>
            <a:spLocks noGrp="1"/>
          </p:cNvSpPr>
          <p:nvPr>
            <p:ph sz="half" idx="1"/>
          </p:nvPr>
        </p:nvSpPr>
        <p:spPr/>
        <p:txBody>
          <a:bodyPr/>
          <a:lstStyle/>
          <a:p>
            <a:endParaRPr lang="en-US"/>
          </a:p>
        </p:txBody>
      </p:sp>
      <p:sp>
        <p:nvSpPr>
          <p:cNvPr id="12" name="Content Placeholder 11">
            <a:extLst>
              <a:ext uri="{FF2B5EF4-FFF2-40B4-BE49-F238E27FC236}">
                <a16:creationId xmlns:a16="http://schemas.microsoft.com/office/drawing/2014/main" id="{3B6D7994-BA2C-E4CD-68F6-9F282DD50F89}"/>
              </a:ext>
            </a:extLst>
          </p:cNvPr>
          <p:cNvSpPr>
            <a:spLocks noGrp="1"/>
          </p:cNvSpPr>
          <p:nvPr>
            <p:ph sz="half" idx="2"/>
            <p:custDataLst>
              <p:tags r:id="rId2"/>
            </p:custDataLst>
          </p:nvPr>
        </p:nvSpPr>
        <p:spPr>
          <a:xfrm>
            <a:off x="3082835" y="1825625"/>
            <a:ext cx="8270966" cy="4351338"/>
          </a:xfrm>
        </p:spPr>
        <p:txBody>
          <a:bodyPr/>
          <a:lstStyle/>
          <a:p>
            <a:r>
              <a:rPr lang="en-US" noProof="0"/>
              <a:t>(Example) Scenarios of digital transformation in agriculture</a:t>
            </a:r>
          </a:p>
          <a:p>
            <a:r>
              <a:rPr lang="en-US" noProof="0"/>
              <a:t>Scenario #1</a:t>
            </a:r>
          </a:p>
          <a:p>
            <a:pPr lvl="1"/>
            <a:r>
              <a:rPr lang="en-US" noProof="0"/>
              <a:t>The farmer/technician controls the watering system based only on the experience</a:t>
            </a:r>
          </a:p>
          <a:p>
            <a:pPr lvl="1"/>
            <a:r>
              <a:rPr lang="en-US" noProof="0"/>
              <a:t>No digital data/KPIs/automation</a:t>
            </a:r>
          </a:p>
          <a:p>
            <a:r>
              <a:rPr lang="en-US" noProof="0"/>
              <a:t>Scenario #2</a:t>
            </a:r>
          </a:p>
          <a:p>
            <a:pPr lvl="1"/>
            <a:r>
              <a:rPr lang="en-US" noProof="0"/>
              <a:t>The control of the watering system is refined by observing sensor data</a:t>
            </a:r>
          </a:p>
          <a:p>
            <a:pPr lvl="1"/>
            <a:r>
              <a:rPr lang="en-US" noProof="0"/>
              <a:t>Sensor data is digitalized, no KPIs/automatic</a:t>
            </a:r>
          </a:p>
          <a:p>
            <a:r>
              <a:rPr lang="en-US" noProof="0"/>
              <a:t>Scenario #3</a:t>
            </a:r>
          </a:p>
          <a:p>
            <a:pPr lvl="1"/>
            <a:r>
              <a:rPr lang="en-US" noProof="0"/>
              <a:t>Sensor data feeds a decision support system that, knowing how to optimize KPIs, controls the watering system</a:t>
            </a:r>
          </a:p>
        </p:txBody>
      </p:sp>
      <p:sp>
        <p:nvSpPr>
          <p:cNvPr id="5" name="Footer Placeholder 4">
            <a:extLst>
              <a:ext uri="{FF2B5EF4-FFF2-40B4-BE49-F238E27FC236}">
                <a16:creationId xmlns:a16="http://schemas.microsoft.com/office/drawing/2014/main" id="{E0376A3A-7B60-D45A-CDF4-BD04EB0AED00}"/>
              </a:ext>
            </a:extLst>
          </p:cNvPr>
          <p:cNvSpPr>
            <a:spLocks noGrp="1"/>
          </p:cNvSpPr>
          <p:nvPr>
            <p:ph type="ftr" sz="quarter" idx="11"/>
            <p:custDataLst>
              <p:tags r:id="rId3"/>
            </p:custDataLst>
          </p:nvPr>
        </p:nvSpPr>
        <p:spPr/>
        <p:txBody>
          <a:bodyPr/>
          <a:lstStyle/>
          <a:p>
            <a:r>
              <a:rPr lang="it-IT"/>
              <a:t>Matteo Francia – University of Bologna</a:t>
            </a:r>
          </a:p>
        </p:txBody>
      </p:sp>
      <p:sp>
        <p:nvSpPr>
          <p:cNvPr id="18" name="Segnaposto numero diapositiva 4">
            <a:extLst>
              <a:ext uri="{FF2B5EF4-FFF2-40B4-BE49-F238E27FC236}">
                <a16:creationId xmlns:a16="http://schemas.microsoft.com/office/drawing/2014/main" id="{CEDE26BE-E772-84E8-DA76-098A1F56D73C}"/>
              </a:ext>
            </a:extLst>
          </p:cNvPr>
          <p:cNvSpPr>
            <a:spLocks noGrp="1"/>
          </p:cNvSpPr>
          <p:nvPr>
            <p:ph type="sldNum" sz="quarter" idx="12"/>
          </p:nvPr>
        </p:nvSpPr>
        <p:spPr/>
        <p:txBody>
          <a:bodyPr/>
          <a:lstStyle/>
          <a:p>
            <a:fld id="{5DD6F1BA-2510-46FC-9346-AB1F3CA1593B}" type="slidenum">
              <a:rPr lang="it-IT" smtClean="0"/>
              <a:t>213</a:t>
            </a:fld>
            <a:endParaRPr lang="it-IT"/>
          </a:p>
        </p:txBody>
      </p:sp>
      <p:sp>
        <p:nvSpPr>
          <p:cNvPr id="22" name="Content Placeholder 21">
            <a:extLst>
              <a:ext uri="{FF2B5EF4-FFF2-40B4-BE49-F238E27FC236}">
                <a16:creationId xmlns:a16="http://schemas.microsoft.com/office/drawing/2014/main" id="{9B98DD0B-1DE9-E44A-72AF-0D66E41278B6}"/>
              </a:ext>
            </a:extLst>
          </p:cNvPr>
          <p:cNvSpPr>
            <a:spLocks noGrp="1"/>
          </p:cNvSpPr>
          <p:nvPr>
            <p:ph idx="13"/>
            <p:custDataLst>
              <p:tags r:id="rId4"/>
            </p:custDataLst>
          </p:nvPr>
        </p:nvSpPr>
        <p:spPr/>
        <p:txBody>
          <a:bodyPr/>
          <a:lstStyle/>
          <a:p>
            <a:endParaRPr lang="en-US"/>
          </a:p>
        </p:txBody>
      </p:sp>
      <p:pic>
        <p:nvPicPr>
          <p:cNvPr id="3" name="Content Placeholder 19">
            <a:extLst>
              <a:ext uri="{FF2B5EF4-FFF2-40B4-BE49-F238E27FC236}">
                <a16:creationId xmlns:a16="http://schemas.microsoft.com/office/drawing/2014/main" id="{4D1E807B-E16C-99F9-3B3B-82DD82F4ABDA}"/>
              </a:ext>
            </a:extLst>
          </p:cNvPr>
          <p:cNvPicPr>
            <a:picLocks noChangeAspect="1"/>
          </p:cNvPicPr>
          <p:nvPr>
            <p:custDataLst>
              <p:tags r:id="rId5"/>
            </p:custDataLst>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1293" y="2745249"/>
            <a:ext cx="2098449" cy="2098449"/>
          </a:xfrm>
          <a:prstGeom prst="rect">
            <a:avLst/>
          </a:prstGeom>
        </p:spPr>
      </p:pic>
      <p:sp>
        <p:nvSpPr>
          <p:cNvPr id="8" name="Speech Bubble: Rectangle 2">
            <a:extLst>
              <a:ext uri="{FF2B5EF4-FFF2-40B4-BE49-F238E27FC236}">
                <a16:creationId xmlns:a16="http://schemas.microsoft.com/office/drawing/2014/main" id="{56339C70-D514-7D83-89C0-7620531A5B44}"/>
              </a:ext>
            </a:extLst>
          </p:cNvPr>
          <p:cNvSpPr/>
          <p:nvPr>
            <p:custDataLst>
              <p:tags r:id="rId6"/>
            </p:custDataLst>
          </p:nvPr>
        </p:nvSpPr>
        <p:spPr>
          <a:xfrm>
            <a:off x="1915886" y="5016137"/>
            <a:ext cx="3944984" cy="968124"/>
          </a:xfrm>
          <a:prstGeom prst="wedgeRectCallout">
            <a:avLst>
              <a:gd name="adj1" fmla="val -32061"/>
              <a:gd name="adj2" fmla="val -90244"/>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just"/>
            <a:r>
              <a:rPr lang="en-US" sz="1200">
                <a:solidFill>
                  <a:schemeClr val="tx1"/>
                </a:solidFill>
                <a:latin typeface="Helvetica" panose="020B0604020202020204" pitchFamily="34" charset="0"/>
                <a:cs typeface="Helvetica" panose="020B0604020202020204" pitchFamily="34" charset="0"/>
              </a:rPr>
              <a:t>Artificial intelligence (AI) is intelligence demonstrated by machines. AI research has been defined as the field of study of intelligent agents, which refers to any system that perceives its environment and takes actions that maximize its chance of achieving its goals.</a:t>
            </a:r>
          </a:p>
        </p:txBody>
      </p:sp>
    </p:spTree>
    <p:extLst>
      <p:ext uri="{BB962C8B-B14F-4D97-AF65-F5344CB8AC3E}">
        <p14:creationId xmlns:p14="http://schemas.microsoft.com/office/powerpoint/2010/main" val="82915182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sz="2000" noProof="0"/>
              <a:t>We need to understand how the soil behaves</a:t>
            </a:r>
          </a:p>
          <a:p>
            <a:endParaRPr lang="en-US" sz="2000" noProof="0"/>
          </a:p>
          <a:p>
            <a:r>
              <a:rPr lang="en-US" sz="2000" noProof="0">
                <a:solidFill>
                  <a:srgbClr val="FF5050"/>
                </a:solidFill>
              </a:rPr>
              <a:t>Simulate</a:t>
            </a:r>
            <a:r>
              <a:rPr lang="en-US" sz="2000" noProof="0"/>
              <a:t> [1, 2] the soil behavior according to physical models [3]</a:t>
            </a:r>
          </a:p>
          <a:p>
            <a:pPr lvl="1"/>
            <a:r>
              <a:rPr lang="en-US" sz="1600" noProof="0"/>
              <a:t>However, a </a:t>
            </a:r>
            <a:r>
              <a:rPr lang="en-US" sz="1600" noProof="0">
                <a:solidFill>
                  <a:srgbClr val="FF5050"/>
                </a:solidFill>
              </a:rPr>
              <a:t>fine tuning </a:t>
            </a:r>
            <a:r>
              <a:rPr lang="en-US" sz="1600" noProof="0"/>
              <a:t>is required</a:t>
            </a:r>
          </a:p>
          <a:p>
            <a:pPr lvl="1"/>
            <a:r>
              <a:rPr lang="en-US" sz="1600" noProof="0"/>
              <a:t>We need to </a:t>
            </a:r>
            <a:r>
              <a:rPr lang="en-US" sz="1600" noProof="0">
                <a:solidFill>
                  <a:srgbClr val="0070C0"/>
                </a:solidFill>
              </a:rPr>
              <a:t>know/parametrize everything</a:t>
            </a:r>
          </a:p>
          <a:p>
            <a:pPr lvl="2"/>
            <a:r>
              <a:rPr lang="en-US" sz="1400" noProof="0"/>
              <a:t>Soil (e.g., retention curve, hysteresis [3])</a:t>
            </a:r>
          </a:p>
          <a:p>
            <a:pPr lvl="2"/>
            <a:r>
              <a:rPr lang="en-US" sz="1400" noProof="0"/>
              <a:t>Plant (e.g., roots, LAI)</a:t>
            </a:r>
          </a:p>
          <a:p>
            <a:pPr lvl="2"/>
            <a:r>
              <a:rPr lang="en-US" sz="1400" noProof="0"/>
              <a:t>Weather conditions (temperature, humidity, wind, precipitations)</a:t>
            </a:r>
          </a:p>
          <a:p>
            <a:pPr lvl="2"/>
            <a:r>
              <a:rPr lang="en-US" sz="1400" noProof="0"/>
              <a:t>Watering system (e.g., capacity, distance between drippers)</a:t>
            </a:r>
          </a:p>
          <a:p>
            <a:r>
              <a:rPr lang="en-US" sz="2000" noProof="0"/>
              <a:t>Tuning can take months (of human interactions)!</a:t>
            </a:r>
          </a:p>
          <a:p>
            <a:pPr lvl="1"/>
            <a:r>
              <a:rPr lang="en-US" sz="1600" noProof="0"/>
              <a:t>Need to collect samples from the field… if parameters are incorrect, trace back</a:t>
            </a:r>
          </a:p>
          <a:p>
            <a:pPr lvl="1"/>
            <a:r>
              <a:rPr lang="en-US" sz="1600" noProof="0"/>
              <a:t>Need to implement/code all these features into the simulator [1, 2]</a:t>
            </a:r>
          </a:p>
          <a:p>
            <a:pPr lvl="1"/>
            <a:r>
              <a:rPr lang="en-US" sz="1600" noProof="0"/>
              <a:t>Hyper-parameter tuning with machine learning can help, but it is not a silver bullet</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214</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a:xfrm>
            <a:off x="838200" y="6159837"/>
            <a:ext cx="10515600" cy="365125"/>
          </a:xfrm>
        </p:spPr>
        <p:txBody>
          <a:bodyPr/>
          <a:lstStyle/>
          <a:p>
            <a:r>
              <a:rPr lang="en-US" sz="1000" noProof="0"/>
              <a:t>[1] </a:t>
            </a:r>
            <a:r>
              <a:rPr lang="en-US" sz="1000" noProof="0" err="1"/>
              <a:t>Šimunek</a:t>
            </a:r>
            <a:r>
              <a:rPr lang="en-US" sz="1000" noProof="0"/>
              <a:t>, J., et al. "HYDRUS: Model use, calibration, and validation." Transactions of the ASABE 55.4 (2012): 1263-1274.</a:t>
            </a:r>
            <a:br>
              <a:rPr lang="en-US" sz="1000" noProof="0"/>
            </a:br>
            <a:r>
              <a:rPr lang="en-US" sz="1000" noProof="0"/>
              <a:t>[2] </a:t>
            </a:r>
            <a:r>
              <a:rPr lang="en-US" sz="1000" noProof="0" err="1"/>
              <a:t>Bittelli</a:t>
            </a:r>
            <a:r>
              <a:rPr lang="en-US" sz="1000" noProof="0"/>
              <a:t>, Marco, et al. Soil physics with Python: transport in the soil-plant-atmosphere system. OUP Oxford, 2015.</a:t>
            </a:r>
            <a:br>
              <a:rPr lang="en-US" sz="1000" noProof="0"/>
            </a:br>
            <a:r>
              <a:rPr lang="en-US" sz="1000" noProof="0"/>
              <a:t>[3] Van </a:t>
            </a:r>
            <a:r>
              <a:rPr lang="en-US" sz="1000" noProof="0" err="1"/>
              <a:t>Genuchten</a:t>
            </a:r>
            <a:r>
              <a:rPr lang="en-US" sz="1000" noProof="0"/>
              <a:t>, M. Th. "A closed‐form equation for predicting the hydraulic conductivity of unsaturated soils." Soil science society of America journal 44.5 (1980): 892-898.</a:t>
            </a:r>
            <a:br>
              <a:rPr lang="en-US" sz="1000" noProof="0"/>
            </a:br>
            <a:r>
              <a:rPr lang="en-US" sz="1000" noProof="0"/>
              <a:t>[4] Pham, Hung Q., </a:t>
            </a:r>
            <a:r>
              <a:rPr lang="en-US" sz="1000" noProof="0" err="1"/>
              <a:t>Delwyn</a:t>
            </a:r>
            <a:r>
              <a:rPr lang="en-US" sz="1000" noProof="0"/>
              <a:t> G. </a:t>
            </a:r>
            <a:r>
              <a:rPr lang="en-US" sz="1000" noProof="0" err="1"/>
              <a:t>Fredlund</a:t>
            </a:r>
            <a:r>
              <a:rPr lang="en-US" sz="1000" noProof="0"/>
              <a:t>, and S. Lee Barbour. "A study of hysteresis models for soil-water characteristic curves." Canadian Geotechnical Journal 42.6 (2005): 1548-1568.</a:t>
            </a:r>
          </a:p>
        </p:txBody>
      </p:sp>
    </p:spTree>
    <p:extLst>
      <p:ext uri="{BB962C8B-B14F-4D97-AF65-F5344CB8AC3E}">
        <p14:creationId xmlns:p14="http://schemas.microsoft.com/office/powerpoint/2010/main" val="26129258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noProof="0"/>
              <a:t>But… we have sensors!</a:t>
            </a:r>
            <a:br>
              <a:rPr lang="en-US" noProof="0"/>
            </a:br>
            <a:br>
              <a:rPr lang="en-US" noProof="0"/>
            </a:br>
            <a:br>
              <a:rPr lang="en-US" noProof="0"/>
            </a:br>
            <a:br>
              <a:rPr lang="en-US" noProof="0"/>
            </a:br>
            <a:br>
              <a:rPr lang="en-US" noProof="0"/>
            </a:br>
            <a:br>
              <a:rPr lang="en-US" noProof="0"/>
            </a:br>
            <a:br>
              <a:rPr lang="en-US" noProof="0"/>
            </a:br>
            <a:br>
              <a:rPr lang="en-US" noProof="0"/>
            </a:br>
            <a:br>
              <a:rPr lang="en-US" noProof="0"/>
            </a:br>
            <a:r>
              <a:rPr lang="en-US" noProof="0"/>
              <a:t>                  [1]                                      [2]                                          [3]</a:t>
            </a:r>
            <a:br>
              <a:rPr lang="en-US" noProof="0"/>
            </a:br>
            <a:endParaRPr lang="en-US" noProof="0"/>
          </a:p>
          <a:p>
            <a:pPr lvl="1"/>
            <a:r>
              <a:rPr lang="en-US" noProof="0"/>
              <a:t>These settings are too coarse to monitor soil moisture with precision</a:t>
            </a:r>
          </a:p>
          <a:p>
            <a:pPr lvl="1"/>
            <a:r>
              <a:rPr lang="en-US"/>
              <a:t>T</a:t>
            </a:r>
            <a:r>
              <a:rPr lang="en-US" noProof="0"/>
              <a:t>hey require many sensors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215</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en-US" sz="800" noProof="0"/>
              <a:t>[1] </a:t>
            </a:r>
            <a:r>
              <a:rPr lang="en-US" sz="800" noProof="0" err="1"/>
              <a:t>Koyuncu</a:t>
            </a:r>
            <a:r>
              <a:rPr lang="en-US" sz="800" noProof="0"/>
              <a:t>, </a:t>
            </a:r>
            <a:r>
              <a:rPr lang="en-US" sz="800" noProof="0" err="1"/>
              <a:t>Hakan</a:t>
            </a:r>
            <a:r>
              <a:rPr lang="en-US" sz="800" noProof="0"/>
              <a:t>, et al. "Construction of 3D soil moisture maps in agricultural fields by using wireless sensor communication." Gazi University Journal of Science 34.1 (2021): 84-98.</a:t>
            </a:r>
            <a:br>
              <a:rPr lang="en-US" sz="800" noProof="0"/>
            </a:br>
            <a:r>
              <a:rPr lang="en-US" sz="800" noProof="0"/>
              <a:t>[2] Zheng, Zhong, et al. "Spatial estimation of soil moisture and salinity with neural kriging." International Conference on Computer and Computing Technologies in Agriculture. Springer, Boston, MA, 2008.</a:t>
            </a:r>
            <a:br>
              <a:rPr lang="en-US" sz="800" noProof="0"/>
            </a:br>
            <a:r>
              <a:rPr lang="en-US" sz="800" noProof="0"/>
              <a:t>[3] </a:t>
            </a:r>
            <a:r>
              <a:rPr lang="en-US" sz="800" noProof="0" err="1"/>
              <a:t>Fersch</a:t>
            </a:r>
            <a:r>
              <a:rPr lang="en-US" sz="800" noProof="0"/>
              <a:t>, Benjamin, et al. "Synergies for soil moisture retrieval across scales from airborne polarimetric SAR, cosmic ray neutron roving, and an in situ sensor network." Water Resources Research 54.11 (2018): 9364-9383.</a:t>
            </a:r>
          </a:p>
        </p:txBody>
      </p:sp>
      <p:pic>
        <p:nvPicPr>
          <p:cNvPr id="1026" name="Picture 2">
            <a:extLst>
              <a:ext uri="{FF2B5EF4-FFF2-40B4-BE49-F238E27FC236}">
                <a16:creationId xmlns:a16="http://schemas.microsoft.com/office/drawing/2014/main" id="{B291F10C-3641-B65B-3858-1F7900FD9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481"/>
          <a:stretch/>
        </p:blipFill>
        <p:spPr bwMode="auto">
          <a:xfrm>
            <a:off x="678842" y="2230853"/>
            <a:ext cx="381169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2C95F2D-6875-A416-AAE4-88E734F3AE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98" t="632" r="20371" b="34575"/>
          <a:stretch/>
        </p:blipFill>
        <p:spPr bwMode="auto">
          <a:xfrm>
            <a:off x="4844627" y="2230853"/>
            <a:ext cx="277132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C636BEB-688E-7CA4-4BBB-94E0F136FD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95" t="30107" r="10797" b="32629"/>
          <a:stretch/>
        </p:blipFill>
        <p:spPr bwMode="auto">
          <a:xfrm>
            <a:off x="7970042" y="2764877"/>
            <a:ext cx="3882629" cy="1305612"/>
          </a:xfrm>
          <a:prstGeom prst="rect">
            <a:avLst/>
          </a:prstGeom>
          <a:noFill/>
          <a:extLst>
            <a:ext uri="{909E8E84-426E-40DD-AFC4-6F175D3DCCD1}">
              <a14:hiddenFill xmlns:a14="http://schemas.microsoft.com/office/drawing/2010/main">
                <a:solidFill>
                  <a:srgbClr val="FFFFFF"/>
                </a:solidFill>
              </a14:hiddenFill>
            </a:ext>
          </a:extLst>
        </p:spPr>
      </p:pic>
      <p:sp>
        <p:nvSpPr>
          <p:cNvPr id="6" name="Rettangolo 5">
            <a:extLst>
              <a:ext uri="{FF2B5EF4-FFF2-40B4-BE49-F238E27FC236}">
                <a16:creationId xmlns:a16="http://schemas.microsoft.com/office/drawing/2014/main" id="{DCAC2AAE-6B90-6754-E336-19A56F6A89B4}"/>
              </a:ext>
            </a:extLst>
          </p:cNvPr>
          <p:cNvSpPr/>
          <p:nvPr/>
        </p:nvSpPr>
        <p:spPr>
          <a:xfrm>
            <a:off x="5100320" y="4511040"/>
            <a:ext cx="555413" cy="176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ttangolo 6">
            <a:extLst>
              <a:ext uri="{FF2B5EF4-FFF2-40B4-BE49-F238E27FC236}">
                <a16:creationId xmlns:a16="http://schemas.microsoft.com/office/drawing/2014/main" id="{4D86319F-1351-383F-93BD-E93DF9F476F0}"/>
              </a:ext>
            </a:extLst>
          </p:cNvPr>
          <p:cNvSpPr/>
          <p:nvPr/>
        </p:nvSpPr>
        <p:spPr>
          <a:xfrm>
            <a:off x="4649893" y="2115893"/>
            <a:ext cx="3051574" cy="121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713558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a:t>Reference scenario</a:t>
            </a:r>
          </a:p>
        </p:txBody>
      </p:sp>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dirty="0"/>
              <a:t>We consider an orchard where </a:t>
            </a:r>
          </a:p>
          <a:p>
            <a:pPr lvl="1"/>
            <a:r>
              <a:rPr lang="en-US" noProof="0" dirty="0">
                <a:solidFill>
                  <a:srgbClr val="FF5050"/>
                </a:solidFill>
              </a:rPr>
              <a:t>Kiwi plants </a:t>
            </a:r>
            <a:r>
              <a:rPr lang="en-US" noProof="0" dirty="0"/>
              <a:t>are aligned along </a:t>
            </a:r>
            <a:r>
              <a:rPr lang="en-US" noProof="0" dirty="0">
                <a:solidFill>
                  <a:srgbClr val="FF5050"/>
                </a:solidFill>
              </a:rPr>
              <a:t>rows</a:t>
            </a:r>
          </a:p>
          <a:p>
            <a:pPr lvl="1"/>
            <a:r>
              <a:rPr lang="en-US" noProof="0" dirty="0"/>
              <a:t>Each row has many</a:t>
            </a:r>
            <a:r>
              <a:rPr lang="en-US" noProof="0" dirty="0">
                <a:solidFill>
                  <a:srgbClr val="FF5050"/>
                </a:solidFill>
              </a:rPr>
              <a:t> drippers</a:t>
            </a:r>
            <a:r>
              <a:rPr lang="en-US" noProof="0" dirty="0"/>
              <a:t> (e.g., 1 every meter)</a:t>
            </a:r>
          </a:p>
          <a:p>
            <a:pPr lvl="1"/>
            <a:r>
              <a:rPr lang="en-US" noProof="0" dirty="0"/>
              <a:t>Drippers can water a </a:t>
            </a:r>
            <a:r>
              <a:rPr lang="en-US" noProof="0" dirty="0">
                <a:solidFill>
                  <a:srgbClr val="FF5050"/>
                </a:solidFill>
              </a:rPr>
              <a:t>limited soil volume</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216</a:t>
            </a:fld>
            <a:endParaRPr lang="en-US"/>
          </a:p>
        </p:txBody>
      </p:sp>
      <p:sp>
        <p:nvSpPr>
          <p:cNvPr id="9" name="Segnaposto contenuto 8">
            <a:extLst>
              <a:ext uri="{FF2B5EF4-FFF2-40B4-BE49-F238E27FC236}">
                <a16:creationId xmlns:a16="http://schemas.microsoft.com/office/drawing/2014/main" id="{41C920F0-A984-81DF-E48D-9ED101E3F28F}"/>
              </a:ext>
            </a:extLst>
          </p:cNvPr>
          <p:cNvSpPr>
            <a:spLocks noGrp="1"/>
          </p:cNvSpPr>
          <p:nvPr>
            <p:ph idx="13"/>
          </p:nvPr>
        </p:nvSpPr>
        <p:spPr/>
        <p:txBody>
          <a:bodyPr/>
          <a:lstStyle/>
          <a:p>
            <a:r>
              <a:rPr lang="en-US" noProof="0" dirty="0"/>
              <a:t>Francia, Matteo, et al. "Multi-sensor profiling for precision soil-moisture monitoring." Computers and Electronics in Agriculture 197 (2022): 106924.</a:t>
            </a:r>
          </a:p>
        </p:txBody>
      </p:sp>
      <p:sp>
        <p:nvSpPr>
          <p:cNvPr id="10" name="Segnaposto contenuto 18">
            <a:extLst>
              <a:ext uri="{FF2B5EF4-FFF2-40B4-BE49-F238E27FC236}">
                <a16:creationId xmlns:a16="http://schemas.microsoft.com/office/drawing/2014/main" id="{FC7F1CBD-D5F4-4A57-C329-6813B3D7D9CF}"/>
              </a:ext>
            </a:extLst>
          </p:cNvPr>
          <p:cNvSpPr txBox="1">
            <a:spLocks/>
          </p:cNvSpPr>
          <p:nvPr/>
        </p:nvSpPr>
        <p:spPr>
          <a:xfrm>
            <a:off x="990600" y="62715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800"/>
          </a:p>
        </p:txBody>
      </p:sp>
      <p:pic>
        <p:nvPicPr>
          <p:cNvPr id="11" name="Segnaposto contenuto 13" descr="Immagine che contiene aria aperta, albero, erba, vigna&#10;&#10;Descrizione generata automaticamente">
            <a:extLst>
              <a:ext uri="{FF2B5EF4-FFF2-40B4-BE49-F238E27FC236}">
                <a16:creationId xmlns:a16="http://schemas.microsoft.com/office/drawing/2014/main" id="{739798E7-16C5-CB26-7B89-AA215C768F2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543969"/>
            <a:ext cx="5181600" cy="2914650"/>
          </a:xfrm>
        </p:spPr>
      </p:pic>
    </p:spTree>
    <p:extLst>
      <p:ext uri="{BB962C8B-B14F-4D97-AF65-F5344CB8AC3E}">
        <p14:creationId xmlns:p14="http://schemas.microsoft.com/office/powerpoint/2010/main" val="407688769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a:t>Reference scenario</a:t>
            </a:r>
          </a:p>
        </p:txBody>
      </p:sp>
      <p:pic>
        <p:nvPicPr>
          <p:cNvPr id="7" name="Segnaposto contenuto 6">
            <a:extLst>
              <a:ext uri="{FF2B5EF4-FFF2-40B4-BE49-F238E27FC236}">
                <a16:creationId xmlns:a16="http://schemas.microsoft.com/office/drawing/2014/main" id="{556068C4-30E4-9836-78A9-377F428913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1841046"/>
            <a:ext cx="5181600" cy="4320495"/>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a:t>We consider an orchard where </a:t>
            </a:r>
          </a:p>
          <a:p>
            <a:pPr lvl="1"/>
            <a:r>
              <a:rPr lang="en-US" noProof="0">
                <a:solidFill>
                  <a:srgbClr val="FF5050"/>
                </a:solidFill>
              </a:rPr>
              <a:t>Kiwi plants </a:t>
            </a:r>
            <a:r>
              <a:rPr lang="en-US" noProof="0"/>
              <a:t>are aligned along </a:t>
            </a:r>
            <a:r>
              <a:rPr lang="en-US" noProof="0">
                <a:solidFill>
                  <a:srgbClr val="FF5050"/>
                </a:solidFill>
              </a:rPr>
              <a:t>rows</a:t>
            </a:r>
          </a:p>
          <a:p>
            <a:pPr lvl="1"/>
            <a:r>
              <a:rPr lang="en-US" noProof="0"/>
              <a:t>Each row has many</a:t>
            </a:r>
            <a:r>
              <a:rPr lang="en-US" noProof="0">
                <a:solidFill>
                  <a:srgbClr val="FF5050"/>
                </a:solidFill>
              </a:rPr>
              <a:t> drippers</a:t>
            </a:r>
            <a:r>
              <a:rPr lang="en-US" noProof="0"/>
              <a:t> (e.g., 1 every meter)</a:t>
            </a:r>
          </a:p>
          <a:p>
            <a:pPr lvl="1"/>
            <a:r>
              <a:rPr lang="en-US" noProof="0"/>
              <a:t>Drippers can water a </a:t>
            </a:r>
            <a:r>
              <a:rPr lang="en-US" noProof="0">
                <a:solidFill>
                  <a:srgbClr val="FF5050"/>
                </a:solidFill>
              </a:rPr>
              <a:t>limited soil volume</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217</a:t>
            </a:fld>
            <a:endParaRPr lang="en-US"/>
          </a:p>
        </p:txBody>
      </p:sp>
      <p:sp>
        <p:nvSpPr>
          <p:cNvPr id="9" name="Segnaposto contenuto 8">
            <a:extLst>
              <a:ext uri="{FF2B5EF4-FFF2-40B4-BE49-F238E27FC236}">
                <a16:creationId xmlns:a16="http://schemas.microsoft.com/office/drawing/2014/main" id="{41C920F0-A984-81DF-E48D-9ED101E3F28F}"/>
              </a:ext>
            </a:extLst>
          </p:cNvPr>
          <p:cNvSpPr>
            <a:spLocks noGrp="1"/>
          </p:cNvSpPr>
          <p:nvPr>
            <p:ph idx="13"/>
          </p:nvPr>
        </p:nvSpPr>
        <p:spPr/>
        <p:txBody>
          <a:bodyPr/>
          <a:lstStyle/>
          <a:p>
            <a:r>
              <a:rPr lang="en-US" noProof="0" dirty="0"/>
              <a:t>Francia, Matteo, et al. "Multi-sensor profiling for precision soil-moisture monitoring." Computers and Electronics in Agriculture 197 (2022): 106924.</a:t>
            </a:r>
          </a:p>
        </p:txBody>
      </p:sp>
      <p:sp>
        <p:nvSpPr>
          <p:cNvPr id="10" name="Segnaposto contenuto 18">
            <a:extLst>
              <a:ext uri="{FF2B5EF4-FFF2-40B4-BE49-F238E27FC236}">
                <a16:creationId xmlns:a16="http://schemas.microsoft.com/office/drawing/2014/main" id="{FC7F1CBD-D5F4-4A57-C329-6813B3D7D9CF}"/>
              </a:ext>
            </a:extLst>
          </p:cNvPr>
          <p:cNvSpPr txBox="1">
            <a:spLocks/>
          </p:cNvSpPr>
          <p:nvPr/>
        </p:nvSpPr>
        <p:spPr>
          <a:xfrm>
            <a:off x="990600" y="62715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800"/>
          </a:p>
        </p:txBody>
      </p:sp>
    </p:spTree>
    <p:extLst>
      <p:ext uri="{BB962C8B-B14F-4D97-AF65-F5344CB8AC3E}">
        <p14:creationId xmlns:p14="http://schemas.microsoft.com/office/powerpoint/2010/main" val="13437276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en-US" noProof="0"/>
              <a:t>Sensor layouts and symmetry assumptions</a:t>
            </a:r>
          </a:p>
        </p:txBody>
      </p:sp>
      <p:pic>
        <p:nvPicPr>
          <p:cNvPr id="15" name="Segnaposto contenuto 14">
            <a:extLst>
              <a:ext uri="{FF2B5EF4-FFF2-40B4-BE49-F238E27FC236}">
                <a16:creationId xmlns:a16="http://schemas.microsoft.com/office/drawing/2014/main" id="{AFEC8727-31B5-0E0F-FBD2-A0524084B1F2}"/>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39" y="4440516"/>
            <a:ext cx="4337516" cy="1570728"/>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a:t>When the watered volume is symmetric along the row, a </a:t>
            </a:r>
            <a:r>
              <a:rPr lang="en-US" noProof="0">
                <a:solidFill>
                  <a:srgbClr val="FF5050"/>
                </a:solidFill>
              </a:rPr>
              <a:t>2D grid of sensors </a:t>
            </a:r>
            <a:r>
              <a:rPr lang="en-US" noProof="0"/>
              <a:t>(left) is sufficient to represent the entire soil volume</a:t>
            </a:r>
          </a:p>
          <a:p>
            <a:endParaRPr lang="en-US" noProof="0"/>
          </a:p>
          <a:p>
            <a:r>
              <a:rPr lang="en-US" noProof="0"/>
              <a:t>When relevant moisture variations take place along the row too, a </a:t>
            </a:r>
            <a:r>
              <a:rPr lang="en-US" noProof="0">
                <a:solidFill>
                  <a:srgbClr val="FF5050"/>
                </a:solidFill>
              </a:rPr>
              <a:t>3D grid of sensors</a:t>
            </a:r>
            <a:r>
              <a:rPr lang="en-US" noProof="0"/>
              <a:t> (right) is required</a:t>
            </a:r>
          </a:p>
          <a:p>
            <a:pPr lvl="1"/>
            <a:r>
              <a:rPr lang="en-US" noProof="0"/>
              <a:t>E.g., too sparse drippers </a:t>
            </a:r>
          </a:p>
          <a:p>
            <a:pPr lvl="1"/>
            <a:r>
              <a:rPr lang="en-US" noProof="0"/>
              <a:t>E.g., non-homogeneous suction of the roots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218</a:t>
            </a:fld>
            <a:endParaRPr lang="en-US"/>
          </a:p>
        </p:txBody>
      </p:sp>
      <p:pic>
        <p:nvPicPr>
          <p:cNvPr id="11" name="Segnaposto contenuto 10">
            <a:extLst>
              <a:ext uri="{FF2B5EF4-FFF2-40B4-BE49-F238E27FC236}">
                <a16:creationId xmlns:a16="http://schemas.microsoft.com/office/drawing/2014/main" id="{EA5F5E40-5DE8-C6D0-31B4-C970353C71D9}"/>
              </a:ext>
            </a:extLst>
          </p:cNvPr>
          <p:cNvPicPr>
            <a:picLocks noGrp="1" noChangeAspect="1"/>
          </p:cNvPicPr>
          <p:nvPr>
            <p:ph idx="13"/>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639" y="1931777"/>
            <a:ext cx="4337516" cy="1569567"/>
          </a:xfrm>
        </p:spPr>
      </p:pic>
      <p:sp>
        <p:nvSpPr>
          <p:cNvPr id="16" name="Freccia in giù 15">
            <a:extLst>
              <a:ext uri="{FF2B5EF4-FFF2-40B4-BE49-F238E27FC236}">
                <a16:creationId xmlns:a16="http://schemas.microsoft.com/office/drawing/2014/main" id="{76B2E8D5-B118-F62B-0BB5-A3DFA531FFFF}"/>
              </a:ext>
            </a:extLst>
          </p:cNvPr>
          <p:cNvSpPr/>
          <p:nvPr/>
        </p:nvSpPr>
        <p:spPr>
          <a:xfrm>
            <a:off x="2136986"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ccia in giù 16">
            <a:extLst>
              <a:ext uri="{FF2B5EF4-FFF2-40B4-BE49-F238E27FC236}">
                <a16:creationId xmlns:a16="http://schemas.microsoft.com/office/drawing/2014/main" id="{1382339E-4296-05C8-E3F1-1F720A15AA71}"/>
              </a:ext>
            </a:extLst>
          </p:cNvPr>
          <p:cNvSpPr/>
          <p:nvPr/>
        </p:nvSpPr>
        <p:spPr>
          <a:xfrm>
            <a:off x="4206239"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Francia, Matteo, et al. "Multi-sensor profiling for precision soil-moisture monitoring." Computers and Electronics in Agriculture 197 (2022): 106924.</a:t>
            </a:r>
          </a:p>
        </p:txBody>
      </p:sp>
    </p:spTree>
    <p:extLst>
      <p:ext uri="{BB962C8B-B14F-4D97-AF65-F5344CB8AC3E}">
        <p14:creationId xmlns:p14="http://schemas.microsoft.com/office/powerpoint/2010/main" val="361975518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a:t>Reference scenario</a:t>
            </a:r>
          </a:p>
        </p:txBody>
      </p:sp>
      <p:sp>
        <p:nvSpPr>
          <p:cNvPr id="21" name="Segnaposto contenuto 20">
            <a:extLst>
              <a:ext uri="{FF2B5EF4-FFF2-40B4-BE49-F238E27FC236}">
                <a16:creationId xmlns:a16="http://schemas.microsoft.com/office/drawing/2014/main" id="{A7CA5742-2335-7256-E57A-D2E8195F15A1}"/>
              </a:ext>
            </a:extLst>
          </p:cNvPr>
          <p:cNvSpPr>
            <a:spLocks noGrp="1"/>
          </p:cNvSpPr>
          <p:nvPr>
            <p:ph sz="half" idx="1"/>
          </p:nvPr>
        </p:nvSpPr>
        <p:spPr/>
        <p:txBody>
          <a:bodyPr/>
          <a:lstStyle/>
          <a:p>
            <a:r>
              <a:rPr lang="en-US" noProof="0"/>
              <a:t>(a) Soil moisture is a continuum</a:t>
            </a:r>
          </a:p>
          <a:p>
            <a:r>
              <a:rPr lang="en-US" noProof="0"/>
              <a:t>(b) Sensors return a discretized representation of soil moisture</a:t>
            </a:r>
          </a:p>
          <a:p>
            <a:pPr lvl="1"/>
            <a:r>
              <a:rPr lang="en-US" noProof="0"/>
              <a:t>The monitoring accuracy changes</a:t>
            </a:r>
          </a:p>
          <a:p>
            <a:pPr lvl="1"/>
            <a:r>
              <a:rPr lang="en-US" noProof="0"/>
              <a:t>depending on the </a:t>
            </a:r>
            <a:r>
              <a:rPr lang="en-US" noProof="0">
                <a:solidFill>
                  <a:srgbClr val="FF5050"/>
                </a:solidFill>
              </a:rPr>
              <a:t>sensor</a:t>
            </a:r>
            <a:r>
              <a:rPr lang="en-US" noProof="0"/>
              <a:t> </a:t>
            </a:r>
            <a:r>
              <a:rPr lang="en-US" noProof="0">
                <a:solidFill>
                  <a:srgbClr val="FF5050"/>
                </a:solidFill>
              </a:rPr>
              <a:t>layout</a:t>
            </a:r>
            <a:endParaRPr lang="en-US" noProof="0"/>
          </a:p>
        </p:txBody>
      </p:sp>
      <p:sp>
        <p:nvSpPr>
          <p:cNvPr id="6" name="Content Placeholder 5">
            <a:extLst>
              <a:ext uri="{FF2B5EF4-FFF2-40B4-BE49-F238E27FC236}">
                <a16:creationId xmlns:a16="http://schemas.microsoft.com/office/drawing/2014/main" id="{7A8F3128-145C-2514-EBD8-A831144D4955}"/>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219</a:t>
            </a:fld>
            <a:endParaRPr lang="en-US"/>
          </a:p>
        </p:txBody>
      </p:sp>
      <p:sp>
        <p:nvSpPr>
          <p:cNvPr id="7" name="Content Placeholder 6">
            <a:extLst>
              <a:ext uri="{FF2B5EF4-FFF2-40B4-BE49-F238E27FC236}">
                <a16:creationId xmlns:a16="http://schemas.microsoft.com/office/drawing/2014/main" id="{15734219-A243-D241-EAA9-95CF911EC7AE}"/>
              </a:ext>
            </a:extLst>
          </p:cNvPr>
          <p:cNvSpPr>
            <a:spLocks noGrp="1"/>
          </p:cNvSpPr>
          <p:nvPr>
            <p:ph idx="13"/>
          </p:nvPr>
        </p:nvSpPr>
        <p:spPr/>
        <p:txBody>
          <a:bodyPr/>
          <a:lstStyle/>
          <a:p>
            <a:r>
              <a:rPr lang="en-US" dirty="0"/>
              <a:t>Francia, Matteo, et al. "Multi-sensor profiling for precision soil-moisture monitoring." Computers and Electronics in Agriculture 197 (2022): 106924.</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25" name="Segnaposto contenuto 11">
            <a:extLst>
              <a:ext uri="{FF2B5EF4-FFF2-40B4-BE49-F238E27FC236}">
                <a16:creationId xmlns:a16="http://schemas.microsoft.com/office/drawing/2014/main" id="{D36C2268-D0C9-5B31-F102-F12862F613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24201" y="2934105"/>
            <a:ext cx="2011680" cy="2038047"/>
          </a:xfrm>
          <a:prstGeom prst="rect">
            <a:avLst/>
          </a:prstGeom>
        </p:spPr>
      </p:pic>
      <p:pic>
        <p:nvPicPr>
          <p:cNvPr id="26" name="Segnaposto contenuto 13">
            <a:extLst>
              <a:ext uri="{FF2B5EF4-FFF2-40B4-BE49-F238E27FC236}">
                <a16:creationId xmlns:a16="http://schemas.microsoft.com/office/drawing/2014/main" id="{8249B097-21B8-E8F8-E2FE-2FCAC51845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06167" y="3853971"/>
            <a:ext cx="2011680" cy="2079782"/>
          </a:xfrm>
          <a:prstGeom prst="rect">
            <a:avLst/>
          </a:prstGeom>
        </p:spPr>
      </p:pic>
      <p:pic>
        <p:nvPicPr>
          <p:cNvPr id="3" name="Picture 2">
            <a:extLst>
              <a:ext uri="{FF2B5EF4-FFF2-40B4-BE49-F238E27FC236}">
                <a16:creationId xmlns:a16="http://schemas.microsoft.com/office/drawing/2014/main" id="{DFB10507-7101-A40B-5D51-55C15A604A9F}"/>
              </a:ext>
            </a:extLst>
          </p:cNvPr>
          <p:cNvPicPr>
            <a:picLocks noChangeAspect="1"/>
          </p:cNvPicPr>
          <p:nvPr/>
        </p:nvPicPr>
        <p:blipFill>
          <a:blip r:embed="rId6"/>
          <a:stretch>
            <a:fillRect/>
          </a:stretch>
        </p:blipFill>
        <p:spPr>
          <a:xfrm>
            <a:off x="5680569" y="1215965"/>
            <a:ext cx="1687263" cy="3828794"/>
          </a:xfrm>
          <a:custGeom>
            <a:avLst/>
            <a:gdLst>
              <a:gd name="connsiteX0" fmla="*/ 1016 w 1687263"/>
              <a:gd name="connsiteY0" fmla="*/ 647 h 3828794"/>
              <a:gd name="connsiteX1" fmla="*/ 1688280 w 1687263"/>
              <a:gd name="connsiteY1" fmla="*/ 647 h 3828794"/>
              <a:gd name="connsiteX2" fmla="*/ 1688280 w 1687263"/>
              <a:gd name="connsiteY2" fmla="*/ 3829441 h 3828794"/>
              <a:gd name="connsiteX3" fmla="*/ 1016 w 1687263"/>
              <a:gd name="connsiteY3" fmla="*/ 3829441 h 3828794"/>
            </a:gdLst>
            <a:ahLst/>
            <a:cxnLst>
              <a:cxn ang="0">
                <a:pos x="connsiteX0" y="connsiteY0"/>
              </a:cxn>
              <a:cxn ang="0">
                <a:pos x="connsiteX1" y="connsiteY1"/>
              </a:cxn>
              <a:cxn ang="0">
                <a:pos x="connsiteX2" y="connsiteY2"/>
              </a:cxn>
              <a:cxn ang="0">
                <a:pos x="connsiteX3" y="connsiteY3"/>
              </a:cxn>
            </a:cxnLst>
            <a:rect l="l" t="t" r="r" b="b"/>
            <a:pathLst>
              <a:path w="1687263" h="3828794">
                <a:moveTo>
                  <a:pt x="1016" y="647"/>
                </a:moveTo>
                <a:lnTo>
                  <a:pt x="1688280" y="647"/>
                </a:lnTo>
                <a:lnTo>
                  <a:pt x="1688280" y="3829441"/>
                </a:lnTo>
                <a:lnTo>
                  <a:pt x="1016" y="3829441"/>
                </a:lnTo>
                <a:close/>
              </a:path>
            </a:pathLst>
          </a:custGeom>
        </p:spPr>
      </p:pic>
      <p:pic>
        <p:nvPicPr>
          <p:cNvPr id="8" name="Picture 7">
            <a:extLst>
              <a:ext uri="{FF2B5EF4-FFF2-40B4-BE49-F238E27FC236}">
                <a16:creationId xmlns:a16="http://schemas.microsoft.com/office/drawing/2014/main" id="{17F921C6-FF2C-57D1-3B15-3470A0A1E92E}"/>
              </a:ext>
            </a:extLst>
          </p:cNvPr>
          <p:cNvPicPr>
            <a:picLocks noChangeAspect="1"/>
          </p:cNvPicPr>
          <p:nvPr/>
        </p:nvPicPr>
        <p:blipFill>
          <a:blip r:embed="rId6"/>
          <a:stretch>
            <a:fillRect/>
          </a:stretch>
        </p:blipFill>
        <p:spPr>
          <a:xfrm>
            <a:off x="8999928" y="2160868"/>
            <a:ext cx="1687263" cy="3828794"/>
          </a:xfrm>
          <a:custGeom>
            <a:avLst/>
            <a:gdLst>
              <a:gd name="connsiteX0" fmla="*/ 1016 w 1687263"/>
              <a:gd name="connsiteY0" fmla="*/ 647 h 3828794"/>
              <a:gd name="connsiteX1" fmla="*/ 1688280 w 1687263"/>
              <a:gd name="connsiteY1" fmla="*/ 647 h 3828794"/>
              <a:gd name="connsiteX2" fmla="*/ 1688280 w 1687263"/>
              <a:gd name="connsiteY2" fmla="*/ 3829441 h 3828794"/>
              <a:gd name="connsiteX3" fmla="*/ 1016 w 1687263"/>
              <a:gd name="connsiteY3" fmla="*/ 3829441 h 3828794"/>
            </a:gdLst>
            <a:ahLst/>
            <a:cxnLst>
              <a:cxn ang="0">
                <a:pos x="connsiteX0" y="connsiteY0"/>
              </a:cxn>
              <a:cxn ang="0">
                <a:pos x="connsiteX1" y="connsiteY1"/>
              </a:cxn>
              <a:cxn ang="0">
                <a:pos x="connsiteX2" y="connsiteY2"/>
              </a:cxn>
              <a:cxn ang="0">
                <a:pos x="connsiteX3" y="connsiteY3"/>
              </a:cxn>
            </a:cxnLst>
            <a:rect l="l" t="t" r="r" b="b"/>
            <a:pathLst>
              <a:path w="1687263" h="3828794">
                <a:moveTo>
                  <a:pt x="1016" y="647"/>
                </a:moveTo>
                <a:lnTo>
                  <a:pt x="1688280" y="647"/>
                </a:lnTo>
                <a:lnTo>
                  <a:pt x="1688280" y="3829441"/>
                </a:lnTo>
                <a:lnTo>
                  <a:pt x="1016" y="3829441"/>
                </a:lnTo>
                <a:close/>
              </a:path>
            </a:pathLst>
          </a:custGeom>
        </p:spPr>
      </p:pic>
    </p:spTree>
    <p:extLst>
      <p:ext uri="{BB962C8B-B14F-4D97-AF65-F5344CB8AC3E}">
        <p14:creationId xmlns:p14="http://schemas.microsoft.com/office/powerpoint/2010/main" val="2413397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en-US" noProof="0"/>
              <a:t>Data platform: OLTP vs OLAP</a:t>
            </a:r>
          </a:p>
        </p:txBody>
      </p:sp>
      <p:sp>
        <p:nvSpPr>
          <p:cNvPr id="14" name="Content Placeholder 13">
            <a:extLst>
              <a:ext uri="{FF2B5EF4-FFF2-40B4-BE49-F238E27FC236}">
                <a16:creationId xmlns:a16="http://schemas.microsoft.com/office/drawing/2014/main" id="{EF6351C0-B0CE-5242-54A5-896DA0F78BA0}"/>
              </a:ext>
            </a:extLst>
          </p:cNvPr>
          <p:cNvSpPr>
            <a:spLocks noGrp="1"/>
          </p:cNvSpPr>
          <p:nvPr>
            <p:ph sz="half" idx="1"/>
          </p:nvPr>
        </p:nvSpPr>
        <p:spPr/>
        <p:txBody>
          <a:bodyPr/>
          <a:lstStyle/>
          <a:p>
            <a:endParaRPr lang="en-US"/>
          </a:p>
        </p:txBody>
      </p:sp>
      <p:sp>
        <p:nvSpPr>
          <p:cNvPr id="15" name="Content Placeholder 14">
            <a:extLst>
              <a:ext uri="{FF2B5EF4-FFF2-40B4-BE49-F238E27FC236}">
                <a16:creationId xmlns:a16="http://schemas.microsoft.com/office/drawing/2014/main" id="{DEF361D8-A976-F3EB-AF85-C0B0EE8596A8}"/>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22</a:t>
            </a:fld>
            <a:endParaRPr lang="it-IT"/>
          </a:p>
        </p:txBody>
      </p:sp>
      <p:sp>
        <p:nvSpPr>
          <p:cNvPr id="16" name="Content Placeholder 15">
            <a:extLst>
              <a:ext uri="{FF2B5EF4-FFF2-40B4-BE49-F238E27FC236}">
                <a16:creationId xmlns:a16="http://schemas.microsoft.com/office/drawing/2014/main" id="{BBF37818-5EF5-FF4D-1A82-DB3FEFE3EE5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0658777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7F921C6-FF2C-57D1-3B15-3470A0A1E92E}"/>
              </a:ext>
            </a:extLst>
          </p:cNvPr>
          <p:cNvPicPr>
            <a:picLocks noChangeAspect="1"/>
          </p:cNvPicPr>
          <p:nvPr/>
        </p:nvPicPr>
        <p:blipFill>
          <a:blip r:embed="rId2"/>
          <a:stretch>
            <a:fillRect/>
          </a:stretch>
        </p:blipFill>
        <p:spPr>
          <a:xfrm>
            <a:off x="6986933" y="2286654"/>
            <a:ext cx="1687263" cy="3828794"/>
          </a:xfrm>
          <a:custGeom>
            <a:avLst/>
            <a:gdLst>
              <a:gd name="connsiteX0" fmla="*/ 1016 w 1687263"/>
              <a:gd name="connsiteY0" fmla="*/ 647 h 3828794"/>
              <a:gd name="connsiteX1" fmla="*/ 1688280 w 1687263"/>
              <a:gd name="connsiteY1" fmla="*/ 647 h 3828794"/>
              <a:gd name="connsiteX2" fmla="*/ 1688280 w 1687263"/>
              <a:gd name="connsiteY2" fmla="*/ 3829441 h 3828794"/>
              <a:gd name="connsiteX3" fmla="*/ 1016 w 1687263"/>
              <a:gd name="connsiteY3" fmla="*/ 3829441 h 3828794"/>
            </a:gdLst>
            <a:ahLst/>
            <a:cxnLst>
              <a:cxn ang="0">
                <a:pos x="connsiteX0" y="connsiteY0"/>
              </a:cxn>
              <a:cxn ang="0">
                <a:pos x="connsiteX1" y="connsiteY1"/>
              </a:cxn>
              <a:cxn ang="0">
                <a:pos x="connsiteX2" y="connsiteY2"/>
              </a:cxn>
              <a:cxn ang="0">
                <a:pos x="connsiteX3" y="connsiteY3"/>
              </a:cxn>
            </a:cxnLst>
            <a:rect l="l" t="t" r="r" b="b"/>
            <a:pathLst>
              <a:path w="1687263" h="3828794">
                <a:moveTo>
                  <a:pt x="1016" y="647"/>
                </a:moveTo>
                <a:lnTo>
                  <a:pt x="1688280" y="647"/>
                </a:lnTo>
                <a:lnTo>
                  <a:pt x="1688280" y="3829441"/>
                </a:lnTo>
                <a:lnTo>
                  <a:pt x="1016" y="3829441"/>
                </a:lnTo>
                <a:close/>
              </a:path>
            </a:pathLst>
          </a:custGeom>
        </p:spPr>
      </p:pic>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a:t>Reference scenario</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220</a:t>
            </a:fld>
            <a:endParaRPr lang="en-US"/>
          </a:p>
        </p:txBody>
      </p:sp>
      <p:sp>
        <p:nvSpPr>
          <p:cNvPr id="7" name="Content Placeholder 6">
            <a:extLst>
              <a:ext uri="{FF2B5EF4-FFF2-40B4-BE49-F238E27FC236}">
                <a16:creationId xmlns:a16="http://schemas.microsoft.com/office/drawing/2014/main" id="{15734219-A243-D241-EAA9-95CF911EC7AE}"/>
              </a:ext>
            </a:extLst>
          </p:cNvPr>
          <p:cNvSpPr>
            <a:spLocks noGrp="1"/>
          </p:cNvSpPr>
          <p:nvPr>
            <p:ph idx="13"/>
          </p:nvPr>
        </p:nvSpPr>
        <p:spPr/>
        <p:txBody>
          <a:bodyPr/>
          <a:lstStyle/>
          <a:p>
            <a:endParaRPr lang="en-US" dirty="0"/>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26" name="Segnaposto contenuto 13">
            <a:extLst>
              <a:ext uri="{FF2B5EF4-FFF2-40B4-BE49-F238E27FC236}">
                <a16:creationId xmlns:a16="http://schemas.microsoft.com/office/drawing/2014/main" id="{8249B097-21B8-E8F8-E2FE-2FCAC51845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93172" y="4078427"/>
            <a:ext cx="2011680" cy="2079782"/>
          </a:xfrm>
          <a:prstGeom prst="rect">
            <a:avLst/>
          </a:prstGeom>
        </p:spPr>
      </p:pic>
      <p:pic>
        <p:nvPicPr>
          <p:cNvPr id="9" name="Segnaposto contenuto 13">
            <a:extLst>
              <a:ext uri="{FF2B5EF4-FFF2-40B4-BE49-F238E27FC236}">
                <a16:creationId xmlns:a16="http://schemas.microsoft.com/office/drawing/2014/main" id="{104F0A66-4679-962E-8F8D-6969511804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22853" y="1942736"/>
            <a:ext cx="2011680" cy="2079782"/>
          </a:xfrm>
          <a:prstGeom prst="rect">
            <a:avLst/>
          </a:prstGeom>
        </p:spPr>
      </p:pic>
      <p:pic>
        <p:nvPicPr>
          <p:cNvPr id="10" name="Picture 7">
            <a:extLst>
              <a:ext uri="{FF2B5EF4-FFF2-40B4-BE49-F238E27FC236}">
                <a16:creationId xmlns:a16="http://schemas.microsoft.com/office/drawing/2014/main" id="{29ACA607-6219-9026-EE8D-53F3E7FC4C3E}"/>
              </a:ext>
            </a:extLst>
          </p:cNvPr>
          <p:cNvPicPr>
            <a:picLocks noChangeAspect="1"/>
          </p:cNvPicPr>
          <p:nvPr/>
        </p:nvPicPr>
        <p:blipFill>
          <a:blip r:embed="rId2"/>
          <a:stretch>
            <a:fillRect/>
          </a:stretch>
        </p:blipFill>
        <p:spPr>
          <a:xfrm>
            <a:off x="4016614" y="150963"/>
            <a:ext cx="1687263" cy="3828794"/>
          </a:xfrm>
          <a:custGeom>
            <a:avLst/>
            <a:gdLst>
              <a:gd name="connsiteX0" fmla="*/ 1016 w 1687263"/>
              <a:gd name="connsiteY0" fmla="*/ 647 h 3828794"/>
              <a:gd name="connsiteX1" fmla="*/ 1688280 w 1687263"/>
              <a:gd name="connsiteY1" fmla="*/ 647 h 3828794"/>
              <a:gd name="connsiteX2" fmla="*/ 1688280 w 1687263"/>
              <a:gd name="connsiteY2" fmla="*/ 3829441 h 3828794"/>
              <a:gd name="connsiteX3" fmla="*/ 1016 w 1687263"/>
              <a:gd name="connsiteY3" fmla="*/ 3829441 h 3828794"/>
            </a:gdLst>
            <a:ahLst/>
            <a:cxnLst>
              <a:cxn ang="0">
                <a:pos x="connsiteX0" y="connsiteY0"/>
              </a:cxn>
              <a:cxn ang="0">
                <a:pos x="connsiteX1" y="connsiteY1"/>
              </a:cxn>
              <a:cxn ang="0">
                <a:pos x="connsiteX2" y="connsiteY2"/>
              </a:cxn>
              <a:cxn ang="0">
                <a:pos x="connsiteX3" y="connsiteY3"/>
              </a:cxn>
            </a:cxnLst>
            <a:rect l="l" t="t" r="r" b="b"/>
            <a:pathLst>
              <a:path w="1687263" h="3828794">
                <a:moveTo>
                  <a:pt x="1016" y="647"/>
                </a:moveTo>
                <a:lnTo>
                  <a:pt x="1688280" y="647"/>
                </a:lnTo>
                <a:lnTo>
                  <a:pt x="1688280" y="3829441"/>
                </a:lnTo>
                <a:lnTo>
                  <a:pt x="1016" y="3829441"/>
                </a:lnTo>
                <a:close/>
              </a:path>
            </a:pathLst>
          </a:custGeom>
        </p:spPr>
      </p:pic>
      <p:cxnSp>
        <p:nvCxnSpPr>
          <p:cNvPr id="16" name="Connettore diritto 15">
            <a:extLst>
              <a:ext uri="{FF2B5EF4-FFF2-40B4-BE49-F238E27FC236}">
                <a16:creationId xmlns:a16="http://schemas.microsoft.com/office/drawing/2014/main" id="{15F656F1-0551-9D96-A0B7-D3367BC89BB8}"/>
              </a:ext>
            </a:extLst>
          </p:cNvPr>
          <p:cNvCxnSpPr>
            <a:cxnSpLocks/>
          </p:cNvCxnSpPr>
          <p:nvPr/>
        </p:nvCxnSpPr>
        <p:spPr>
          <a:xfrm>
            <a:off x="4595602" y="1539657"/>
            <a:ext cx="3518198" cy="2565229"/>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9" name="Connettore diritto 18">
            <a:extLst>
              <a:ext uri="{FF2B5EF4-FFF2-40B4-BE49-F238E27FC236}">
                <a16:creationId xmlns:a16="http://schemas.microsoft.com/office/drawing/2014/main" id="{7E2FCC45-7AED-2543-95BF-C7499FCC06DC}"/>
              </a:ext>
            </a:extLst>
          </p:cNvPr>
          <p:cNvCxnSpPr>
            <a:cxnSpLocks/>
          </p:cNvCxnSpPr>
          <p:nvPr/>
        </p:nvCxnSpPr>
        <p:spPr>
          <a:xfrm>
            <a:off x="3813780" y="981043"/>
            <a:ext cx="772526" cy="55006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2C4B2C28-F05D-6E19-3CC2-CEF86BDCC004}"/>
              </a:ext>
            </a:extLst>
          </p:cNvPr>
          <p:cNvCxnSpPr>
            <a:cxnSpLocks/>
          </p:cNvCxnSpPr>
          <p:nvPr/>
        </p:nvCxnSpPr>
        <p:spPr>
          <a:xfrm>
            <a:off x="8163934" y="4116021"/>
            <a:ext cx="772526" cy="55006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8" name="Fumetto: rettangolo 27">
            <a:extLst>
              <a:ext uri="{FF2B5EF4-FFF2-40B4-BE49-F238E27FC236}">
                <a16:creationId xmlns:a16="http://schemas.microsoft.com/office/drawing/2014/main" id="{A7D2CDF8-0E5D-0A4D-E6C5-0691115C3A58}"/>
              </a:ext>
            </a:extLst>
          </p:cNvPr>
          <p:cNvSpPr/>
          <p:nvPr/>
        </p:nvSpPr>
        <p:spPr>
          <a:xfrm>
            <a:off x="3558653" y="1057481"/>
            <a:ext cx="3092805" cy="4743038"/>
          </a:xfrm>
          <a:prstGeom prst="wedgeRectCallout">
            <a:avLst>
              <a:gd name="adj1" fmla="val 62546"/>
              <a:gd name="adj2" fmla="val 641"/>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7" name="Segnaposto contenuto 26" descr="Immagine che contiene uccello, picchio, albero, Piciformi&#10;&#10;Descrizione generata automaticamente">
            <a:extLst>
              <a:ext uri="{FF2B5EF4-FFF2-40B4-BE49-F238E27FC236}">
                <a16:creationId xmlns:a16="http://schemas.microsoft.com/office/drawing/2014/main" id="{E7414495-86F4-FFCE-5DDD-149E704D9AB5}"/>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3671260" y="1226489"/>
            <a:ext cx="2889560" cy="4351338"/>
          </a:xfrm>
        </p:spPr>
      </p:pic>
      <p:sp>
        <p:nvSpPr>
          <p:cNvPr id="29" name="Esplosione: 8 punte 28">
            <a:extLst>
              <a:ext uri="{FF2B5EF4-FFF2-40B4-BE49-F238E27FC236}">
                <a16:creationId xmlns:a16="http://schemas.microsoft.com/office/drawing/2014/main" id="{A58F81E7-26C4-EB0E-94A5-7788AA61A6AB}"/>
              </a:ext>
            </a:extLst>
          </p:cNvPr>
          <p:cNvSpPr/>
          <p:nvPr/>
        </p:nvSpPr>
        <p:spPr>
          <a:xfrm>
            <a:off x="6868045" y="3112387"/>
            <a:ext cx="429891" cy="499960"/>
          </a:xfrm>
          <a:prstGeom prst="irregularSeal1">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Segnaposto contenuto 30">
            <a:extLst>
              <a:ext uri="{FF2B5EF4-FFF2-40B4-BE49-F238E27FC236}">
                <a16:creationId xmlns:a16="http://schemas.microsoft.com/office/drawing/2014/main" id="{7B4EFE5B-15A6-FFAC-3198-6BD091415C85}"/>
              </a:ext>
            </a:extLst>
          </p:cNvPr>
          <p:cNvSpPr>
            <a:spLocks noGrp="1"/>
          </p:cNvSpPr>
          <p:nvPr>
            <p:ph sz="half" idx="1"/>
          </p:nvPr>
        </p:nvSpPr>
        <p:spPr/>
        <p:txBody>
          <a:bodyPr/>
          <a:lstStyle/>
          <a:p>
            <a:endParaRPr lang="en-US"/>
          </a:p>
        </p:txBody>
      </p:sp>
    </p:spTree>
    <p:extLst>
      <p:ext uri="{BB962C8B-B14F-4D97-AF65-F5344CB8AC3E}">
        <p14:creationId xmlns:p14="http://schemas.microsoft.com/office/powerpoint/2010/main" val="52964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noProof="0"/>
              <a:t>Reference scenario</a:t>
            </a:r>
          </a:p>
        </p:txBody>
      </p:sp>
      <mc:AlternateContent xmlns:mc="http://schemas.openxmlformats.org/markup-compatibility/2006" xmlns:a14="http://schemas.microsoft.com/office/drawing/2010/main">
        <mc:Choice Requires="a14">
          <p:sp>
            <p:nvSpPr>
              <p:cNvPr id="21" name="Segnaposto contenuto 20">
                <a:extLst>
                  <a:ext uri="{FF2B5EF4-FFF2-40B4-BE49-F238E27FC236}">
                    <a16:creationId xmlns:a16="http://schemas.microsoft.com/office/drawing/2014/main" id="{A7CA5742-2335-7256-E57A-D2E8195F15A1}"/>
                  </a:ext>
                </a:extLst>
              </p:cNvPr>
              <p:cNvSpPr>
                <a:spLocks noGrp="1"/>
              </p:cNvSpPr>
              <p:nvPr>
                <p:ph idx="1"/>
              </p:nvPr>
            </p:nvSpPr>
            <p:spPr/>
            <p:txBody>
              <a:bodyPr/>
              <a:lstStyle/>
              <a:p>
                <a:r>
                  <a:rPr lang="en-US" noProof="0"/>
                  <a:t>We consider a 2D grid </a:t>
                </a:r>
                <a:r>
                  <a:rPr lang="en-US"/>
                  <a:t>of </a:t>
                </a:r>
                <a:r>
                  <a:rPr lang="en-US" noProof="0"/>
                  <a:t>3 x 4 gypsum block sensors</a:t>
                </a:r>
              </a:p>
              <a:p>
                <a:pPr lvl="1"/>
                <a:r>
                  <a:rPr lang="en-US" noProof="0"/>
                  <a:t>Sample </a:t>
                </a:r>
                <a:r>
                  <a:rPr lang="en-US" noProof="0">
                    <a:solidFill>
                      <a:srgbClr val="FF5050"/>
                    </a:solidFill>
                  </a:rPr>
                  <a:t>soil moisture-sensor data every 15 minutes</a:t>
                </a:r>
              </a:p>
              <a:p>
                <a:pPr lvl="1"/>
                <a:r>
                  <a:rPr lang="en-US" noProof="0"/>
                  <a:t>Collect </a:t>
                </a:r>
                <a:r>
                  <a:rPr lang="en-US" noProof="0">
                    <a:solidFill>
                      <a:srgbClr val="0070C0"/>
                    </a:solidFill>
                  </a:rPr>
                  <a:t>dripper and weather data </a:t>
                </a:r>
                <a:r>
                  <a:rPr lang="en-US" noProof="0"/>
                  <a:t>(humidity, temperature, solar radiation, wind) every hour</a:t>
                </a:r>
              </a:p>
              <a:p>
                <a:r>
                  <a:rPr lang="en-US" noProof="0"/>
                  <a:t>How many data does each monitored field produces every season?</a:t>
                </a:r>
              </a:p>
              <a:p>
                <a:pPr lvl="1"/>
                <a14:m>
                  <m:oMath xmlns:m="http://schemas.openxmlformats.org/officeDocument/2006/math">
                    <m:d>
                      <m:dPr>
                        <m:ctrlPr>
                          <a:rPr lang="en-US" i="1" noProof="0" smtClean="0">
                            <a:latin typeface="Cambria Math" panose="02040503050406030204" pitchFamily="18" charset="0"/>
                          </a:rPr>
                        </m:ctrlPr>
                      </m:dPr>
                      <m:e>
                        <m:r>
                          <a:rPr lang="en-US" noProof="0" smtClean="0">
                            <a:solidFill>
                              <a:srgbClr val="FF5050"/>
                            </a:solidFill>
                            <a:latin typeface="Cambria Math" panose="02040503050406030204" pitchFamily="18" charset="0"/>
                          </a:rPr>
                          <m:t>12⋅4</m:t>
                        </m:r>
                        <m:f>
                          <m:fPr>
                            <m:ctrlPr>
                              <a:rPr lang="en-US" i="1" noProof="0" smtClean="0">
                                <a:solidFill>
                                  <a:srgbClr val="FF5050"/>
                                </a:solidFill>
                                <a:latin typeface="Cambria Math" panose="02040503050406030204" pitchFamily="18" charset="0"/>
                              </a:rPr>
                            </m:ctrlPr>
                          </m:fPr>
                          <m:num>
                            <m:r>
                              <a:rPr lang="en-US" noProof="0" smtClean="0">
                                <a:solidFill>
                                  <a:srgbClr val="FF5050"/>
                                </a:solidFill>
                                <a:latin typeface="Cambria Math" panose="02040503050406030204" pitchFamily="18" charset="0"/>
                              </a:rPr>
                              <m:t>𝑠𝑎𝑚𝑝𝑙𝑒𝑠</m:t>
                            </m:r>
                          </m:num>
                          <m:den>
                            <m:r>
                              <a:rPr lang="en-US" noProof="0" smtClean="0">
                                <a:solidFill>
                                  <a:srgbClr val="FF5050"/>
                                </a:solidFill>
                                <a:latin typeface="Cambria Math" panose="02040503050406030204" pitchFamily="18" charset="0"/>
                              </a:rPr>
                              <m:t>h𝑜𝑢𝑟</m:t>
                            </m:r>
                          </m:den>
                        </m:f>
                        <m:r>
                          <a:rPr lang="en-US" noProof="0" smtClean="0">
                            <a:latin typeface="Cambria Math" panose="02040503050406030204" pitchFamily="18" charset="0"/>
                          </a:rPr>
                          <m:t>+</m:t>
                        </m:r>
                        <m:r>
                          <a:rPr lang="en-US" noProof="0" smtClean="0">
                            <a:solidFill>
                              <a:srgbClr val="0070C0"/>
                            </a:solidFill>
                            <a:latin typeface="Cambria Math" panose="02040503050406030204" pitchFamily="18" charset="0"/>
                          </a:rPr>
                          <m:t>5</m:t>
                        </m:r>
                        <m:f>
                          <m:fPr>
                            <m:ctrlPr>
                              <a:rPr lang="en-US" i="1" noProof="0">
                                <a:solidFill>
                                  <a:srgbClr val="0070C0"/>
                                </a:solidFill>
                                <a:latin typeface="Cambria Math" panose="02040503050406030204" pitchFamily="18" charset="0"/>
                              </a:rPr>
                            </m:ctrlPr>
                          </m:fPr>
                          <m:num>
                            <m:r>
                              <a:rPr lang="en-US" noProof="0">
                                <a:solidFill>
                                  <a:srgbClr val="0070C0"/>
                                </a:solidFill>
                                <a:latin typeface="Cambria Math" panose="02040503050406030204" pitchFamily="18" charset="0"/>
                              </a:rPr>
                              <m:t>𝑠𝑎𝑚𝑝𝑙𝑒</m:t>
                            </m:r>
                            <m:r>
                              <a:rPr lang="en-US" noProof="0" smtClean="0">
                                <a:solidFill>
                                  <a:srgbClr val="0070C0"/>
                                </a:solidFill>
                                <a:latin typeface="Cambria Math" panose="02040503050406030204" pitchFamily="18" charset="0"/>
                              </a:rPr>
                              <m:t>𝑠</m:t>
                            </m:r>
                          </m:num>
                          <m:den>
                            <m:r>
                              <a:rPr lang="en-US" noProof="0">
                                <a:solidFill>
                                  <a:srgbClr val="0070C0"/>
                                </a:solidFill>
                                <a:latin typeface="Cambria Math" panose="02040503050406030204" pitchFamily="18" charset="0"/>
                              </a:rPr>
                              <m:t>h𝑜𝑢𝑟</m:t>
                            </m:r>
                          </m:den>
                        </m:f>
                      </m:e>
                    </m:d>
                    <m:r>
                      <a:rPr lang="en-US" noProof="0">
                        <a:latin typeface="Cambria Math" panose="02040503050406030204" pitchFamily="18" charset="0"/>
                      </a:rPr>
                      <m:t>⋅</m:t>
                    </m:r>
                    <m:r>
                      <a:rPr lang="en-US" noProof="0" smtClean="0">
                        <a:latin typeface="Cambria Math" panose="02040503050406030204" pitchFamily="18" charset="0"/>
                      </a:rPr>
                      <m:t>24</m:t>
                    </m:r>
                    <m:f>
                      <m:fPr>
                        <m:ctrlPr>
                          <a:rPr lang="en-US" i="1" noProof="0">
                            <a:latin typeface="Cambria Math" panose="02040503050406030204" pitchFamily="18" charset="0"/>
                          </a:rPr>
                        </m:ctrlPr>
                      </m:fPr>
                      <m:num>
                        <m:r>
                          <a:rPr lang="en-US" noProof="0">
                            <a:latin typeface="Cambria Math" panose="02040503050406030204" pitchFamily="18" charset="0"/>
                          </a:rPr>
                          <m:t>h𝑜𝑢𝑟</m:t>
                        </m:r>
                      </m:num>
                      <m:den>
                        <m:r>
                          <a:rPr lang="en-US" noProof="0">
                            <a:latin typeface="Cambria Math" panose="02040503050406030204" pitchFamily="18" charset="0"/>
                          </a:rPr>
                          <m:t>𝑑𝑎𝑦</m:t>
                        </m:r>
                      </m:den>
                    </m:f>
                    <m:r>
                      <a:rPr lang="en-US" noProof="0">
                        <a:latin typeface="Cambria Math" panose="02040503050406030204" pitchFamily="18" charset="0"/>
                      </a:rPr>
                      <m:t>⋅</m:t>
                    </m:r>
                    <m:r>
                      <a:rPr lang="en-US" noProof="0" smtClean="0">
                        <a:latin typeface="Cambria Math" panose="02040503050406030204" pitchFamily="18" charset="0"/>
                      </a:rPr>
                      <m:t>30</m:t>
                    </m:r>
                    <m:f>
                      <m:fPr>
                        <m:ctrlPr>
                          <a:rPr lang="en-US" i="1" noProof="0">
                            <a:latin typeface="Cambria Math" panose="02040503050406030204" pitchFamily="18" charset="0"/>
                          </a:rPr>
                        </m:ctrlPr>
                      </m:fPr>
                      <m:num>
                        <m:r>
                          <a:rPr lang="en-US" noProof="0" smtClean="0">
                            <a:latin typeface="Cambria Math" panose="02040503050406030204" pitchFamily="18" charset="0"/>
                          </a:rPr>
                          <m:t>𝑑𝑎𝑦</m:t>
                        </m:r>
                      </m:num>
                      <m:den>
                        <m:r>
                          <a:rPr lang="en-US" noProof="0" smtClean="0">
                            <a:latin typeface="Cambria Math" panose="02040503050406030204" pitchFamily="18" charset="0"/>
                          </a:rPr>
                          <m:t>𝑚𝑜𝑛𝑡h</m:t>
                        </m:r>
                      </m:den>
                    </m:f>
                    <m:r>
                      <a:rPr lang="en-US" noProof="0">
                        <a:latin typeface="Cambria Math" panose="02040503050406030204" pitchFamily="18" charset="0"/>
                      </a:rPr>
                      <m:t>⋅</m:t>
                    </m:r>
                    <m:r>
                      <a:rPr lang="en-US" noProof="0" smtClean="0">
                        <a:latin typeface="Cambria Math" panose="02040503050406030204" pitchFamily="18" charset="0"/>
                      </a:rPr>
                      <m:t>5</m:t>
                    </m:r>
                    <m:f>
                      <m:fPr>
                        <m:ctrlPr>
                          <a:rPr lang="en-US" i="1" noProof="0">
                            <a:latin typeface="Cambria Math" panose="02040503050406030204" pitchFamily="18" charset="0"/>
                          </a:rPr>
                        </m:ctrlPr>
                      </m:fPr>
                      <m:num>
                        <m:r>
                          <a:rPr lang="en-US" noProof="0" smtClean="0">
                            <a:latin typeface="Cambria Math" panose="02040503050406030204" pitchFamily="18" charset="0"/>
                          </a:rPr>
                          <m:t>𝑚𝑜𝑛𝑡h</m:t>
                        </m:r>
                      </m:num>
                      <m:den>
                        <m:r>
                          <a:rPr lang="en-US" noProof="0" smtClean="0">
                            <a:latin typeface="Cambria Math" panose="02040503050406030204" pitchFamily="18" charset="0"/>
                          </a:rPr>
                          <m:t>𝑦𝑒𝑎𝑟</m:t>
                        </m:r>
                      </m:den>
                    </m:f>
                    <m:r>
                      <a:rPr lang="en-US" noProof="0" smtClean="0">
                        <a:latin typeface="Cambria Math" panose="02040503050406030204" pitchFamily="18" charset="0"/>
                      </a:rPr>
                      <m:t>≅200⋅10</m:t>
                    </m:r>
                    <m:r>
                      <a:rPr lang="en-US" baseline="30000" noProof="0" smtClean="0">
                        <a:latin typeface="Cambria Math" panose="02040503050406030204" pitchFamily="18" charset="0"/>
                      </a:rPr>
                      <m:t>3</m:t>
                    </m:r>
                    <m:r>
                      <a:rPr lang="en-US" noProof="0" smtClean="0">
                        <a:latin typeface="Cambria Math" panose="02040503050406030204" pitchFamily="18" charset="0"/>
                      </a:rPr>
                      <m:t> </m:t>
                    </m:r>
                    <m:f>
                      <m:fPr>
                        <m:ctrlPr>
                          <a:rPr lang="en-US" i="1" noProof="0">
                            <a:latin typeface="Cambria Math" panose="02040503050406030204" pitchFamily="18" charset="0"/>
                          </a:rPr>
                        </m:ctrlPr>
                      </m:fPr>
                      <m:num>
                        <m:r>
                          <a:rPr lang="en-US" noProof="0" smtClean="0">
                            <a:latin typeface="Cambria Math" panose="02040503050406030204" pitchFamily="18" charset="0"/>
                          </a:rPr>
                          <m:t>𝑠𝑎𝑚𝑝𝑙𝑒𝑠</m:t>
                        </m:r>
                      </m:num>
                      <m:den>
                        <m:r>
                          <a:rPr lang="en-US" noProof="0" smtClean="0">
                            <a:latin typeface="Cambria Math" panose="02040503050406030204" pitchFamily="18" charset="0"/>
                          </a:rPr>
                          <m:t>𝑦𝑒𝑎𝑟</m:t>
                        </m:r>
                      </m:den>
                    </m:f>
                  </m:oMath>
                </a14:m>
                <a:endParaRPr lang="en-US" noProof="0"/>
              </a:p>
              <a:p>
                <a:r>
                  <a:rPr lang="en-US" noProof="0"/>
                  <a:t>We monitored </a:t>
                </a:r>
                <a:r>
                  <a:rPr lang="en-US" noProof="0">
                    <a:solidFill>
                      <a:srgbClr val="00B050"/>
                    </a:solidFill>
                  </a:rPr>
                  <a:t>6 fields</a:t>
                </a:r>
                <a:r>
                  <a:rPr lang="en-US" noProof="0"/>
                  <a:t> for </a:t>
                </a:r>
                <a:r>
                  <a:rPr lang="en-US" noProof="0">
                    <a:solidFill>
                      <a:srgbClr val="7030A0"/>
                    </a:solidFill>
                  </a:rPr>
                  <a:t>2 years</a:t>
                </a:r>
              </a:p>
              <a:p>
                <a:pPr lvl="1"/>
                <a14:m>
                  <m:oMath xmlns:m="http://schemas.openxmlformats.org/officeDocument/2006/math">
                    <m:r>
                      <a:rPr lang="en-US" noProof="0">
                        <a:latin typeface="Cambria Math" panose="02040503050406030204" pitchFamily="18" charset="0"/>
                      </a:rPr>
                      <m:t>200⋅10</m:t>
                    </m:r>
                    <m:r>
                      <a:rPr lang="en-US" baseline="30000" noProof="0">
                        <a:latin typeface="Cambria Math" panose="02040503050406030204" pitchFamily="18" charset="0"/>
                      </a:rPr>
                      <m:t>3</m:t>
                    </m:r>
                    <m:r>
                      <a:rPr lang="en-US" noProof="0">
                        <a:latin typeface="Cambria Math" panose="02040503050406030204" pitchFamily="18" charset="0"/>
                      </a:rPr>
                      <m:t> </m:t>
                    </m:r>
                    <m:f>
                      <m:fPr>
                        <m:ctrlPr>
                          <a:rPr lang="en-US" i="1" noProof="0">
                            <a:latin typeface="Cambria Math" panose="02040503050406030204" pitchFamily="18" charset="0"/>
                          </a:rPr>
                        </m:ctrlPr>
                      </m:fPr>
                      <m:num>
                        <m:r>
                          <a:rPr lang="en-US" noProof="0">
                            <a:latin typeface="Cambria Math" panose="02040503050406030204" pitchFamily="18" charset="0"/>
                          </a:rPr>
                          <m:t>𝑠𝑎𝑚𝑝𝑙𝑒𝑠</m:t>
                        </m:r>
                      </m:num>
                      <m:den>
                        <m:r>
                          <a:rPr lang="en-US" noProof="0" smtClean="0">
                            <a:latin typeface="Cambria Math" panose="02040503050406030204" pitchFamily="18" charset="0"/>
                          </a:rPr>
                          <m:t>𝑦𝑒𝑎𝑟</m:t>
                        </m:r>
                      </m:den>
                    </m:f>
                    <m:r>
                      <a:rPr lang="en-US" noProof="0">
                        <a:latin typeface="Cambria Math" panose="02040503050406030204" pitchFamily="18" charset="0"/>
                      </a:rPr>
                      <m:t>⋅</m:t>
                    </m:r>
                    <m:r>
                      <a:rPr lang="en-US" noProof="0" smtClean="0">
                        <a:solidFill>
                          <a:srgbClr val="7030A0"/>
                        </a:solidFill>
                        <a:latin typeface="Cambria Math" panose="02040503050406030204" pitchFamily="18" charset="0"/>
                      </a:rPr>
                      <m:t>2 </m:t>
                    </m:r>
                    <m:r>
                      <a:rPr lang="en-US" noProof="0" smtClean="0">
                        <a:solidFill>
                          <a:srgbClr val="7030A0"/>
                        </a:solidFill>
                        <a:latin typeface="Cambria Math" panose="02040503050406030204" pitchFamily="18" charset="0"/>
                      </a:rPr>
                      <m:t>𝑦𝑒𝑎𝑟𝑠</m:t>
                    </m:r>
                    <m:r>
                      <a:rPr lang="en-US" noProof="0">
                        <a:latin typeface="Cambria Math" panose="02040503050406030204" pitchFamily="18" charset="0"/>
                      </a:rPr>
                      <m:t>⋅</m:t>
                    </m:r>
                    <m:r>
                      <a:rPr lang="en-US" b="0" i="0" noProof="0" smtClean="0">
                        <a:solidFill>
                          <a:srgbClr val="00B050"/>
                        </a:solidFill>
                        <a:latin typeface="Cambria Math" panose="02040503050406030204" pitchFamily="18" charset="0"/>
                      </a:rPr>
                      <m:t>6</m:t>
                    </m:r>
                    <m:r>
                      <a:rPr lang="en-US" noProof="0" smtClean="0">
                        <a:latin typeface="Cambria Math" panose="02040503050406030204" pitchFamily="18" charset="0"/>
                      </a:rPr>
                      <m:t>=</m:t>
                    </m:r>
                    <m:r>
                      <a:rPr lang="en-US" b="0" i="0" noProof="0" smtClean="0">
                        <a:latin typeface="Cambria Math" panose="02040503050406030204" pitchFamily="18" charset="0"/>
                      </a:rPr>
                      <m:t>2.4</m:t>
                    </m:r>
                    <m:r>
                      <a:rPr lang="en-US" noProof="0">
                        <a:latin typeface="Cambria Math" panose="02040503050406030204" pitchFamily="18" charset="0"/>
                      </a:rPr>
                      <m:t>⋅</m:t>
                    </m:r>
                    <m:r>
                      <a:rPr lang="en-US" noProof="0" smtClean="0">
                        <a:latin typeface="Cambria Math" panose="02040503050406030204" pitchFamily="18" charset="0"/>
                      </a:rPr>
                      <m:t>10</m:t>
                    </m:r>
                    <m:r>
                      <a:rPr lang="en-US" baseline="30000" noProof="0" smtClean="0">
                        <a:latin typeface="Cambria Math" panose="02040503050406030204" pitchFamily="18" charset="0"/>
                      </a:rPr>
                      <m:t>6</m:t>
                    </m:r>
                    <m:r>
                      <a:rPr lang="en-US" noProof="0" smtClean="0">
                        <a:latin typeface="Cambria Math" panose="02040503050406030204" pitchFamily="18" charset="0"/>
                      </a:rPr>
                      <m:t> </m:t>
                    </m:r>
                    <m:r>
                      <a:rPr lang="en-US" noProof="0" smtClean="0">
                        <a:latin typeface="Cambria Math" panose="02040503050406030204" pitchFamily="18" charset="0"/>
                      </a:rPr>
                      <m:t>𝑠𝑎𝑚𝑝𝑙𝑒𝑠</m:t>
                    </m:r>
                  </m:oMath>
                </a14:m>
                <a:endParaRPr lang="en-US" noProof="0"/>
              </a:p>
              <a:p>
                <a:r>
                  <a:rPr lang="en-US" noProof="0"/>
                  <a:t>We should consider accessory data for storage and optimization structures</a:t>
                </a:r>
              </a:p>
              <a:p>
                <a:pPr lvl="1"/>
                <a:r>
                  <a:rPr lang="en-US" noProof="0"/>
                  <a:t>In two years, we collected/generated 16GB data (as of 2022-08-30)</a:t>
                </a:r>
              </a:p>
            </p:txBody>
          </p:sp>
        </mc:Choice>
        <mc:Fallback xmlns="">
          <p:sp>
            <p:nvSpPr>
              <p:cNvPr id="21" name="Segnaposto contenuto 20">
                <a:extLst>
                  <a:ext uri="{FF2B5EF4-FFF2-40B4-BE49-F238E27FC236}">
                    <a16:creationId xmlns:a16="http://schemas.microsoft.com/office/drawing/2014/main" id="{A7CA5742-2335-7256-E57A-D2E8195F15A1}"/>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3" name="Segnaposto numero diapositiva 4">
            <a:extLst>
              <a:ext uri="{FF2B5EF4-FFF2-40B4-BE49-F238E27FC236}">
                <a16:creationId xmlns:a16="http://schemas.microsoft.com/office/drawing/2014/main" id="{4AA1F503-E44E-C156-E05D-CD87C9E8C874}"/>
              </a:ext>
            </a:extLst>
          </p:cNvPr>
          <p:cNvSpPr>
            <a:spLocks noGrp="1"/>
          </p:cNvSpPr>
          <p:nvPr>
            <p:ph type="sldNum" sz="quarter" idx="12"/>
          </p:nvPr>
        </p:nvSpPr>
        <p:spPr/>
        <p:txBody>
          <a:bodyPr/>
          <a:lstStyle/>
          <a:p>
            <a:fld id="{5DD6F1BA-2510-46FC-9346-AB1F3CA1593B}" type="slidenum">
              <a:rPr lang="it-IT" smtClean="0"/>
              <a:t>221</a:t>
            </a:fld>
            <a:endParaRPr lang="it-IT"/>
          </a:p>
        </p:txBody>
      </p:sp>
      <p:sp>
        <p:nvSpPr>
          <p:cNvPr id="13" name="Segnaposto contenuto 12">
            <a:extLst>
              <a:ext uri="{FF2B5EF4-FFF2-40B4-BE49-F238E27FC236}">
                <a16:creationId xmlns:a16="http://schemas.microsoft.com/office/drawing/2014/main" id="{05544A17-FCB7-42EA-AB36-FE492EBAEC64}"/>
              </a:ext>
            </a:extLst>
          </p:cNvPr>
          <p:cNvSpPr>
            <a:spLocks noGrp="1"/>
          </p:cNvSpPr>
          <p:nvPr>
            <p:ph idx="13"/>
          </p:nvPr>
        </p:nvSpPr>
        <p:spPr/>
        <p:txBody>
          <a:bodyPr/>
          <a:lstStyle/>
          <a:p>
            <a:r>
              <a:rPr lang="en-US" noProof="0"/>
              <a:t>Francia, Matteo, et al. "Multi-sensor profiling for precision soil-moisture monitoring." Computers and Electronics in Agriculture 197 (2022): 106924.</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371621526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a:solidFill>
                  <a:schemeClr val="tx1"/>
                </a:solidFill>
              </a:rPr>
              <a:t>In action</a:t>
            </a:r>
            <a:endParaRPr lang="en-US" sz="3200" kern="1200" noProof="0">
              <a:solidFill>
                <a:schemeClr val="tx1"/>
              </a:solidFill>
            </a:endParaRP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4" y="4048119"/>
            <a:ext cx="6650689" cy="1200329"/>
          </a:xfrm>
          <a:prstGeom prst="rect">
            <a:avLst/>
          </a:prstGeom>
          <a:noFill/>
        </p:spPr>
        <p:txBody>
          <a:bodyPr wrap="square">
            <a:spAutoFit/>
          </a:bodyPr>
          <a:lstStyle/>
          <a:p>
            <a:pPr marL="342900" indent="-342900">
              <a:buFont typeface="+mj-lt"/>
              <a:buAutoNum type="arabicPeriod"/>
            </a:pPr>
            <a:r>
              <a:rPr lang="en-US">
                <a:latin typeface="Helvetica" panose="020B0604020202020204" pitchFamily="34" charset="0"/>
                <a:cs typeface="Helvetica" panose="020B0604020202020204" pitchFamily="34" charset="0"/>
              </a:rPr>
              <a:t>Log in AWS Academy </a:t>
            </a:r>
            <a:r>
              <a:rPr lang="en-US">
                <a:latin typeface="Helvetica" panose="020B0604020202020204" pitchFamily="34" charset="0"/>
                <a:cs typeface="Helvetica" panose="020B0604020202020204" pitchFamily="34" charset="0"/>
                <a:hlinkClick r:id="rId4"/>
              </a:rPr>
              <a:t>https://awsacademy.instructure.com</a:t>
            </a:r>
            <a:r>
              <a:rPr lang="en-US">
                <a:latin typeface="Helvetica" panose="020B0604020202020204" pitchFamily="34" charset="0"/>
                <a:cs typeface="Helvetica" panose="020B0604020202020204" pitchFamily="34" charset="0"/>
              </a:rPr>
              <a:t> </a:t>
            </a:r>
          </a:p>
          <a:p>
            <a:pPr marL="342900" indent="-342900">
              <a:buFont typeface="+mj-lt"/>
              <a:buAutoNum type="arabicPeriod"/>
            </a:pPr>
            <a:r>
              <a:rPr lang="en-US">
                <a:latin typeface="Helvetica" panose="020B0604020202020204" pitchFamily="34" charset="0"/>
                <a:cs typeface="Helvetica" panose="020B0604020202020204" pitchFamily="34" charset="0"/>
              </a:rPr>
              <a:t>In AWS, start the lab (it takes 5-10 minutes)</a:t>
            </a:r>
          </a:p>
          <a:p>
            <a:pPr marL="342900" indent="-342900">
              <a:buFont typeface="+mj-lt"/>
              <a:buAutoNum type="arabicPeriod"/>
            </a:pPr>
            <a:r>
              <a:rPr lang="en-US">
                <a:latin typeface="Helvetica" panose="020B0604020202020204" pitchFamily="34" charset="0"/>
                <a:cs typeface="Helvetica" panose="020B0604020202020204" pitchFamily="34" charset="0"/>
              </a:rPr>
              <a:t>Download the Notebook from </a:t>
            </a:r>
            <a:r>
              <a:rPr lang="en-US" err="1">
                <a:latin typeface="Helvetica" panose="020B0604020202020204" pitchFamily="34" charset="0"/>
                <a:cs typeface="Helvetica" panose="020B0604020202020204" pitchFamily="34" charset="0"/>
              </a:rPr>
              <a:t>Virtuale</a:t>
            </a:r>
            <a:endParaRPr lang="en-US">
              <a:latin typeface="Helvetica" panose="020B0604020202020204" pitchFamily="34" charset="0"/>
              <a:cs typeface="Helvetica" panose="020B0604020202020204" pitchFamily="34" charset="0"/>
            </a:endParaRPr>
          </a:p>
          <a:p>
            <a:pPr marL="342900" indent="-342900">
              <a:buFont typeface="+mj-lt"/>
              <a:buAutoNum type="arabicPeriod"/>
            </a:pPr>
            <a:r>
              <a:rPr lang="en-US">
                <a:latin typeface="Helvetica" panose="020B0604020202020204" pitchFamily="34" charset="0"/>
                <a:cs typeface="Helvetica" panose="020B0604020202020204" pitchFamily="34" charset="0"/>
              </a:rPr>
              <a:t>Upload the Notebook to </a:t>
            </a:r>
            <a:r>
              <a:rPr lang="en-US" err="1">
                <a:latin typeface="Helvetica" panose="020B0604020202020204" pitchFamily="34" charset="0"/>
                <a:cs typeface="Helvetica" panose="020B0604020202020204" pitchFamily="34" charset="0"/>
              </a:rPr>
              <a:t>Sagemaker</a:t>
            </a:r>
            <a:r>
              <a:rPr lang="en-US">
                <a:latin typeface="Helvetica" panose="020B0604020202020204" pitchFamily="34" charset="0"/>
                <a:cs typeface="Helvetica" panose="020B0604020202020204" pitchFamily="34" charset="0"/>
              </a:rPr>
              <a:t> (not in COLAB!)</a:t>
            </a:r>
          </a:p>
        </p:txBody>
      </p:sp>
    </p:spTree>
    <p:extLst>
      <p:ext uri="{BB962C8B-B14F-4D97-AF65-F5344CB8AC3E}">
        <p14:creationId xmlns:p14="http://schemas.microsoft.com/office/powerpoint/2010/main" val="395837250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en-US" noProof="0"/>
              <a:t>Data lake: AWS S3</a:t>
            </a:r>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noProof="0"/>
              <a:t>AWS Simple Storage Service (S3) </a:t>
            </a:r>
          </a:p>
          <a:p>
            <a:pPr lvl="1"/>
            <a:r>
              <a:rPr lang="en-US" noProof="0"/>
              <a:t>A </a:t>
            </a:r>
            <a:r>
              <a:rPr lang="en-US" noProof="0">
                <a:solidFill>
                  <a:srgbClr val="FF0000"/>
                </a:solidFill>
              </a:rPr>
              <a:t>serverless</a:t>
            </a:r>
            <a:r>
              <a:rPr lang="en-US" noProof="0"/>
              <a:t> object storage service offering industry-leading scalability, data availability, security, and performance. </a:t>
            </a:r>
          </a:p>
          <a:p>
            <a:pPr lvl="1"/>
            <a:r>
              <a:rPr lang="en-US" noProof="0"/>
              <a:t>Customers of all sizes and industries can store and protect any amount of data for virtually any use case, such as data lakes</a:t>
            </a:r>
          </a:p>
        </p:txBody>
      </p:sp>
      <p:pic>
        <p:nvPicPr>
          <p:cNvPr id="9" name="Segnaposto contenuto 8">
            <a:extLst>
              <a:ext uri="{FF2B5EF4-FFF2-40B4-BE49-F238E27FC236}">
                <a16:creationId xmlns:a16="http://schemas.microsoft.com/office/drawing/2014/main" id="{0480D226-2065-E784-75CE-CC2878845B53}"/>
              </a:ext>
            </a:extLst>
          </p:cNvPr>
          <p:cNvPicPr>
            <a:picLocks noGrp="1" noChangeAspect="1"/>
          </p:cNvPicPr>
          <p:nvPr>
            <p:ph sz="half" idx="2"/>
          </p:nvPr>
        </p:nvPicPr>
        <p:blipFill>
          <a:blip r:embed="rId2"/>
          <a:stretch>
            <a:fillRect/>
          </a:stretch>
        </p:blipFill>
        <p:spPr>
          <a:xfrm>
            <a:off x="6172200" y="3216324"/>
            <a:ext cx="5181600" cy="1569939"/>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223</a:t>
            </a:fld>
            <a:endParaRPr lang="it-IT"/>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en-US" noProof="0"/>
              <a:t>Last access 2022-08</a:t>
            </a:r>
          </a:p>
        </p:txBody>
      </p:sp>
    </p:spTree>
    <p:extLst>
      <p:ext uri="{BB962C8B-B14F-4D97-AF65-F5344CB8AC3E}">
        <p14:creationId xmlns:p14="http://schemas.microsoft.com/office/powerpoint/2010/main" val="200456195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en-US" noProof="0"/>
              <a:t>Data exploration: AWS </a:t>
            </a:r>
            <a:r>
              <a:rPr lang="en-US" noProof="0" err="1"/>
              <a:t>SageMaker</a:t>
            </a:r>
            <a:endParaRPr lang="en-US" noProof="0"/>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noProof="0"/>
              <a:t>Amazon </a:t>
            </a:r>
            <a:r>
              <a:rPr lang="en-US" noProof="0" err="1"/>
              <a:t>SageMaker</a:t>
            </a:r>
            <a:endParaRPr lang="en-US" noProof="0"/>
          </a:p>
          <a:p>
            <a:pPr lvl="1"/>
            <a:r>
              <a:rPr lang="en-US" noProof="0"/>
              <a:t>Fully </a:t>
            </a:r>
            <a:r>
              <a:rPr lang="en-US" noProof="0">
                <a:solidFill>
                  <a:srgbClr val="FF0000"/>
                </a:solidFill>
              </a:rPr>
              <a:t>managed</a:t>
            </a:r>
            <a:r>
              <a:rPr lang="en-US" noProof="0"/>
              <a:t> service that provides machine learning (ML) capabilities for data scientists and developers to prepare, build, train, and deploy high-quality ML models efficiently</a:t>
            </a:r>
          </a:p>
        </p:txBody>
      </p:sp>
      <p:pic>
        <p:nvPicPr>
          <p:cNvPr id="9" name="Segnaposto contenuto 8">
            <a:extLst>
              <a:ext uri="{FF2B5EF4-FFF2-40B4-BE49-F238E27FC236}">
                <a16:creationId xmlns:a16="http://schemas.microsoft.com/office/drawing/2014/main" id="{06463EB2-4974-F115-E817-4ED17C385852}"/>
              </a:ext>
            </a:extLst>
          </p:cNvPr>
          <p:cNvPicPr>
            <a:picLocks noGrp="1" noChangeAspect="1"/>
          </p:cNvPicPr>
          <p:nvPr>
            <p:ph sz="half" idx="2"/>
          </p:nvPr>
        </p:nvPicPr>
        <p:blipFill>
          <a:blip r:embed="rId2"/>
          <a:stretch>
            <a:fillRect/>
          </a:stretch>
        </p:blipFill>
        <p:spPr>
          <a:xfrm>
            <a:off x="6686443" y="2016817"/>
            <a:ext cx="4153113" cy="39689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224</a:t>
            </a:fld>
            <a:endParaRPr lang="it-IT"/>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en-US" noProof="0"/>
              <a:t>Last access 2022-08</a:t>
            </a:r>
          </a:p>
        </p:txBody>
      </p:sp>
    </p:spTree>
    <p:extLst>
      <p:ext uri="{BB962C8B-B14F-4D97-AF65-F5344CB8AC3E}">
        <p14:creationId xmlns:p14="http://schemas.microsoft.com/office/powerpoint/2010/main" val="253717165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a:t>ETL: AWS Glue</a:t>
            </a:r>
          </a:p>
        </p:txBody>
      </p:sp>
      <p:sp>
        <p:nvSpPr>
          <p:cNvPr id="8" name="Segnaposto contenuto 7">
            <a:extLst>
              <a:ext uri="{FF2B5EF4-FFF2-40B4-BE49-F238E27FC236}">
                <a16:creationId xmlns:a16="http://schemas.microsoft.com/office/drawing/2014/main" id="{C979A079-F4F1-A3A4-6E9F-0D5CF8F3052D}"/>
              </a:ext>
            </a:extLst>
          </p:cNvPr>
          <p:cNvSpPr>
            <a:spLocks noGrp="1"/>
          </p:cNvSpPr>
          <p:nvPr>
            <p:ph sz="half" idx="1"/>
          </p:nvPr>
        </p:nvSpPr>
        <p:spPr/>
        <p:txBody>
          <a:bodyPr/>
          <a:lstStyle/>
          <a:p>
            <a:r>
              <a:rPr lang="en-US" noProof="0"/>
              <a:t>AWS Glue </a:t>
            </a:r>
          </a:p>
          <a:p>
            <a:pPr lvl="1"/>
            <a:r>
              <a:rPr lang="en-US" noProof="0"/>
              <a:t>A serverless data integration service to discover and prepare data for analytics</a:t>
            </a:r>
          </a:p>
          <a:p>
            <a:pPr lvl="1"/>
            <a:r>
              <a:rPr lang="en-US" noProof="0"/>
              <a:t>Provide capabilities for data integration so that you can start analyzing your data and putting it to use in minutes</a:t>
            </a:r>
          </a:p>
          <a:p>
            <a:pPr lvl="1"/>
            <a:r>
              <a:rPr lang="en-US" noProof="0"/>
              <a:t>Provide both visual and code-based interfaces to make data integration easier</a:t>
            </a:r>
          </a:p>
          <a:p>
            <a:pPr lvl="1"/>
            <a:r>
              <a:rPr lang="en-US" noProof="0"/>
              <a:t>Users can easily find and access data using the AWS Glue Data Catalog</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225</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a:t>Last access 2022-08</a:t>
            </a:r>
          </a:p>
        </p:txBody>
      </p:sp>
      <p:pic>
        <p:nvPicPr>
          <p:cNvPr id="2" name="Immagine 1">
            <a:extLst>
              <a:ext uri="{FF2B5EF4-FFF2-40B4-BE49-F238E27FC236}">
                <a16:creationId xmlns:a16="http://schemas.microsoft.com/office/drawing/2014/main" id="{E5728CD7-1FF6-45FE-0DF1-14B7DB31D5E7}"/>
              </a:ext>
            </a:extLst>
          </p:cNvPr>
          <p:cNvPicPr>
            <a:picLocks noChangeAspect="1"/>
          </p:cNvPicPr>
          <p:nvPr/>
        </p:nvPicPr>
        <p:blipFill>
          <a:blip r:embed="rId3"/>
          <a:stretch>
            <a:fillRect/>
          </a:stretch>
        </p:blipFill>
        <p:spPr>
          <a:xfrm>
            <a:off x="8737600" y="5703658"/>
            <a:ext cx="1634734" cy="473305"/>
          </a:xfrm>
          <a:prstGeom prst="rect">
            <a:avLst/>
          </a:prstGeom>
        </p:spPr>
      </p:pic>
      <p:pic>
        <p:nvPicPr>
          <p:cNvPr id="3" name="Immagine 8">
            <a:extLst>
              <a:ext uri="{FF2B5EF4-FFF2-40B4-BE49-F238E27FC236}">
                <a16:creationId xmlns:a16="http://schemas.microsoft.com/office/drawing/2014/main" id="{A229FC5C-FB55-FC2F-8F03-E99DCFCC2A29}"/>
              </a:ext>
            </a:extLst>
          </p:cNvPr>
          <p:cNvPicPr>
            <a:picLocks noChangeAspect="1"/>
          </p:cNvPicPr>
          <p:nvPr/>
        </p:nvPicPr>
        <p:blipFill>
          <a:blip r:embed="rId3"/>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344516971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61C595-7A15-1C20-F49D-1B358D27B00D}"/>
              </a:ext>
            </a:extLst>
          </p:cNvPr>
          <p:cNvSpPr>
            <a:spLocks noGrp="1"/>
          </p:cNvSpPr>
          <p:nvPr>
            <p:ph type="title"/>
          </p:nvPr>
        </p:nvSpPr>
        <p:spPr/>
        <p:txBody>
          <a:bodyPr/>
          <a:lstStyle/>
          <a:p>
            <a:r>
              <a:rPr lang="en-US" noProof="0"/>
              <a:t>ETL: AWS Glue</a:t>
            </a:r>
          </a:p>
        </p:txBody>
      </p:sp>
      <p:pic>
        <p:nvPicPr>
          <p:cNvPr id="12" name="Segnaposto contenuto 11">
            <a:extLst>
              <a:ext uri="{FF2B5EF4-FFF2-40B4-BE49-F238E27FC236}">
                <a16:creationId xmlns:a16="http://schemas.microsoft.com/office/drawing/2014/main" id="{05138254-B625-5A87-E2F0-D44DAB1CB8D2}"/>
              </a:ext>
            </a:extLst>
          </p:cNvPr>
          <p:cNvPicPr>
            <a:picLocks noGrp="1" noChangeAspect="1"/>
          </p:cNvPicPr>
          <p:nvPr>
            <p:ph sz="half" idx="1"/>
          </p:nvPr>
        </p:nvPicPr>
        <p:blipFill>
          <a:blip r:embed="rId2"/>
          <a:stretch>
            <a:fillRect/>
          </a:stretch>
        </p:blipFill>
        <p:spPr>
          <a:xfrm>
            <a:off x="2768566" y="2477215"/>
            <a:ext cx="1320868" cy="3048157"/>
          </a:xfrm>
          <a:prstGeom prst="rect">
            <a:avLst/>
          </a:prstGeom>
          <a:ln>
            <a:noFill/>
          </a:ln>
          <a:effectLst>
            <a:outerShdw blurRad="292100" dist="139700" dir="2700000" algn="tl" rotWithShape="0">
              <a:srgbClr val="333333">
                <a:alpha val="65000"/>
              </a:srgbClr>
            </a:outerShdw>
          </a:effectLst>
        </p:spPr>
      </p:pic>
      <p:pic>
        <p:nvPicPr>
          <p:cNvPr id="9" name="Segnaposto contenuto 8">
            <a:extLst>
              <a:ext uri="{FF2B5EF4-FFF2-40B4-BE49-F238E27FC236}">
                <a16:creationId xmlns:a16="http://schemas.microsoft.com/office/drawing/2014/main" id="{C237CD06-9A99-042E-493A-A569C1657A65}"/>
              </a:ext>
            </a:extLst>
          </p:cNvPr>
          <p:cNvPicPr>
            <a:picLocks noGrp="1" noChangeAspect="1"/>
          </p:cNvPicPr>
          <p:nvPr>
            <p:ph sz="half" idx="2"/>
          </p:nvPr>
        </p:nvPicPr>
        <p:blipFill>
          <a:blip r:embed="rId3"/>
          <a:stretch>
            <a:fillRect/>
          </a:stretch>
        </p:blipFill>
        <p:spPr>
          <a:xfrm>
            <a:off x="6621673" y="1825625"/>
            <a:ext cx="4282654" cy="4351338"/>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7EA44D9F-46F0-8F37-8466-A5ED0F4A6C16}"/>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F1C470F-4BE0-FAD6-2D8B-B783155337BE}"/>
              </a:ext>
            </a:extLst>
          </p:cNvPr>
          <p:cNvSpPr>
            <a:spLocks noGrp="1"/>
          </p:cNvSpPr>
          <p:nvPr>
            <p:ph type="sldNum" sz="quarter" idx="12"/>
          </p:nvPr>
        </p:nvSpPr>
        <p:spPr/>
        <p:txBody>
          <a:bodyPr/>
          <a:lstStyle/>
          <a:p>
            <a:fld id="{5DD6F1BA-2510-46FC-9346-AB1F3CA1593B}" type="slidenum">
              <a:rPr lang="it-IT" smtClean="0"/>
              <a:t>226</a:t>
            </a:fld>
            <a:endParaRPr lang="it-IT"/>
          </a:p>
        </p:txBody>
      </p:sp>
      <p:sp>
        <p:nvSpPr>
          <p:cNvPr id="7" name="Segnaposto contenuto 6">
            <a:extLst>
              <a:ext uri="{FF2B5EF4-FFF2-40B4-BE49-F238E27FC236}">
                <a16:creationId xmlns:a16="http://schemas.microsoft.com/office/drawing/2014/main" id="{A70B4BF3-0FC9-946A-43CC-6E2FE31081F9}"/>
              </a:ext>
            </a:extLst>
          </p:cNvPr>
          <p:cNvSpPr>
            <a:spLocks noGrp="1"/>
          </p:cNvSpPr>
          <p:nvPr>
            <p:ph idx="13"/>
          </p:nvPr>
        </p:nvSpPr>
        <p:spPr/>
        <p:txBody>
          <a:bodyPr/>
          <a:lstStyle/>
          <a:p>
            <a:r>
              <a:rPr lang="en-US" noProof="0"/>
              <a:t>Last access 2022-08</a:t>
            </a:r>
          </a:p>
        </p:txBody>
      </p:sp>
    </p:spTree>
    <p:extLst>
      <p:ext uri="{BB962C8B-B14F-4D97-AF65-F5344CB8AC3E}">
        <p14:creationId xmlns:p14="http://schemas.microsoft.com/office/powerpoint/2010/main" val="330588370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a:t>ETL: AWS Glue</a:t>
            </a:r>
          </a:p>
        </p:txBody>
      </p:sp>
      <p:pic>
        <p:nvPicPr>
          <p:cNvPr id="3" name="Segnaposto contenuto 2">
            <a:extLst>
              <a:ext uri="{FF2B5EF4-FFF2-40B4-BE49-F238E27FC236}">
                <a16:creationId xmlns:a16="http://schemas.microsoft.com/office/drawing/2014/main" id="{0AFB314C-3927-A28B-E069-5F5B9F560DD8}"/>
              </a:ext>
            </a:extLst>
          </p:cNvPr>
          <p:cNvPicPr>
            <a:picLocks noGrp="1" noChangeAspect="1"/>
          </p:cNvPicPr>
          <p:nvPr>
            <p:ph sz="half" idx="1"/>
          </p:nvPr>
        </p:nvPicPr>
        <p:blipFill>
          <a:blip r:embed="rId2"/>
          <a:stretch>
            <a:fillRect/>
          </a:stretch>
        </p:blipFill>
        <p:spPr>
          <a:xfrm>
            <a:off x="838200" y="2087581"/>
            <a:ext cx="5181600" cy="382742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227</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a:t>Last access 2022-08</a:t>
            </a:r>
          </a:p>
        </p:txBody>
      </p:sp>
      <p:sp>
        <p:nvSpPr>
          <p:cNvPr id="6" name="Rettangolo 5">
            <a:extLst>
              <a:ext uri="{FF2B5EF4-FFF2-40B4-BE49-F238E27FC236}">
                <a16:creationId xmlns:a16="http://schemas.microsoft.com/office/drawing/2014/main" id="{FDD45966-3B64-B831-6A65-91F7756E2E0B}"/>
              </a:ext>
            </a:extLst>
          </p:cNvPr>
          <p:cNvSpPr/>
          <p:nvPr/>
        </p:nvSpPr>
        <p:spPr>
          <a:xfrm>
            <a:off x="7960112" y="1825625"/>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magine 1">
            <a:extLst>
              <a:ext uri="{FF2B5EF4-FFF2-40B4-BE49-F238E27FC236}">
                <a16:creationId xmlns:a16="http://schemas.microsoft.com/office/drawing/2014/main" id="{8E8CE6C2-EB50-2180-0A88-C4E0FFCBE84B}"/>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F6A6B790-AC2F-520E-6860-3581AFF15A54}"/>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62901E7-D964-54DF-02E4-A27C380293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422625908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a:t>ETL: AWS Glue</a:t>
            </a:r>
          </a:p>
        </p:txBody>
      </p:sp>
      <p:pic>
        <p:nvPicPr>
          <p:cNvPr id="11" name="Segnaposto contenuto 10">
            <a:extLst>
              <a:ext uri="{FF2B5EF4-FFF2-40B4-BE49-F238E27FC236}">
                <a16:creationId xmlns:a16="http://schemas.microsoft.com/office/drawing/2014/main" id="{7A32FF2D-CCF6-6408-008E-D7ECAFC7BB61}"/>
              </a:ext>
            </a:extLst>
          </p:cNvPr>
          <p:cNvPicPr>
            <a:picLocks noGrp="1" noChangeAspect="1"/>
          </p:cNvPicPr>
          <p:nvPr>
            <p:ph sz="half" idx="1"/>
          </p:nvPr>
        </p:nvPicPr>
        <p:blipFill>
          <a:blip r:embed="rId2"/>
          <a:stretch>
            <a:fillRect/>
          </a:stretch>
        </p:blipFill>
        <p:spPr>
          <a:xfrm>
            <a:off x="838200" y="2717523"/>
            <a:ext cx="5181600" cy="2567542"/>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228</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a:t>Last access 2022-08</a:t>
            </a:r>
          </a:p>
        </p:txBody>
      </p:sp>
      <p:sp>
        <p:nvSpPr>
          <p:cNvPr id="6" name="Rettangolo 5">
            <a:extLst>
              <a:ext uri="{FF2B5EF4-FFF2-40B4-BE49-F238E27FC236}">
                <a16:creationId xmlns:a16="http://schemas.microsoft.com/office/drawing/2014/main" id="{FDD45966-3B64-B831-6A65-91F7756E2E0B}"/>
              </a:ext>
            </a:extLst>
          </p:cNvPr>
          <p:cNvSpPr/>
          <p:nvPr/>
        </p:nvSpPr>
        <p:spPr>
          <a:xfrm>
            <a:off x="7960112" y="278542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magine 2">
            <a:extLst>
              <a:ext uri="{FF2B5EF4-FFF2-40B4-BE49-F238E27FC236}">
                <a16:creationId xmlns:a16="http://schemas.microsoft.com/office/drawing/2014/main" id="{78383801-73E3-0E50-A7FD-20D0F5D7345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253A1D36-8386-40EF-CD9A-8EA3CBFBEE0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38B948B-4E39-D583-CD6F-29BF4390CE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62007723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a:t>ETL: AWS Glue</a:t>
            </a:r>
          </a:p>
        </p:txBody>
      </p:sp>
      <p:pic>
        <p:nvPicPr>
          <p:cNvPr id="23" name="Segnaposto contenuto 22">
            <a:extLst>
              <a:ext uri="{FF2B5EF4-FFF2-40B4-BE49-F238E27FC236}">
                <a16:creationId xmlns:a16="http://schemas.microsoft.com/office/drawing/2014/main" id="{CCFA5850-7815-EBFA-DA3B-825537E370EB}"/>
              </a:ext>
            </a:extLst>
          </p:cNvPr>
          <p:cNvPicPr>
            <a:picLocks noGrp="1" noChangeAspect="1"/>
          </p:cNvPicPr>
          <p:nvPr>
            <p:ph sz="half" idx="1"/>
          </p:nvPr>
        </p:nvPicPr>
        <p:blipFill>
          <a:blip r:embed="rId2"/>
          <a:stretch>
            <a:fillRect/>
          </a:stretch>
        </p:blipFill>
        <p:spPr>
          <a:xfrm>
            <a:off x="838200" y="2804308"/>
            <a:ext cx="5181600" cy="2393972"/>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229</a:t>
            </a:fld>
            <a:endParaRPr lang="it-IT"/>
          </a:p>
        </p:txBody>
      </p:sp>
      <p:sp>
        <p:nvSpPr>
          <p:cNvPr id="3" name="Segnaposto contenuto 2">
            <a:extLst>
              <a:ext uri="{FF2B5EF4-FFF2-40B4-BE49-F238E27FC236}">
                <a16:creationId xmlns:a16="http://schemas.microsoft.com/office/drawing/2014/main" id="{79615B30-20A0-CD74-3DBD-F4D553676580}"/>
              </a:ext>
            </a:extLst>
          </p:cNvPr>
          <p:cNvSpPr>
            <a:spLocks noGrp="1"/>
          </p:cNvSpPr>
          <p:nvPr>
            <p:ph idx="13"/>
          </p:nvPr>
        </p:nvSpPr>
        <p:spPr/>
        <p:txBody>
          <a:bodyPr/>
          <a:lstStyle/>
          <a:p>
            <a:r>
              <a:rPr lang="en-US" noProof="0"/>
              <a:t>Last access 2022-08</a:t>
            </a:r>
          </a:p>
        </p:txBody>
      </p:sp>
      <p:sp>
        <p:nvSpPr>
          <p:cNvPr id="2" name="Rettangolo 1">
            <a:extLst>
              <a:ext uri="{FF2B5EF4-FFF2-40B4-BE49-F238E27FC236}">
                <a16:creationId xmlns:a16="http://schemas.microsoft.com/office/drawing/2014/main" id="{CA1E2229-25F4-85D5-9F71-3F8AB6F46ABF}"/>
              </a:ext>
            </a:extLst>
          </p:cNvPr>
          <p:cNvSpPr/>
          <p:nvPr/>
        </p:nvSpPr>
        <p:spPr>
          <a:xfrm>
            <a:off x="7960112" y="3745217"/>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a:extLst>
              <a:ext uri="{FF2B5EF4-FFF2-40B4-BE49-F238E27FC236}">
                <a16:creationId xmlns:a16="http://schemas.microsoft.com/office/drawing/2014/main" id="{7B44F826-F570-13FE-40B5-F88D56D6D0D3}"/>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98A91EA8-89EE-DCD7-D82C-FC0A08A44A19}"/>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ED0F13CF-2019-1CA1-AFED-6BFF19FF51F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502658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en-US" noProof="0"/>
              <a:t>Data platform: OLTP vs OLAP</a:t>
            </a:r>
          </a:p>
        </p:txBody>
      </p:sp>
      <p:graphicFrame>
        <p:nvGraphicFramePr>
          <p:cNvPr id="8" name="Segnaposto contenuto 7">
            <a:extLst>
              <a:ext uri="{FF2B5EF4-FFF2-40B4-BE49-F238E27FC236}">
                <a16:creationId xmlns:a16="http://schemas.microsoft.com/office/drawing/2014/main" id="{9F206326-D800-39AB-AD38-43F9356A52C8}"/>
              </a:ext>
            </a:extLst>
          </p:cNvPr>
          <p:cNvGraphicFramePr>
            <a:graphicFrameLocks noGrp="1"/>
          </p:cNvGraphicFramePr>
          <p:nvPr>
            <p:ph sz="half" idx="1"/>
          </p:nvPr>
        </p:nvGraphicFramePr>
        <p:xfrm>
          <a:off x="489625" y="1877168"/>
          <a:ext cx="11212749" cy="3103664"/>
        </p:xfrm>
        <a:graphic>
          <a:graphicData uri="http://schemas.openxmlformats.org/drawingml/2006/table">
            <a:tbl>
              <a:tblPr/>
              <a:tblGrid>
                <a:gridCol w="2151017">
                  <a:extLst>
                    <a:ext uri="{9D8B030D-6E8A-4147-A177-3AD203B41FA5}">
                      <a16:colId xmlns:a16="http://schemas.microsoft.com/office/drawing/2014/main" val="3802891885"/>
                    </a:ext>
                  </a:extLst>
                </a:gridCol>
                <a:gridCol w="4530866">
                  <a:extLst>
                    <a:ext uri="{9D8B030D-6E8A-4147-A177-3AD203B41FA5}">
                      <a16:colId xmlns:a16="http://schemas.microsoft.com/office/drawing/2014/main" val="4152280153"/>
                    </a:ext>
                  </a:extLst>
                </a:gridCol>
                <a:gridCol w="4530866">
                  <a:extLst>
                    <a:ext uri="{9D8B030D-6E8A-4147-A177-3AD203B41FA5}">
                      <a16:colId xmlns:a16="http://schemas.microsoft.com/office/drawing/2014/main" val="375636831"/>
                    </a:ext>
                  </a:extLst>
                </a:gridCol>
              </a:tblGrid>
              <a:tr h="180230">
                <a:tc>
                  <a:txBody>
                    <a:bodyPr/>
                    <a:lstStyle/>
                    <a:p>
                      <a:pPr algn="ctr"/>
                      <a:r>
                        <a:rPr lang="en-US" sz="1800" b="1">
                          <a:solidFill>
                            <a:srgbClr val="FFFFFF"/>
                          </a:solidFill>
                          <a:effectLst/>
                          <a:latin typeface="Helvetica" panose="020B0604020202020204" pitchFamily="34" charset="0"/>
                          <a:cs typeface="Helvetica" panose="020B0604020202020204" pitchFamily="34" charset="0"/>
                        </a:rPr>
                        <a:t>Characteristic</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a:solidFill>
                            <a:srgbClr val="FFFFFF"/>
                          </a:solidFill>
                          <a:effectLst/>
                          <a:latin typeface="Helvetica" panose="020B0604020202020204" pitchFamily="34" charset="0"/>
                          <a:cs typeface="Helvetica" panose="020B0604020202020204" pitchFamily="34" charset="0"/>
                        </a:rPr>
                        <a:t>OLTP</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a:solidFill>
                            <a:srgbClr val="FFFFFF"/>
                          </a:solidFill>
                          <a:effectLst/>
                          <a:latin typeface="Helvetica" panose="020B0604020202020204" pitchFamily="34" charset="0"/>
                          <a:cs typeface="Helvetica" panose="020B0604020202020204" pitchFamily="34" charset="0"/>
                        </a:rPr>
                        <a:t>OLAP</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2271421356"/>
                  </a:ext>
                </a:extLst>
              </a:tr>
              <a:tr h="180230">
                <a:tc>
                  <a:txBody>
                    <a:bodyPr/>
                    <a:lstStyle/>
                    <a:p>
                      <a:pPr algn="ctr"/>
                      <a:r>
                        <a:rPr lang="en-US" sz="1800" b="1">
                          <a:effectLst/>
                          <a:latin typeface="Helvetica" panose="020B0604020202020204" pitchFamily="34" charset="0"/>
                          <a:cs typeface="Helvetica" panose="020B0604020202020204" pitchFamily="34" charset="0"/>
                        </a:rPr>
                        <a:t>Nature</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Constant transactions (queries/updates)</a:t>
                      </a:r>
                    </a:p>
                  </a:txBody>
                  <a:tcPr marL="33793" marR="33793" marT="22529" marB="22529" anchor="ctr">
                    <a:lnL>
                      <a:noFill/>
                    </a:lnL>
                    <a:lnR>
                      <a:noFill/>
                    </a:lnR>
                    <a:lnT>
                      <a:noFill/>
                    </a:lnT>
                    <a:lnB>
                      <a:noFill/>
                    </a:lnB>
                  </a:tcPr>
                </a:tc>
                <a:tc>
                  <a:txBody>
                    <a:bodyPr/>
                    <a:lstStyle/>
                    <a:p>
                      <a:pPr algn="ctr"/>
                      <a:r>
                        <a:rPr lang="en-US" sz="1800">
                          <a:effectLst/>
                          <a:latin typeface="Helvetica" panose="020B0604020202020204" pitchFamily="34" charset="0"/>
                          <a:cs typeface="Helvetica" panose="020B0604020202020204" pitchFamily="34" charset="0"/>
                        </a:rPr>
                        <a:t>Periodic large updates, complex queries</a:t>
                      </a:r>
                    </a:p>
                  </a:txBody>
                  <a:tcPr marL="33793" marR="33793" marT="22529" marB="22529" anchor="ctr">
                    <a:lnL>
                      <a:noFill/>
                    </a:lnL>
                    <a:lnR>
                      <a:noFill/>
                    </a:lnR>
                    <a:lnT>
                      <a:noFill/>
                    </a:lnT>
                    <a:lnB>
                      <a:noFill/>
                    </a:lnB>
                  </a:tcPr>
                </a:tc>
                <a:extLst>
                  <a:ext uri="{0D108BD9-81ED-4DB2-BD59-A6C34878D82A}">
                    <a16:rowId xmlns:a16="http://schemas.microsoft.com/office/drawing/2014/main" val="2962300663"/>
                  </a:ext>
                </a:extLst>
              </a:tr>
              <a:tr h="315402">
                <a:tc>
                  <a:txBody>
                    <a:bodyPr/>
                    <a:lstStyle/>
                    <a:p>
                      <a:pPr algn="ctr"/>
                      <a:r>
                        <a:rPr lang="en-US" sz="1800" b="1">
                          <a:effectLst/>
                          <a:latin typeface="Helvetica" panose="020B0604020202020204" pitchFamily="34" charset="0"/>
                          <a:cs typeface="Helvetica" panose="020B0604020202020204" pitchFamily="34" charset="0"/>
                        </a:rPr>
                        <a:t>Examples</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Accounting database, online retail transactions</a:t>
                      </a:r>
                    </a:p>
                  </a:txBody>
                  <a:tcPr marL="33793" marR="33793" marT="22529" marB="22529" anchor="ctr">
                    <a:lnL>
                      <a:noFill/>
                    </a:lnL>
                    <a:lnR>
                      <a:noFill/>
                    </a:lnR>
                    <a:lnT>
                      <a:noFill/>
                    </a:lnT>
                    <a:lnB>
                      <a:noFill/>
                    </a:lnB>
                  </a:tcPr>
                </a:tc>
                <a:tc>
                  <a:txBody>
                    <a:bodyPr/>
                    <a:lstStyle/>
                    <a:p>
                      <a:pPr algn="ctr"/>
                      <a:r>
                        <a:rPr lang="en-US" sz="1800">
                          <a:effectLst/>
                          <a:latin typeface="Helvetica" panose="020B0604020202020204" pitchFamily="34" charset="0"/>
                          <a:cs typeface="Helvetica" panose="020B0604020202020204" pitchFamily="34" charset="0"/>
                        </a:rPr>
                        <a:t>Reporting, decision support</a:t>
                      </a:r>
                    </a:p>
                  </a:txBody>
                  <a:tcPr marL="33793" marR="33793" marT="22529" marB="22529" anchor="ctr">
                    <a:lnL>
                      <a:noFill/>
                    </a:lnL>
                    <a:lnR>
                      <a:noFill/>
                    </a:lnR>
                    <a:lnT>
                      <a:noFill/>
                    </a:lnT>
                    <a:lnB>
                      <a:noFill/>
                    </a:lnB>
                  </a:tcPr>
                </a:tc>
                <a:extLst>
                  <a:ext uri="{0D108BD9-81ED-4DB2-BD59-A6C34878D82A}">
                    <a16:rowId xmlns:a16="http://schemas.microsoft.com/office/drawing/2014/main" val="3648329760"/>
                  </a:ext>
                </a:extLst>
              </a:tr>
              <a:tr h="180230">
                <a:tc>
                  <a:txBody>
                    <a:bodyPr/>
                    <a:lstStyle/>
                    <a:p>
                      <a:pPr algn="ctr"/>
                      <a:r>
                        <a:rPr lang="en-US" sz="1800" b="1">
                          <a:effectLst/>
                          <a:latin typeface="Helvetica" panose="020B0604020202020204" pitchFamily="34" charset="0"/>
                          <a:cs typeface="Helvetica" panose="020B0604020202020204" pitchFamily="34" charset="0"/>
                        </a:rPr>
                        <a:t>Type</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Operational data</a:t>
                      </a:r>
                    </a:p>
                  </a:txBody>
                  <a:tcPr marL="33793" marR="33793" marT="22529" marB="22529" anchor="ctr">
                    <a:lnL>
                      <a:noFill/>
                    </a:lnL>
                    <a:lnR>
                      <a:noFill/>
                    </a:lnR>
                    <a:lnT>
                      <a:noFill/>
                    </a:lnT>
                    <a:lnB>
                      <a:noFill/>
                    </a:lnB>
                  </a:tcPr>
                </a:tc>
                <a:tc>
                  <a:txBody>
                    <a:bodyPr/>
                    <a:lstStyle/>
                    <a:p>
                      <a:pPr algn="ctr"/>
                      <a:r>
                        <a:rPr lang="en-US" sz="1800">
                          <a:effectLst/>
                          <a:latin typeface="Helvetica" panose="020B0604020202020204" pitchFamily="34" charset="0"/>
                          <a:cs typeface="Helvetica" panose="020B0604020202020204" pitchFamily="34" charset="0"/>
                        </a:rPr>
                        <a:t>Consolidated data</a:t>
                      </a:r>
                    </a:p>
                  </a:txBody>
                  <a:tcPr marL="33793" marR="33793" marT="22529" marB="22529" anchor="ctr">
                    <a:lnL>
                      <a:noFill/>
                    </a:lnL>
                    <a:lnR>
                      <a:noFill/>
                    </a:lnR>
                    <a:lnT>
                      <a:noFill/>
                    </a:lnT>
                    <a:lnB>
                      <a:noFill/>
                    </a:lnB>
                  </a:tcPr>
                </a:tc>
                <a:extLst>
                  <a:ext uri="{0D108BD9-81ED-4DB2-BD59-A6C34878D82A}">
                    <a16:rowId xmlns:a16="http://schemas.microsoft.com/office/drawing/2014/main" val="3999619792"/>
                  </a:ext>
                </a:extLst>
              </a:tr>
              <a:tr h="180230">
                <a:tc>
                  <a:txBody>
                    <a:bodyPr/>
                    <a:lstStyle/>
                    <a:p>
                      <a:pPr algn="ctr"/>
                      <a:r>
                        <a:rPr lang="en-US" sz="1800" b="1">
                          <a:effectLst/>
                          <a:latin typeface="Helvetica" panose="020B0604020202020204" pitchFamily="34" charset="0"/>
                          <a:cs typeface="Helvetica" panose="020B0604020202020204" pitchFamily="34" charset="0"/>
                        </a:rPr>
                        <a:t>Data retention</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Short-term (2-6 months)</a:t>
                      </a:r>
                    </a:p>
                  </a:txBody>
                  <a:tcPr marL="33793" marR="33793" marT="22529" marB="22529" anchor="ctr">
                    <a:lnL>
                      <a:noFill/>
                    </a:lnL>
                    <a:lnR>
                      <a:noFill/>
                    </a:lnR>
                    <a:lnT>
                      <a:noFill/>
                    </a:lnT>
                    <a:lnB>
                      <a:noFill/>
                    </a:lnB>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Long-term (2-5 years)</a:t>
                      </a:r>
                    </a:p>
                  </a:txBody>
                  <a:tcPr marL="33793" marR="33793" marT="22529" marB="22529" anchor="ctr">
                    <a:lnL>
                      <a:noFill/>
                    </a:lnL>
                    <a:lnR>
                      <a:noFill/>
                    </a:lnR>
                    <a:lnT>
                      <a:noFill/>
                    </a:lnT>
                    <a:lnB>
                      <a:noFill/>
                    </a:lnB>
                  </a:tcPr>
                </a:tc>
                <a:extLst>
                  <a:ext uri="{0D108BD9-81ED-4DB2-BD59-A6C34878D82A}">
                    <a16:rowId xmlns:a16="http://schemas.microsoft.com/office/drawing/2014/main" val="3250251835"/>
                  </a:ext>
                </a:extLst>
              </a:tr>
              <a:tr h="180230">
                <a:tc>
                  <a:txBody>
                    <a:bodyPr/>
                    <a:lstStyle/>
                    <a:p>
                      <a:pPr algn="ctr"/>
                      <a:r>
                        <a:rPr lang="en-US" sz="1800" b="1">
                          <a:effectLst/>
                          <a:latin typeface="Helvetica" panose="020B0604020202020204" pitchFamily="34" charset="0"/>
                          <a:cs typeface="Helvetica" panose="020B0604020202020204" pitchFamily="34" charset="0"/>
                        </a:rPr>
                        <a:t>Storage</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Gigabytes (GB)</a:t>
                      </a:r>
                    </a:p>
                  </a:txBody>
                  <a:tcPr marL="33793" marR="33793" marT="22529" marB="22529" anchor="ctr">
                    <a:lnL>
                      <a:noFill/>
                    </a:lnL>
                    <a:lnR>
                      <a:noFill/>
                    </a:lnR>
                    <a:lnT>
                      <a:noFill/>
                    </a:lnT>
                    <a:lnB>
                      <a:noFill/>
                    </a:lnB>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Terabytes (TB) / Petabytes (PB)</a:t>
                      </a:r>
                    </a:p>
                  </a:txBody>
                  <a:tcPr marL="33793" marR="33793" marT="22529" marB="22529" anchor="ctr">
                    <a:lnL>
                      <a:noFill/>
                    </a:lnL>
                    <a:lnR>
                      <a:noFill/>
                    </a:lnR>
                    <a:lnT>
                      <a:noFill/>
                    </a:lnT>
                    <a:lnB>
                      <a:noFill/>
                    </a:lnB>
                  </a:tcPr>
                </a:tc>
                <a:extLst>
                  <a:ext uri="{0D108BD9-81ED-4DB2-BD59-A6C34878D82A}">
                    <a16:rowId xmlns:a16="http://schemas.microsoft.com/office/drawing/2014/main" val="4281826262"/>
                  </a:ext>
                </a:extLst>
              </a:tr>
              <a:tr h="180230">
                <a:tc>
                  <a:txBody>
                    <a:bodyPr/>
                    <a:lstStyle/>
                    <a:p>
                      <a:pPr algn="ctr"/>
                      <a:r>
                        <a:rPr lang="en-US" sz="1800" b="1">
                          <a:effectLst/>
                          <a:latin typeface="Helvetica" panose="020B0604020202020204" pitchFamily="34" charset="0"/>
                          <a:cs typeface="Helvetica" panose="020B0604020202020204" pitchFamily="34" charset="0"/>
                        </a:rPr>
                        <a:t>Users</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Many</a:t>
                      </a:r>
                    </a:p>
                  </a:txBody>
                  <a:tcPr marL="33793" marR="33793" marT="22529" marB="22529" anchor="ctr">
                    <a:lnL>
                      <a:noFill/>
                    </a:lnL>
                    <a:lnR>
                      <a:noFill/>
                    </a:lnR>
                    <a:lnT>
                      <a:noFill/>
                    </a:lnT>
                    <a:lnB>
                      <a:noFill/>
                    </a:lnB>
                  </a:tcPr>
                </a:tc>
                <a:tc>
                  <a:txBody>
                    <a:bodyPr/>
                    <a:lstStyle/>
                    <a:p>
                      <a:pPr algn="ctr"/>
                      <a:r>
                        <a:rPr lang="en-US" sz="1800">
                          <a:effectLst/>
                          <a:latin typeface="Helvetica" panose="020B0604020202020204" pitchFamily="34" charset="0"/>
                          <a:cs typeface="Helvetica" panose="020B0604020202020204" pitchFamily="34" charset="0"/>
                        </a:rPr>
                        <a:t>Few</a:t>
                      </a:r>
                    </a:p>
                  </a:txBody>
                  <a:tcPr marL="33793" marR="33793" marT="22529" marB="22529" anchor="ctr">
                    <a:lnL>
                      <a:noFill/>
                    </a:lnL>
                    <a:lnR>
                      <a:noFill/>
                    </a:lnR>
                    <a:lnT>
                      <a:noFill/>
                    </a:lnT>
                    <a:lnB>
                      <a:noFill/>
                    </a:lnB>
                  </a:tcPr>
                </a:tc>
                <a:extLst>
                  <a:ext uri="{0D108BD9-81ED-4DB2-BD59-A6C34878D82A}">
                    <a16:rowId xmlns:a16="http://schemas.microsoft.com/office/drawing/2014/main" val="966960519"/>
                  </a:ext>
                </a:extLst>
              </a:tr>
              <a:tr h="315402">
                <a:tc>
                  <a:txBody>
                    <a:bodyPr/>
                    <a:lstStyle/>
                    <a:p>
                      <a:pPr algn="ctr"/>
                      <a:r>
                        <a:rPr lang="en-US" sz="1800" b="1">
                          <a:effectLst/>
                          <a:latin typeface="Helvetica" panose="020B0604020202020204" pitchFamily="34" charset="0"/>
                          <a:cs typeface="Helvetica" panose="020B0604020202020204" pitchFamily="34" charset="0"/>
                        </a:rPr>
                        <a:t>Protection</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Robust, constant data protection and fault tolerance</a:t>
                      </a:r>
                    </a:p>
                  </a:txBody>
                  <a:tcPr marL="33793" marR="33793" marT="22529" marB="22529" anchor="ctr">
                    <a:lnL>
                      <a:noFill/>
                    </a:lnL>
                    <a:lnR>
                      <a:noFill/>
                    </a:lnR>
                    <a:lnT>
                      <a:noFill/>
                    </a:lnT>
                    <a:lnB>
                      <a:noFill/>
                    </a:lnB>
                  </a:tcPr>
                </a:tc>
                <a:tc>
                  <a:txBody>
                    <a:bodyPr/>
                    <a:lstStyle/>
                    <a:p>
                      <a:pPr algn="ctr"/>
                      <a:r>
                        <a:rPr lang="en-US" sz="1800">
                          <a:effectLst/>
                          <a:latin typeface="Helvetica" panose="020B0604020202020204" pitchFamily="34" charset="0"/>
                          <a:cs typeface="Helvetica" panose="020B0604020202020204" pitchFamily="34" charset="0"/>
                        </a:rPr>
                        <a:t>Periodic protection</a:t>
                      </a:r>
                    </a:p>
                  </a:txBody>
                  <a:tcPr marL="33793" marR="33793" marT="22529" marB="22529" anchor="ctr">
                    <a:lnL>
                      <a:noFill/>
                    </a:lnL>
                    <a:lnR>
                      <a:noFill/>
                    </a:lnR>
                    <a:lnT>
                      <a:noFill/>
                    </a:lnT>
                    <a:lnB>
                      <a:noFill/>
                    </a:lnB>
                  </a:tcPr>
                </a:tc>
                <a:extLst>
                  <a:ext uri="{0D108BD9-81ED-4DB2-BD59-A6C34878D82A}">
                    <a16:rowId xmlns:a16="http://schemas.microsoft.com/office/drawing/2014/main" val="1784890412"/>
                  </a:ext>
                </a:extLst>
              </a:tr>
            </a:tbl>
          </a:graphicData>
        </a:graphic>
      </p:graphicFrame>
      <p:sp>
        <p:nvSpPr>
          <p:cNvPr id="7" name="Segnaposto contenuto 6">
            <a:extLst>
              <a:ext uri="{FF2B5EF4-FFF2-40B4-BE49-F238E27FC236}">
                <a16:creationId xmlns:a16="http://schemas.microsoft.com/office/drawing/2014/main" id="{43BA8AEC-41EB-EFEB-3CE9-382441D09C1F}"/>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23</a:t>
            </a:fld>
            <a:endParaRPr lang="it-IT"/>
          </a:p>
        </p:txBody>
      </p:sp>
    </p:spTree>
    <p:extLst>
      <p:ext uri="{BB962C8B-B14F-4D97-AF65-F5344CB8AC3E}">
        <p14:creationId xmlns:p14="http://schemas.microsoft.com/office/powerpoint/2010/main" val="371383281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a:t>ETL: AWS Glue</a:t>
            </a:r>
          </a:p>
        </p:txBody>
      </p:sp>
      <p:pic>
        <p:nvPicPr>
          <p:cNvPr id="19" name="Segnaposto contenuto 18">
            <a:extLst>
              <a:ext uri="{FF2B5EF4-FFF2-40B4-BE49-F238E27FC236}">
                <a16:creationId xmlns:a16="http://schemas.microsoft.com/office/drawing/2014/main" id="{E2C5CB2B-B30B-A523-EC16-20757814FF45}"/>
              </a:ext>
            </a:extLst>
          </p:cNvPr>
          <p:cNvPicPr>
            <a:picLocks noGrp="1" noChangeAspect="1"/>
          </p:cNvPicPr>
          <p:nvPr>
            <p:ph sz="half" idx="1"/>
          </p:nvPr>
        </p:nvPicPr>
        <p:blipFill>
          <a:blip r:embed="rId2"/>
          <a:stretch>
            <a:fillRect/>
          </a:stretch>
        </p:blipFill>
        <p:spPr>
          <a:xfrm>
            <a:off x="838200" y="1878366"/>
            <a:ext cx="5181600" cy="198903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230</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a:xfrm>
            <a:off x="838200" y="5298563"/>
            <a:ext cx="10515600" cy="365125"/>
          </a:xfrm>
        </p:spPr>
        <p:txBody>
          <a:bodyPr/>
          <a:lstStyle/>
          <a:p>
            <a:r>
              <a:rPr lang="en-US" noProof="0">
                <a:solidFill>
                  <a:srgbClr val="0070C0"/>
                </a:solidFill>
                <a:latin typeface="Consolas" panose="020B0609020204030204" pitchFamily="49" charset="0"/>
              </a:rPr>
              <a:t>select</a:t>
            </a:r>
            <a:r>
              <a:rPr lang="en-US" noProof="0">
                <a:latin typeface="Consolas" panose="020B0609020204030204" pitchFamily="49" charset="0"/>
              </a:rPr>
              <a:t> </a:t>
            </a:r>
            <a:r>
              <a:rPr lang="en-US" noProof="0" err="1">
                <a:latin typeface="Consolas" panose="020B0609020204030204" pitchFamily="49" charset="0"/>
              </a:rPr>
              <a:t>date_format</a:t>
            </a:r>
            <a:r>
              <a:rPr lang="en-US" noProof="0">
                <a:latin typeface="Consolas" panose="020B0609020204030204" pitchFamily="49" charset="0"/>
              </a:rPr>
              <a:t>(timestamp, '</a:t>
            </a:r>
            <a:r>
              <a:rPr lang="en-US" noProof="0" err="1">
                <a:latin typeface="Consolas" panose="020B0609020204030204" pitchFamily="49" charset="0"/>
              </a:rPr>
              <a:t>yyyy</a:t>
            </a:r>
            <a:r>
              <a:rPr lang="en-US" noProof="0">
                <a:latin typeface="Consolas" panose="020B0609020204030204" pitchFamily="49" charset="0"/>
              </a:rPr>
              <a:t>-MM-dd HH') </a:t>
            </a:r>
            <a:r>
              <a:rPr lang="en-US" noProof="0">
                <a:solidFill>
                  <a:srgbClr val="0070C0"/>
                </a:solidFill>
                <a:latin typeface="Consolas" panose="020B0609020204030204" pitchFamily="49" charset="0"/>
              </a:rPr>
              <a:t>as</a:t>
            </a:r>
            <a:r>
              <a:rPr lang="en-US" noProof="0">
                <a:latin typeface="Consolas" panose="020B0609020204030204" pitchFamily="49" charset="0"/>
              </a:rPr>
              <a:t> hour, </a:t>
            </a:r>
            <a:br>
              <a:rPr lang="en-US" noProof="0">
                <a:latin typeface="Consolas" panose="020B0609020204030204" pitchFamily="49" charset="0"/>
              </a:rPr>
            </a:br>
            <a:r>
              <a:rPr lang="en-US" noProof="0">
                <a:latin typeface="Consolas" panose="020B0609020204030204" pitchFamily="49" charset="0"/>
              </a:rPr>
              <a:t>       </a:t>
            </a:r>
            <a:r>
              <a:rPr lang="en-US" noProof="0" err="1">
                <a:latin typeface="Consolas" panose="020B0609020204030204" pitchFamily="49" charset="0"/>
              </a:rPr>
              <a:t>date_format</a:t>
            </a:r>
            <a:r>
              <a:rPr lang="en-US" noProof="0">
                <a:latin typeface="Consolas" panose="020B0609020204030204" pitchFamily="49" charset="0"/>
              </a:rPr>
              <a:t>(timestamp, '</a:t>
            </a:r>
            <a:r>
              <a:rPr lang="en-US" noProof="0" err="1">
                <a:latin typeface="Consolas" panose="020B0609020204030204" pitchFamily="49" charset="0"/>
              </a:rPr>
              <a:t>yyyy</a:t>
            </a:r>
            <a:r>
              <a:rPr lang="en-US" noProof="0">
                <a:latin typeface="Consolas" panose="020B0609020204030204" pitchFamily="49" charset="0"/>
              </a:rPr>
              <a:t>') </a:t>
            </a:r>
            <a:r>
              <a:rPr lang="en-US" noProof="0">
                <a:solidFill>
                  <a:srgbClr val="0070C0"/>
                </a:solidFill>
                <a:latin typeface="Consolas" panose="020B0609020204030204" pitchFamily="49" charset="0"/>
              </a:rPr>
              <a:t>as</a:t>
            </a:r>
            <a:r>
              <a:rPr lang="en-US" noProof="0">
                <a:latin typeface="Consolas" panose="020B0609020204030204" pitchFamily="49" charset="0"/>
              </a:rPr>
              <a:t> year,</a:t>
            </a:r>
            <a:br>
              <a:rPr lang="en-US" noProof="0">
                <a:latin typeface="Consolas" panose="020B0609020204030204" pitchFamily="49" charset="0"/>
              </a:rPr>
            </a:br>
            <a:r>
              <a:rPr lang="en-US" noProof="0">
                <a:latin typeface="Consolas" panose="020B0609020204030204" pitchFamily="49" charset="0"/>
              </a:rPr>
              <a:t>       </a:t>
            </a:r>
            <a:r>
              <a:rPr lang="en-US" noProof="0" err="1">
                <a:latin typeface="Consolas" panose="020B0609020204030204" pitchFamily="49" charset="0"/>
              </a:rPr>
              <a:t>date_format</a:t>
            </a:r>
            <a:r>
              <a:rPr lang="en-US" noProof="0">
                <a:latin typeface="Consolas" panose="020B0609020204030204" pitchFamily="49" charset="0"/>
              </a:rPr>
              <a:t>(timestamp, '</a:t>
            </a:r>
            <a:r>
              <a:rPr lang="en-US" noProof="0" err="1">
                <a:latin typeface="Consolas" panose="020B0609020204030204" pitchFamily="49" charset="0"/>
              </a:rPr>
              <a:t>yyyy</a:t>
            </a:r>
            <a:r>
              <a:rPr lang="en-US" noProof="0">
                <a:latin typeface="Consolas" panose="020B0609020204030204" pitchFamily="49" charset="0"/>
              </a:rPr>
              <a:t>-MM') </a:t>
            </a:r>
            <a:r>
              <a:rPr lang="en-US" noProof="0">
                <a:solidFill>
                  <a:srgbClr val="0070C0"/>
                </a:solidFill>
                <a:latin typeface="Consolas" panose="020B0609020204030204" pitchFamily="49" charset="0"/>
              </a:rPr>
              <a:t>as</a:t>
            </a:r>
            <a:r>
              <a:rPr lang="en-US" noProof="0">
                <a:latin typeface="Consolas" panose="020B0609020204030204" pitchFamily="49" charset="0"/>
              </a:rPr>
              <a:t> month,</a:t>
            </a:r>
            <a:br>
              <a:rPr lang="en-US" noProof="0">
                <a:latin typeface="Consolas" panose="020B0609020204030204" pitchFamily="49" charset="0"/>
              </a:rPr>
            </a:br>
            <a:r>
              <a:rPr lang="en-US" noProof="0">
                <a:latin typeface="Consolas" panose="020B0609020204030204" pitchFamily="49" charset="0"/>
              </a:rPr>
              <a:t>       </a:t>
            </a:r>
            <a:r>
              <a:rPr lang="en-US" noProof="0" err="1">
                <a:latin typeface="Consolas" panose="020B0609020204030204" pitchFamily="49" charset="0"/>
              </a:rPr>
              <a:t>date_format</a:t>
            </a:r>
            <a:r>
              <a:rPr lang="en-US" noProof="0">
                <a:latin typeface="Consolas" panose="020B0609020204030204" pitchFamily="49" charset="0"/>
              </a:rPr>
              <a:t>(timestamp, '</a:t>
            </a:r>
            <a:r>
              <a:rPr lang="en-US" noProof="0" err="1">
                <a:latin typeface="Consolas" panose="020B0609020204030204" pitchFamily="49" charset="0"/>
              </a:rPr>
              <a:t>yyyy</a:t>
            </a:r>
            <a:r>
              <a:rPr lang="en-US" noProof="0">
                <a:latin typeface="Consolas" panose="020B0609020204030204" pitchFamily="49" charset="0"/>
              </a:rPr>
              <a:t>-MM-dd') </a:t>
            </a:r>
            <a:r>
              <a:rPr lang="en-US" noProof="0">
                <a:solidFill>
                  <a:srgbClr val="0070C0"/>
                </a:solidFill>
                <a:latin typeface="Consolas" panose="020B0609020204030204" pitchFamily="49" charset="0"/>
              </a:rPr>
              <a:t>as</a:t>
            </a:r>
            <a:r>
              <a:rPr lang="en-US" noProof="0">
                <a:latin typeface="Consolas" panose="020B0609020204030204" pitchFamily="49" charset="0"/>
              </a:rPr>
              <a:t> date,</a:t>
            </a:r>
            <a:br>
              <a:rPr lang="en-US" noProof="0">
                <a:latin typeface="Consolas" panose="020B0609020204030204" pitchFamily="49" charset="0"/>
              </a:rPr>
            </a:br>
            <a:r>
              <a:rPr lang="en-US" noProof="0">
                <a:latin typeface="Consolas" panose="020B0609020204030204" pitchFamily="49" charset="0"/>
              </a:rPr>
              <a:t>       </a:t>
            </a:r>
            <a:r>
              <a:rPr lang="en-US" noProof="0" err="1">
                <a:latin typeface="Consolas" panose="020B0609020204030204" pitchFamily="49" charset="0"/>
              </a:rPr>
              <a:t>concat</a:t>
            </a:r>
            <a:r>
              <a:rPr lang="en-US" noProof="0">
                <a:latin typeface="Consolas" panose="020B0609020204030204" pitchFamily="49" charset="0"/>
              </a:rPr>
              <a:t>('(', xx, ', ', </a:t>
            </a:r>
            <a:r>
              <a:rPr lang="en-US" noProof="0" err="1">
                <a:latin typeface="Consolas" panose="020B0609020204030204" pitchFamily="49" charset="0"/>
              </a:rPr>
              <a:t>yy</a:t>
            </a:r>
            <a:r>
              <a:rPr lang="en-US" noProof="0">
                <a:latin typeface="Consolas" panose="020B0609020204030204" pitchFamily="49" charset="0"/>
              </a:rPr>
              <a:t>, ')') </a:t>
            </a:r>
            <a:r>
              <a:rPr lang="en-US" noProof="0">
                <a:solidFill>
                  <a:srgbClr val="0070C0"/>
                </a:solidFill>
                <a:latin typeface="Consolas" panose="020B0609020204030204" pitchFamily="49" charset="0"/>
              </a:rPr>
              <a:t>as</a:t>
            </a:r>
            <a:r>
              <a:rPr lang="en-US" noProof="0">
                <a:latin typeface="Consolas" panose="020B0609020204030204" pitchFamily="49" charset="0"/>
              </a:rPr>
              <a:t> sensor,</a:t>
            </a:r>
            <a:br>
              <a:rPr lang="en-US" noProof="0">
                <a:latin typeface="Consolas" panose="020B0609020204030204" pitchFamily="49" charset="0"/>
              </a:rPr>
            </a:br>
            <a:r>
              <a:rPr lang="en-US" noProof="0">
                <a:latin typeface="Consolas" panose="020B0609020204030204" pitchFamily="49" charset="0"/>
              </a:rPr>
              <a:t>       xx </a:t>
            </a:r>
            <a:r>
              <a:rPr lang="en-US" noProof="0">
                <a:solidFill>
                  <a:srgbClr val="0070C0"/>
                </a:solidFill>
                <a:latin typeface="Consolas" panose="020B0609020204030204" pitchFamily="49" charset="0"/>
              </a:rPr>
              <a:t>as</a:t>
            </a:r>
            <a:r>
              <a:rPr lang="en-US" noProof="0">
                <a:latin typeface="Consolas" panose="020B0609020204030204" pitchFamily="49" charset="0"/>
              </a:rPr>
              <a:t> </a:t>
            </a:r>
            <a:r>
              <a:rPr lang="en-US" noProof="0" err="1">
                <a:latin typeface="Consolas" panose="020B0609020204030204" pitchFamily="49" charset="0"/>
              </a:rPr>
              <a:t>dist</a:t>
            </a:r>
            <a:r>
              <a:rPr lang="en-US" noProof="0">
                <a:latin typeface="Consolas" panose="020B0609020204030204" pitchFamily="49" charset="0"/>
              </a:rPr>
              <a:t>, </a:t>
            </a:r>
            <a:r>
              <a:rPr lang="en-US" noProof="0" err="1">
                <a:latin typeface="Consolas" panose="020B0609020204030204" pitchFamily="49" charset="0"/>
              </a:rPr>
              <a:t>yy</a:t>
            </a:r>
            <a:r>
              <a:rPr lang="en-US" noProof="0">
                <a:latin typeface="Consolas" panose="020B0609020204030204" pitchFamily="49" charset="0"/>
              </a:rPr>
              <a:t> </a:t>
            </a:r>
            <a:r>
              <a:rPr lang="en-US" noProof="0">
                <a:solidFill>
                  <a:srgbClr val="0070C0"/>
                </a:solidFill>
                <a:latin typeface="Consolas" panose="020B0609020204030204" pitchFamily="49" charset="0"/>
              </a:rPr>
              <a:t>as</a:t>
            </a:r>
            <a:r>
              <a:rPr lang="en-US" noProof="0">
                <a:latin typeface="Consolas" panose="020B0609020204030204" pitchFamily="49" charset="0"/>
              </a:rPr>
              <a:t> depth, value, timestamp</a:t>
            </a:r>
            <a:br>
              <a:rPr lang="en-US" noProof="0">
                <a:latin typeface="Consolas" panose="020B0609020204030204" pitchFamily="49" charset="0"/>
              </a:rPr>
            </a:br>
            <a:r>
              <a:rPr lang="en-US" noProof="0">
                <a:solidFill>
                  <a:srgbClr val="0070C0"/>
                </a:solidFill>
                <a:latin typeface="Consolas" panose="020B0609020204030204" pitchFamily="49" charset="0"/>
              </a:rPr>
              <a:t>from</a:t>
            </a:r>
            <a:r>
              <a:rPr lang="en-US" noProof="0">
                <a:latin typeface="Consolas" panose="020B0609020204030204" pitchFamily="49" charset="0"/>
              </a:rPr>
              <a:t> (</a:t>
            </a:r>
            <a:br>
              <a:rPr lang="en-US" noProof="0">
                <a:latin typeface="Consolas" panose="020B0609020204030204" pitchFamily="49" charset="0"/>
              </a:rPr>
            </a:br>
            <a:r>
              <a:rPr lang="en-US" noProof="0">
                <a:latin typeface="Consolas" panose="020B0609020204030204" pitchFamily="49" charset="0"/>
              </a:rPr>
              <a:t>     </a:t>
            </a:r>
            <a:r>
              <a:rPr lang="en-US" noProof="0">
                <a:solidFill>
                  <a:srgbClr val="0070C0"/>
                </a:solidFill>
                <a:latin typeface="Consolas" panose="020B0609020204030204" pitchFamily="49" charset="0"/>
              </a:rPr>
              <a:t>select</a:t>
            </a:r>
            <a:r>
              <a:rPr lang="en-US" noProof="0">
                <a:latin typeface="Consolas" panose="020B0609020204030204" pitchFamily="49" charset="0"/>
              </a:rPr>
              <a:t> </a:t>
            </a:r>
            <a:r>
              <a:rPr lang="en-US" noProof="0" err="1">
                <a:latin typeface="Consolas" panose="020B0609020204030204" pitchFamily="49" charset="0"/>
              </a:rPr>
              <a:t>from_unixtime</a:t>
            </a:r>
            <a:r>
              <a:rPr lang="en-US" noProof="0">
                <a:latin typeface="Consolas" panose="020B0609020204030204" pitchFamily="49" charset="0"/>
              </a:rPr>
              <a:t>(</a:t>
            </a:r>
            <a:r>
              <a:rPr lang="en-US" noProof="0">
                <a:solidFill>
                  <a:srgbClr val="0070C0"/>
                </a:solidFill>
                <a:latin typeface="Consolas" panose="020B0609020204030204" pitchFamily="49" charset="0"/>
              </a:rPr>
              <a:t>int</a:t>
            </a:r>
            <a:r>
              <a:rPr lang="en-US" noProof="0">
                <a:latin typeface="Consolas" panose="020B0609020204030204" pitchFamily="49" charset="0"/>
              </a:rPr>
              <a:t>(timestamp / 3600) * 3600) </a:t>
            </a:r>
            <a:r>
              <a:rPr lang="en-US" noProof="0">
                <a:solidFill>
                  <a:srgbClr val="0070C0"/>
                </a:solidFill>
                <a:latin typeface="Consolas" panose="020B0609020204030204" pitchFamily="49" charset="0"/>
              </a:rPr>
              <a:t>as</a:t>
            </a:r>
            <a:r>
              <a:rPr lang="en-US" noProof="0">
                <a:latin typeface="Consolas" panose="020B0609020204030204" pitchFamily="49" charset="0"/>
              </a:rPr>
              <a:t> timestamp,</a:t>
            </a:r>
            <a:br>
              <a:rPr lang="en-US" noProof="0">
                <a:latin typeface="Consolas" panose="020B0609020204030204" pitchFamily="49" charset="0"/>
              </a:rPr>
            </a:br>
            <a:r>
              <a:rPr lang="en-US" noProof="0">
                <a:latin typeface="Consolas" panose="020B0609020204030204" pitchFamily="49" charset="0"/>
              </a:rPr>
              <a:t>            xx, </a:t>
            </a:r>
            <a:r>
              <a:rPr lang="en-US" noProof="0" err="1">
                <a:latin typeface="Consolas" panose="020B0609020204030204" pitchFamily="49" charset="0"/>
              </a:rPr>
              <a:t>yy</a:t>
            </a:r>
            <a:r>
              <a:rPr lang="en-US" noProof="0">
                <a:latin typeface="Consolas" panose="020B0609020204030204" pitchFamily="49" charset="0"/>
              </a:rPr>
              <a:t>, </a:t>
            </a:r>
            <a:r>
              <a:rPr lang="en-US" noProof="0">
                <a:solidFill>
                  <a:srgbClr val="0070C0"/>
                </a:solidFill>
                <a:latin typeface="Consolas" panose="020B0609020204030204" pitchFamily="49" charset="0"/>
              </a:rPr>
              <a:t>avg</a:t>
            </a:r>
            <a:r>
              <a:rPr lang="en-US" noProof="0">
                <a:latin typeface="Consolas" panose="020B0609020204030204" pitchFamily="49" charset="0"/>
              </a:rPr>
              <a:t>(value) </a:t>
            </a:r>
            <a:r>
              <a:rPr lang="en-US" noProof="0">
                <a:solidFill>
                  <a:srgbClr val="0070C0"/>
                </a:solidFill>
                <a:latin typeface="Consolas" panose="020B0609020204030204" pitchFamily="49" charset="0"/>
              </a:rPr>
              <a:t>as</a:t>
            </a:r>
            <a:r>
              <a:rPr lang="en-US" noProof="0">
                <a:latin typeface="Consolas" panose="020B0609020204030204" pitchFamily="49" charset="0"/>
              </a:rPr>
              <a:t> value</a:t>
            </a:r>
            <a:br>
              <a:rPr lang="en-US" noProof="0">
                <a:latin typeface="Consolas" panose="020B0609020204030204" pitchFamily="49" charset="0"/>
              </a:rPr>
            </a:br>
            <a:r>
              <a:rPr lang="en-US" noProof="0">
                <a:latin typeface="Consolas" panose="020B0609020204030204" pitchFamily="49" charset="0"/>
              </a:rPr>
              <a:t>     </a:t>
            </a:r>
            <a:r>
              <a:rPr lang="en-US" noProof="0">
                <a:solidFill>
                  <a:srgbClr val="0070C0"/>
                </a:solidFill>
                <a:latin typeface="Consolas" panose="020B0609020204030204" pitchFamily="49" charset="0"/>
              </a:rPr>
              <a:t>from</a:t>
            </a:r>
            <a:r>
              <a:rPr lang="en-US" noProof="0">
                <a:latin typeface="Consolas" panose="020B0609020204030204" pitchFamily="49" charset="0"/>
              </a:rPr>
              <a:t> </a:t>
            </a:r>
            <a:r>
              <a:rPr lang="en-US" noProof="0" err="1">
                <a:latin typeface="Consolas" panose="020B0609020204030204" pitchFamily="49" charset="0"/>
              </a:rPr>
              <a:t>myDataSource</a:t>
            </a:r>
            <a:br>
              <a:rPr lang="en-US" noProof="0">
                <a:latin typeface="Consolas" panose="020B0609020204030204" pitchFamily="49" charset="0"/>
              </a:rPr>
            </a:br>
            <a:r>
              <a:rPr lang="en-US" noProof="0">
                <a:solidFill>
                  <a:srgbClr val="0070C0"/>
                </a:solidFill>
                <a:latin typeface="Consolas" panose="020B0609020204030204" pitchFamily="49" charset="0"/>
              </a:rPr>
              <a:t>     group by </a:t>
            </a:r>
            <a:r>
              <a:rPr lang="en-US" noProof="0">
                <a:latin typeface="Consolas" panose="020B0609020204030204" pitchFamily="49" charset="0"/>
              </a:rPr>
              <a:t>xx, </a:t>
            </a:r>
            <a:r>
              <a:rPr lang="en-US" noProof="0" err="1">
                <a:latin typeface="Consolas" panose="020B0609020204030204" pitchFamily="49" charset="0"/>
              </a:rPr>
              <a:t>yy</a:t>
            </a:r>
            <a:r>
              <a:rPr lang="en-US" noProof="0">
                <a:latin typeface="Consolas" panose="020B0609020204030204" pitchFamily="49" charset="0"/>
              </a:rPr>
              <a:t>, </a:t>
            </a:r>
            <a:r>
              <a:rPr lang="en-US" noProof="0">
                <a:solidFill>
                  <a:srgbClr val="0070C0"/>
                </a:solidFill>
                <a:latin typeface="Consolas" panose="020B0609020204030204" pitchFamily="49" charset="0"/>
              </a:rPr>
              <a:t>int</a:t>
            </a:r>
            <a:r>
              <a:rPr lang="en-US" noProof="0">
                <a:latin typeface="Consolas" panose="020B0609020204030204" pitchFamily="49" charset="0"/>
              </a:rPr>
              <a:t>(timestamp / 3600) * 3600</a:t>
            </a:r>
            <a:br>
              <a:rPr lang="en-US" noProof="0">
                <a:latin typeface="Consolas" panose="020B0609020204030204" pitchFamily="49" charset="0"/>
              </a:rPr>
            </a:br>
            <a:r>
              <a:rPr lang="en-US" noProof="0">
                <a:latin typeface="Consolas" panose="020B0609020204030204" pitchFamily="49" charset="0"/>
              </a:rPr>
              <a:t>)</a:t>
            </a:r>
          </a:p>
        </p:txBody>
      </p:sp>
      <p:pic>
        <p:nvPicPr>
          <p:cNvPr id="2" name="Immagine 1">
            <a:extLst>
              <a:ext uri="{FF2B5EF4-FFF2-40B4-BE49-F238E27FC236}">
                <a16:creationId xmlns:a16="http://schemas.microsoft.com/office/drawing/2014/main" id="{F87E0CCF-D3D8-8D38-3A15-89D3015FCBA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6" name="Immagine 5">
            <a:extLst>
              <a:ext uri="{FF2B5EF4-FFF2-40B4-BE49-F238E27FC236}">
                <a16:creationId xmlns:a16="http://schemas.microsoft.com/office/drawing/2014/main" id="{31F514A3-8847-4AA0-FC2F-9C6E29DC136B}"/>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8" name="Immagine 7">
            <a:extLst>
              <a:ext uri="{FF2B5EF4-FFF2-40B4-BE49-F238E27FC236}">
                <a16:creationId xmlns:a16="http://schemas.microsoft.com/office/drawing/2014/main" id="{CE4D8F69-58D8-F918-B841-DB54AD0461CC}"/>
              </a:ext>
            </a:extLst>
          </p:cNvPr>
          <p:cNvPicPr>
            <a:picLocks noChangeAspect="1"/>
          </p:cNvPicPr>
          <p:nvPr/>
        </p:nvPicPr>
        <p:blipFill>
          <a:blip r:embed="rId4"/>
          <a:stretch>
            <a:fillRect/>
          </a:stretch>
        </p:blipFill>
        <p:spPr>
          <a:xfrm>
            <a:off x="8737600" y="5148311"/>
            <a:ext cx="1634734" cy="473305"/>
          </a:xfrm>
          <a:prstGeom prst="rect">
            <a:avLst/>
          </a:prstGeom>
        </p:spPr>
      </p:pic>
      <p:sp>
        <p:nvSpPr>
          <p:cNvPr id="3" name="Rettangolo 2">
            <a:extLst>
              <a:ext uri="{FF2B5EF4-FFF2-40B4-BE49-F238E27FC236}">
                <a16:creationId xmlns:a16="http://schemas.microsoft.com/office/drawing/2014/main" id="{846BD94B-D9F9-0C64-9BCB-4F9CD16B40AA}"/>
              </a:ext>
            </a:extLst>
          </p:cNvPr>
          <p:cNvSpPr/>
          <p:nvPr/>
        </p:nvSpPr>
        <p:spPr>
          <a:xfrm>
            <a:off x="7960112" y="471277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70810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a:t>ETL: AWS Glue</a:t>
            </a:r>
          </a:p>
        </p:txBody>
      </p:sp>
      <p:pic>
        <p:nvPicPr>
          <p:cNvPr id="9" name="Segnaposto contenuto 8">
            <a:extLst>
              <a:ext uri="{FF2B5EF4-FFF2-40B4-BE49-F238E27FC236}">
                <a16:creationId xmlns:a16="http://schemas.microsoft.com/office/drawing/2014/main" id="{09845BED-2B37-498B-30A5-A5F00CDF3A75}"/>
              </a:ext>
            </a:extLst>
          </p:cNvPr>
          <p:cNvPicPr>
            <a:picLocks noGrp="1" noChangeAspect="1"/>
          </p:cNvPicPr>
          <p:nvPr>
            <p:ph sz="half" idx="1"/>
          </p:nvPr>
        </p:nvPicPr>
        <p:blipFill>
          <a:blip r:embed="rId2"/>
          <a:stretch>
            <a:fillRect/>
          </a:stretch>
        </p:blipFill>
        <p:spPr>
          <a:xfrm>
            <a:off x="838200" y="2701292"/>
            <a:ext cx="5181600" cy="2600003"/>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231</a:t>
            </a:fld>
            <a:endParaRPr lang="it-IT"/>
          </a:p>
        </p:txBody>
      </p:sp>
      <p:sp>
        <p:nvSpPr>
          <p:cNvPr id="3" name="Segnaposto contenuto 2">
            <a:extLst>
              <a:ext uri="{FF2B5EF4-FFF2-40B4-BE49-F238E27FC236}">
                <a16:creationId xmlns:a16="http://schemas.microsoft.com/office/drawing/2014/main" id="{D60B6DFD-A523-A64C-19E6-7144CE1B6EF9}"/>
              </a:ext>
            </a:extLst>
          </p:cNvPr>
          <p:cNvSpPr>
            <a:spLocks noGrp="1"/>
          </p:cNvSpPr>
          <p:nvPr>
            <p:ph idx="13"/>
          </p:nvPr>
        </p:nvSpPr>
        <p:spPr/>
        <p:txBody>
          <a:bodyPr/>
          <a:lstStyle/>
          <a:p>
            <a:r>
              <a:rPr lang="en-US" noProof="0"/>
              <a:t>Last access 2022-08</a:t>
            </a:r>
          </a:p>
        </p:txBody>
      </p:sp>
      <p:sp>
        <p:nvSpPr>
          <p:cNvPr id="2" name="Rettangolo 1">
            <a:extLst>
              <a:ext uri="{FF2B5EF4-FFF2-40B4-BE49-F238E27FC236}">
                <a16:creationId xmlns:a16="http://schemas.microsoft.com/office/drawing/2014/main" id="{CA1E2229-25F4-85D5-9F71-3F8AB6F46ABF}"/>
              </a:ext>
            </a:extLst>
          </p:cNvPr>
          <p:cNvSpPr/>
          <p:nvPr/>
        </p:nvSpPr>
        <p:spPr>
          <a:xfrm>
            <a:off x="7078138" y="570400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a:extLst>
              <a:ext uri="{FF2B5EF4-FFF2-40B4-BE49-F238E27FC236}">
                <a16:creationId xmlns:a16="http://schemas.microsoft.com/office/drawing/2014/main" id="{AAF0203B-F848-FB2B-C33C-4860CBF5D424}"/>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315A9937-55BF-9532-1BD3-F0602D6FFCC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11" name="Immagine 10">
            <a:extLst>
              <a:ext uri="{FF2B5EF4-FFF2-40B4-BE49-F238E27FC236}">
                <a16:creationId xmlns:a16="http://schemas.microsoft.com/office/drawing/2014/main" id="{2A653BF6-7B8E-D7B2-3190-97720F0ABB5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97480465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a:t>ETL: AWS Glue</a:t>
            </a:r>
          </a:p>
        </p:txBody>
      </p:sp>
      <p:pic>
        <p:nvPicPr>
          <p:cNvPr id="13" name="Segnaposto contenuto 12">
            <a:extLst>
              <a:ext uri="{FF2B5EF4-FFF2-40B4-BE49-F238E27FC236}">
                <a16:creationId xmlns:a16="http://schemas.microsoft.com/office/drawing/2014/main" id="{E1CEFC2D-0D2B-C4B5-F1D9-F24008C9D64B}"/>
              </a:ext>
            </a:extLst>
          </p:cNvPr>
          <p:cNvPicPr>
            <a:picLocks noGrp="1" noChangeAspect="1"/>
          </p:cNvPicPr>
          <p:nvPr>
            <p:ph sz="half" idx="1"/>
          </p:nvPr>
        </p:nvPicPr>
        <p:blipFill>
          <a:blip r:embed="rId2"/>
          <a:stretch>
            <a:fillRect/>
          </a:stretch>
        </p:blipFill>
        <p:spPr>
          <a:xfrm>
            <a:off x="838200" y="2938814"/>
            <a:ext cx="5181600" cy="2124960"/>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232</a:t>
            </a:fld>
            <a:endParaRPr lang="it-IT"/>
          </a:p>
        </p:txBody>
      </p:sp>
      <p:sp>
        <p:nvSpPr>
          <p:cNvPr id="2" name="Segnaposto contenuto 1">
            <a:extLst>
              <a:ext uri="{FF2B5EF4-FFF2-40B4-BE49-F238E27FC236}">
                <a16:creationId xmlns:a16="http://schemas.microsoft.com/office/drawing/2014/main" id="{C269B97C-15DD-8111-5F73-2D41CEFC9790}"/>
              </a:ext>
            </a:extLst>
          </p:cNvPr>
          <p:cNvSpPr>
            <a:spLocks noGrp="1"/>
          </p:cNvSpPr>
          <p:nvPr>
            <p:ph idx="13"/>
          </p:nvPr>
        </p:nvSpPr>
        <p:spPr/>
        <p:txBody>
          <a:bodyPr/>
          <a:lstStyle/>
          <a:p>
            <a:r>
              <a:rPr lang="en-US" noProof="0"/>
              <a:t>Last access 2022-08</a:t>
            </a:r>
          </a:p>
        </p:txBody>
      </p:sp>
      <p:sp>
        <p:nvSpPr>
          <p:cNvPr id="3" name="Rettangolo 2">
            <a:extLst>
              <a:ext uri="{FF2B5EF4-FFF2-40B4-BE49-F238E27FC236}">
                <a16:creationId xmlns:a16="http://schemas.microsoft.com/office/drawing/2014/main" id="{0DA9DD20-70DD-D647-8D28-D5DDFE9C3A32}"/>
              </a:ext>
            </a:extLst>
          </p:cNvPr>
          <p:cNvSpPr/>
          <p:nvPr/>
        </p:nvSpPr>
        <p:spPr>
          <a:xfrm>
            <a:off x="8842086" y="569056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118688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a:t>DWH: AWS RDS</a:t>
            </a:r>
          </a:p>
        </p:txBody>
      </p:sp>
      <p:sp>
        <p:nvSpPr>
          <p:cNvPr id="14" name="Segnaposto contenuto 13">
            <a:extLst>
              <a:ext uri="{FF2B5EF4-FFF2-40B4-BE49-F238E27FC236}">
                <a16:creationId xmlns:a16="http://schemas.microsoft.com/office/drawing/2014/main" id="{E6D03489-DE71-44DE-55E9-235C091F47AF}"/>
              </a:ext>
            </a:extLst>
          </p:cNvPr>
          <p:cNvSpPr>
            <a:spLocks noGrp="1"/>
          </p:cNvSpPr>
          <p:nvPr>
            <p:ph sz="half" idx="1"/>
          </p:nvPr>
        </p:nvSpPr>
        <p:spPr/>
        <p:txBody>
          <a:bodyPr/>
          <a:lstStyle/>
          <a:p>
            <a:r>
              <a:rPr lang="en-US" noProof="0"/>
              <a:t>Amazon Relational Database Service (Amazon RDS) </a:t>
            </a:r>
          </a:p>
          <a:p>
            <a:pPr lvl="1"/>
            <a:r>
              <a:rPr lang="en-US" noProof="0"/>
              <a:t>A collection of managed services that makes it simple to set up, operate, and scale relational databases in the cloud</a:t>
            </a:r>
          </a:p>
        </p:txBody>
      </p:sp>
      <p:sp>
        <p:nvSpPr>
          <p:cNvPr id="23" name="Segnaposto contenuto 22">
            <a:extLst>
              <a:ext uri="{FF2B5EF4-FFF2-40B4-BE49-F238E27FC236}">
                <a16:creationId xmlns:a16="http://schemas.microsoft.com/office/drawing/2014/main" id="{C118BF43-DBCA-0772-BE2D-7B4D0CEF42C2}"/>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233</a:t>
            </a:fld>
            <a:endParaRPr lang="it-IT"/>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en-US" noProof="0"/>
              <a:t>Last access 2022-08</a:t>
            </a:r>
          </a:p>
        </p:txBody>
      </p:sp>
    </p:spTree>
    <p:extLst>
      <p:ext uri="{BB962C8B-B14F-4D97-AF65-F5344CB8AC3E}">
        <p14:creationId xmlns:p14="http://schemas.microsoft.com/office/powerpoint/2010/main" val="210964023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a:t>DWH: AWS RDS</a:t>
            </a:r>
          </a:p>
        </p:txBody>
      </p:sp>
      <p:pic>
        <p:nvPicPr>
          <p:cNvPr id="22" name="Segnaposto contenuto 18">
            <a:extLst>
              <a:ext uri="{FF2B5EF4-FFF2-40B4-BE49-F238E27FC236}">
                <a16:creationId xmlns:a16="http://schemas.microsoft.com/office/drawing/2014/main" id="{41402679-6588-F7C0-C5FE-E05DBD91C0B2}"/>
              </a:ext>
            </a:extLst>
          </p:cNvPr>
          <p:cNvPicPr>
            <a:picLocks noGrp="1" noChangeAspect="1"/>
          </p:cNvPicPr>
          <p:nvPr>
            <p:ph sz="half" idx="1"/>
          </p:nvPr>
        </p:nvPicPr>
        <p:blipFill>
          <a:blip r:embed="rId2"/>
          <a:stretch>
            <a:fillRect/>
          </a:stretch>
        </p:blipFill>
        <p:spPr>
          <a:xfrm>
            <a:off x="958397" y="1825625"/>
            <a:ext cx="4941205" cy="4351338"/>
          </a:xfrm>
          <a:prstGeom prst="rect">
            <a:avLst/>
          </a:prstGeom>
          <a:ln>
            <a:noFill/>
          </a:ln>
          <a:effectLst>
            <a:outerShdw blurRad="292100" dist="139700" dir="2700000" algn="tl" rotWithShape="0">
              <a:srgbClr val="333333">
                <a:alpha val="65000"/>
              </a:srgbClr>
            </a:outerShdw>
          </a:effectLst>
        </p:spPr>
      </p:pic>
      <p:pic>
        <p:nvPicPr>
          <p:cNvPr id="26" name="Segnaposto contenuto 25">
            <a:extLst>
              <a:ext uri="{FF2B5EF4-FFF2-40B4-BE49-F238E27FC236}">
                <a16:creationId xmlns:a16="http://schemas.microsoft.com/office/drawing/2014/main" id="{68F86C6F-2D42-0F7D-7BCA-D695E6AC947A}"/>
              </a:ext>
            </a:extLst>
          </p:cNvPr>
          <p:cNvPicPr>
            <a:picLocks noGrp="1" noChangeAspect="1"/>
          </p:cNvPicPr>
          <p:nvPr>
            <p:ph sz="half" idx="2"/>
          </p:nvPr>
        </p:nvPicPr>
        <p:blipFill>
          <a:blip r:embed="rId3"/>
          <a:stretch>
            <a:fillRect/>
          </a:stretch>
        </p:blipFill>
        <p:spPr>
          <a:xfrm>
            <a:off x="6172200" y="2253834"/>
            <a:ext cx="5181600" cy="3494920"/>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234</a:t>
            </a:fld>
            <a:endParaRPr lang="it-IT"/>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en-US" noProof="0"/>
              <a:t>Last access 2022-08</a:t>
            </a:r>
          </a:p>
        </p:txBody>
      </p:sp>
      <p:sp>
        <p:nvSpPr>
          <p:cNvPr id="27" name="Fumetto: rettangolo 26">
            <a:extLst>
              <a:ext uri="{FF2B5EF4-FFF2-40B4-BE49-F238E27FC236}">
                <a16:creationId xmlns:a16="http://schemas.microsoft.com/office/drawing/2014/main" id="{565A742E-40B7-B85B-BF94-B416EA59C1F5}"/>
              </a:ext>
            </a:extLst>
          </p:cNvPr>
          <p:cNvSpPr/>
          <p:nvPr/>
        </p:nvSpPr>
        <p:spPr>
          <a:xfrm>
            <a:off x="7929880" y="5610691"/>
            <a:ext cx="1153160" cy="276126"/>
          </a:xfrm>
          <a:prstGeom prst="wedgeRectCallout">
            <a:avLst>
              <a:gd name="adj1" fmla="val -132169"/>
              <a:gd name="adj2" fmla="val -9315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a:latin typeface="Consolas" panose="020B0609020204030204" pitchFamily="49" charset="0"/>
              </a:rPr>
              <a:t>bigdata2022</a:t>
            </a:r>
            <a:endParaRPr lang="en-US" sz="1200">
              <a:latin typeface="Consolas" panose="020B0609020204030204" pitchFamily="49" charset="0"/>
            </a:endParaRPr>
          </a:p>
        </p:txBody>
      </p:sp>
    </p:spTree>
    <p:extLst>
      <p:ext uri="{BB962C8B-B14F-4D97-AF65-F5344CB8AC3E}">
        <p14:creationId xmlns:p14="http://schemas.microsoft.com/office/powerpoint/2010/main" val="376831877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a:t>DWH: AWS RDS</a:t>
            </a:r>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pic>
        <p:nvPicPr>
          <p:cNvPr id="13" name="Segnaposto contenuto 12">
            <a:extLst>
              <a:ext uri="{FF2B5EF4-FFF2-40B4-BE49-F238E27FC236}">
                <a16:creationId xmlns:a16="http://schemas.microsoft.com/office/drawing/2014/main" id="{1605F2E3-8B0D-3817-BADB-3D40418B9330}"/>
              </a:ext>
            </a:extLst>
          </p:cNvPr>
          <p:cNvPicPr>
            <a:picLocks noGrp="1" noChangeAspect="1"/>
          </p:cNvPicPr>
          <p:nvPr>
            <p:ph sz="half" idx="2"/>
          </p:nvPr>
        </p:nvPicPr>
        <p:blipFill>
          <a:blip r:embed="rId3"/>
          <a:stretch>
            <a:fillRect/>
          </a:stretch>
        </p:blipFill>
        <p:spPr>
          <a:xfrm>
            <a:off x="6172200" y="3152898"/>
            <a:ext cx="5181600" cy="1696791"/>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235</a:t>
            </a:fld>
            <a:endParaRPr lang="it-IT"/>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21410633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a:t>DWH: AWS RDS</a:t>
            </a:r>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pic>
        <p:nvPicPr>
          <p:cNvPr id="7" name="Segnaposto contenuto 14">
            <a:extLst>
              <a:ext uri="{FF2B5EF4-FFF2-40B4-BE49-F238E27FC236}">
                <a16:creationId xmlns:a16="http://schemas.microsoft.com/office/drawing/2014/main" id="{83BAAB80-D53B-A6AE-B9C1-40F64461D57C}"/>
              </a:ext>
            </a:extLst>
          </p:cNvPr>
          <p:cNvPicPr>
            <a:picLocks noGrp="1" noChangeAspect="1"/>
          </p:cNvPicPr>
          <p:nvPr>
            <p:ph sz="half" idx="2"/>
          </p:nvPr>
        </p:nvPicPr>
        <p:blipFill>
          <a:blip r:embed="rId3"/>
          <a:stretch>
            <a:fillRect/>
          </a:stretch>
        </p:blipFill>
        <p:spPr>
          <a:xfrm>
            <a:off x="6172200" y="2021781"/>
            <a:ext cx="5181600" cy="3959025"/>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236</a:t>
            </a:fld>
            <a:endParaRPr lang="it-IT"/>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en-US" noProof="0"/>
              <a:t>Last access 2022-08</a:t>
            </a:r>
          </a:p>
        </p:txBody>
      </p:sp>
    </p:spTree>
    <p:extLst>
      <p:ext uri="{BB962C8B-B14F-4D97-AF65-F5344CB8AC3E}">
        <p14:creationId xmlns:p14="http://schemas.microsoft.com/office/powerpoint/2010/main" val="347743281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a:t>DWH: AWS RDS</a:t>
            </a:r>
          </a:p>
        </p:txBody>
      </p:sp>
      <p:pic>
        <p:nvPicPr>
          <p:cNvPr id="21" name="Segnaposto contenuto 17">
            <a:extLst>
              <a:ext uri="{FF2B5EF4-FFF2-40B4-BE49-F238E27FC236}">
                <a16:creationId xmlns:a16="http://schemas.microsoft.com/office/drawing/2014/main" id="{38FD6131-0500-ED35-94CC-771B023CAFA8}"/>
              </a:ext>
            </a:extLst>
          </p:cNvPr>
          <p:cNvPicPr>
            <a:picLocks noGrp="1" noChangeAspect="1"/>
          </p:cNvPicPr>
          <p:nvPr>
            <p:ph sz="half" idx="1"/>
          </p:nvPr>
        </p:nvPicPr>
        <p:blipFill>
          <a:blip r:embed="rId2"/>
          <a:stretch>
            <a:fillRect/>
          </a:stretch>
        </p:blipFill>
        <p:spPr>
          <a:xfrm>
            <a:off x="838200" y="2374733"/>
            <a:ext cx="5181600" cy="3253121"/>
          </a:xfrm>
          <a:prstGeom prst="rect">
            <a:avLst/>
          </a:prstGeom>
          <a:ln>
            <a:noFill/>
          </a:ln>
          <a:effectLst>
            <a:outerShdw blurRad="292100" dist="139700" dir="2700000" algn="tl" rotWithShape="0">
              <a:srgbClr val="333333">
                <a:alpha val="65000"/>
              </a:srgbClr>
            </a:outerShdw>
          </a:effectLst>
        </p:spPr>
      </p:pic>
      <p:pic>
        <p:nvPicPr>
          <p:cNvPr id="20" name="Segnaposto contenuto 8">
            <a:extLst>
              <a:ext uri="{FF2B5EF4-FFF2-40B4-BE49-F238E27FC236}">
                <a16:creationId xmlns:a16="http://schemas.microsoft.com/office/drawing/2014/main" id="{945E6080-D42A-157D-AE02-A5A51465E35A}"/>
              </a:ext>
            </a:extLst>
          </p:cNvPr>
          <p:cNvPicPr>
            <a:picLocks noGrp="1" noChangeAspect="1"/>
          </p:cNvPicPr>
          <p:nvPr>
            <p:ph sz="half" idx="2"/>
          </p:nvPr>
        </p:nvPicPr>
        <p:blipFill>
          <a:blip r:embed="rId3"/>
          <a:stretch>
            <a:fillRect/>
          </a:stretch>
        </p:blipFill>
        <p:spPr>
          <a:xfrm>
            <a:off x="6172200" y="1846392"/>
            <a:ext cx="5181600" cy="430980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237</a:t>
            </a:fld>
            <a:endParaRPr lang="it-IT"/>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en-US" noProof="0"/>
              <a:t>Last access 2022-08</a:t>
            </a:r>
          </a:p>
        </p:txBody>
      </p:sp>
      <p:sp>
        <p:nvSpPr>
          <p:cNvPr id="22" name="Rettangolo 21">
            <a:extLst>
              <a:ext uri="{FF2B5EF4-FFF2-40B4-BE49-F238E27FC236}">
                <a16:creationId xmlns:a16="http://schemas.microsoft.com/office/drawing/2014/main" id="{F4C5059D-71A9-B619-6923-B3D2EA7EA08F}"/>
              </a:ext>
            </a:extLst>
          </p:cNvPr>
          <p:cNvSpPr/>
          <p:nvPr/>
        </p:nvSpPr>
        <p:spPr>
          <a:xfrm>
            <a:off x="1297021" y="4902740"/>
            <a:ext cx="577175"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ttangolo 22">
            <a:extLst>
              <a:ext uri="{FF2B5EF4-FFF2-40B4-BE49-F238E27FC236}">
                <a16:creationId xmlns:a16="http://schemas.microsoft.com/office/drawing/2014/main" id="{2DCA76A8-60B5-6F7F-F2DE-333B090E5653}"/>
              </a:ext>
            </a:extLst>
          </p:cNvPr>
          <p:cNvSpPr/>
          <p:nvPr/>
        </p:nvSpPr>
        <p:spPr>
          <a:xfrm>
            <a:off x="9374220" y="2921541"/>
            <a:ext cx="822960"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279827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1128BE-7792-42C2-97EB-A10B7E782E41}"/>
              </a:ext>
            </a:extLst>
          </p:cNvPr>
          <p:cNvSpPr>
            <a:spLocks noGrp="1"/>
          </p:cNvSpPr>
          <p:nvPr>
            <p:ph type="title"/>
          </p:nvPr>
        </p:nvSpPr>
        <p:spPr/>
        <p:txBody>
          <a:bodyPr/>
          <a:lstStyle/>
          <a:p>
            <a:r>
              <a:rPr lang="en-US" noProof="0"/>
              <a:t>Designing the DWH</a:t>
            </a:r>
          </a:p>
        </p:txBody>
      </p:sp>
      <p:sp>
        <p:nvSpPr>
          <p:cNvPr id="9" name="Content Placeholder 8">
            <a:extLst>
              <a:ext uri="{FF2B5EF4-FFF2-40B4-BE49-F238E27FC236}">
                <a16:creationId xmlns:a16="http://schemas.microsoft.com/office/drawing/2014/main" id="{6CAACD0B-668E-59ED-AB0E-9D6F07B74AB9}"/>
              </a:ext>
            </a:extLst>
          </p:cNvPr>
          <p:cNvSpPr>
            <a:spLocks noGrp="1"/>
          </p:cNvSpPr>
          <p:nvPr>
            <p:ph sz="half" idx="1"/>
          </p:nvPr>
        </p:nvSpPr>
        <p:spPr/>
        <p:txBody>
          <a:bodyPr/>
          <a:lstStyle/>
          <a:p>
            <a:endParaRPr lang="en-US"/>
          </a:p>
        </p:txBody>
      </p:sp>
      <p:sp>
        <p:nvSpPr>
          <p:cNvPr id="10" name="Content Placeholder 9">
            <a:extLst>
              <a:ext uri="{FF2B5EF4-FFF2-40B4-BE49-F238E27FC236}">
                <a16:creationId xmlns:a16="http://schemas.microsoft.com/office/drawing/2014/main" id="{34FDB513-1543-290A-F38B-ED2F40C25B1B}"/>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46E4A512-04B2-4C55-8CA8-BCB5CE8604CC}"/>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B76F4468-05F0-4FB1-AAAB-D59ABC3099D8}"/>
              </a:ext>
            </a:extLst>
          </p:cNvPr>
          <p:cNvSpPr>
            <a:spLocks noGrp="1"/>
          </p:cNvSpPr>
          <p:nvPr>
            <p:ph type="sldNum" sz="quarter" idx="12"/>
          </p:nvPr>
        </p:nvSpPr>
        <p:spPr/>
        <p:txBody>
          <a:bodyPr/>
          <a:lstStyle/>
          <a:p>
            <a:fld id="{5DD6F1BA-2510-46FC-9346-AB1F3CA1593B}" type="slidenum">
              <a:rPr lang="it-IT" smtClean="0"/>
              <a:t>238</a:t>
            </a:fld>
            <a:endParaRPr lang="it-IT"/>
          </a:p>
        </p:txBody>
      </p:sp>
      <p:sp>
        <p:nvSpPr>
          <p:cNvPr id="11" name="Content Placeholder 10">
            <a:extLst>
              <a:ext uri="{FF2B5EF4-FFF2-40B4-BE49-F238E27FC236}">
                <a16:creationId xmlns:a16="http://schemas.microsoft.com/office/drawing/2014/main" id="{45501519-1310-1E9C-0C2A-5B84193F160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29032951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a:t>BIG DATA AND </a:t>
            </a:r>
            <a:br>
              <a:rPr lang="en-US" noProof="0"/>
            </a:br>
            <a:r>
              <a:rPr lang="en-US" noProof="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a:t>Data pipelines on cloud (Storage)</a:t>
            </a:r>
          </a:p>
        </p:txBody>
      </p:sp>
    </p:spTree>
    <p:extLst>
      <p:ext uri="{BB962C8B-B14F-4D97-AF65-F5344CB8AC3E}">
        <p14:creationId xmlns:p14="http://schemas.microsoft.com/office/powerpoint/2010/main" val="18247888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711F0855-DCF1-8522-EE69-8ACE0F6DB450}"/>
              </a:ext>
            </a:extLst>
          </p:cNvPr>
          <p:cNvSpPr>
            <a:spLocks noGrp="1"/>
          </p:cNvSpPr>
          <p:nvPr>
            <p:ph type="title"/>
          </p:nvPr>
        </p:nvSpPr>
        <p:spPr/>
        <p:txBody>
          <a:bodyPr/>
          <a:lstStyle/>
          <a:p>
            <a:r>
              <a:rPr lang="en-US" noProof="0"/>
              <a:t>Data platform</a:t>
            </a:r>
          </a:p>
        </p:txBody>
      </p:sp>
      <p:sp>
        <p:nvSpPr>
          <p:cNvPr id="33" name="Content Placeholder 32">
            <a:extLst>
              <a:ext uri="{FF2B5EF4-FFF2-40B4-BE49-F238E27FC236}">
                <a16:creationId xmlns:a16="http://schemas.microsoft.com/office/drawing/2014/main" id="{13B51679-B08B-5388-E988-BCFC8C5AA7E9}"/>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AC2C3AB6-F117-D273-D064-E5CD29C27030}"/>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B74EB116-2C02-FAA1-A155-1A5C2E2F4E4C}"/>
              </a:ext>
            </a:extLst>
          </p:cNvPr>
          <p:cNvSpPr>
            <a:spLocks noGrp="1"/>
          </p:cNvSpPr>
          <p:nvPr>
            <p:ph type="sldNum" sz="quarter" idx="12"/>
          </p:nvPr>
        </p:nvSpPr>
        <p:spPr/>
        <p:txBody>
          <a:bodyPr/>
          <a:lstStyle/>
          <a:p>
            <a:fld id="{5DD6F1BA-2510-46FC-9346-AB1F3CA1593B}" type="slidenum">
              <a:rPr lang="en-US" noProof="0" smtClean="0"/>
              <a:t>24</a:t>
            </a:fld>
            <a:endParaRPr lang="en-US" noProof="0"/>
          </a:p>
        </p:txBody>
      </p:sp>
      <p:sp>
        <p:nvSpPr>
          <p:cNvPr id="34" name="Rectangle 33">
            <a:extLst>
              <a:ext uri="{FF2B5EF4-FFF2-40B4-BE49-F238E27FC236}">
                <a16:creationId xmlns:a16="http://schemas.microsoft.com/office/drawing/2014/main" id="{357F9E5A-F8FB-6F16-64DA-9577E03AEC62}"/>
              </a:ext>
            </a:extLst>
          </p:cNvPr>
          <p:cNvSpPr/>
          <p:nvPr/>
        </p:nvSpPr>
        <p:spPr>
          <a:xfrm>
            <a:off x="1731736" y="1635369"/>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solidFill>
                  <a:schemeClr val="tx1"/>
                </a:solidFill>
                <a:latin typeface="Helvetica" panose="020B0604020202020204" pitchFamily="34" charset="0"/>
                <a:cs typeface="Helvetica" panose="020B0604020202020204" pitchFamily="34" charset="0"/>
              </a:rPr>
              <a:t>Relational</a:t>
            </a: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p:txBody>
      </p:sp>
      <p:sp>
        <p:nvSpPr>
          <p:cNvPr id="37" name="Rectangle 36">
            <a:extLst>
              <a:ext uri="{FF2B5EF4-FFF2-40B4-BE49-F238E27FC236}">
                <a16:creationId xmlns:a16="http://schemas.microsoft.com/office/drawing/2014/main" id="{AE9E700E-71B9-E634-4ABA-1C39D52573F4}"/>
              </a:ext>
            </a:extLst>
          </p:cNvPr>
          <p:cNvSpPr/>
          <p:nvPr/>
        </p:nvSpPr>
        <p:spPr>
          <a:xfrm>
            <a:off x="4741635" y="1635369"/>
            <a:ext cx="2743200" cy="4299438"/>
          </a:xfrm>
          <a:prstGeom prst="rect">
            <a:avLst/>
          </a:prstGeom>
          <a:solidFill>
            <a:schemeClr val="accent5">
              <a:lumMod val="60000"/>
              <a:lumOff val="40000"/>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solidFill>
                  <a:schemeClr val="tx1"/>
                </a:solidFill>
                <a:latin typeface="Helvetica" panose="020B0604020202020204" pitchFamily="34" charset="0"/>
                <a:cs typeface="Helvetica" panose="020B0604020202020204" pitchFamily="34" charset="0"/>
              </a:rPr>
              <a:t>NoSQL</a:t>
            </a:r>
            <a:br>
              <a:rPr lang="en-US">
                <a:solidFill>
                  <a:schemeClr val="tx1"/>
                </a:solidFill>
                <a:latin typeface="Helvetica" panose="020B0604020202020204" pitchFamily="34" charset="0"/>
                <a:cs typeface="Helvetica" panose="020B0604020202020204" pitchFamily="34" charset="0"/>
              </a:rPr>
            </a:br>
            <a:r>
              <a:rPr lang="en-US">
                <a:solidFill>
                  <a:schemeClr val="tx1"/>
                </a:solidFill>
                <a:latin typeface="Helvetica" panose="020B0604020202020204" pitchFamily="34" charset="0"/>
                <a:cs typeface="Helvetica" panose="020B0604020202020204" pitchFamily="34" charset="0"/>
              </a:rPr>
              <a:t>(Non relational)</a:t>
            </a: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p:txBody>
      </p:sp>
      <p:sp>
        <p:nvSpPr>
          <p:cNvPr id="45" name="Rectangle 44">
            <a:extLst>
              <a:ext uri="{FF2B5EF4-FFF2-40B4-BE49-F238E27FC236}">
                <a16:creationId xmlns:a16="http://schemas.microsoft.com/office/drawing/2014/main" id="{4954CD2E-B812-6E39-0029-0930BDC61808}"/>
              </a:ext>
            </a:extLst>
          </p:cNvPr>
          <p:cNvSpPr/>
          <p:nvPr/>
        </p:nvSpPr>
        <p:spPr>
          <a:xfrm>
            <a:off x="5106815" y="2652194"/>
            <a:ext cx="2025167" cy="9174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a:solidFill>
                  <a:schemeClr val="tx1"/>
                </a:solidFill>
                <a:latin typeface="Helvetica" panose="020B0604020202020204" pitchFamily="34" charset="0"/>
                <a:cs typeface="Helvetica" panose="020B0604020202020204" pitchFamily="34" charset="0"/>
              </a:rPr>
              <a:t>[{</a:t>
            </a:r>
          </a:p>
          <a:p>
            <a:r>
              <a:rPr lang="en-US" sz="800">
                <a:solidFill>
                  <a:schemeClr val="tx1"/>
                </a:solidFill>
                <a:latin typeface="Helvetica" panose="020B0604020202020204" pitchFamily="34" charset="0"/>
                <a:cs typeface="Helvetica" panose="020B0604020202020204" pitchFamily="34" charset="0"/>
              </a:rPr>
              <a:t>     "_id": 1,</a:t>
            </a:r>
          </a:p>
          <a:p>
            <a:r>
              <a:rPr lang="en-US" sz="800">
                <a:solidFill>
                  <a:schemeClr val="tx1"/>
                </a:solidFill>
                <a:latin typeface="Helvetica" panose="020B0604020202020204" pitchFamily="34" charset="0"/>
                <a:cs typeface="Helvetica" panose="020B0604020202020204" pitchFamily="34" charset="0"/>
              </a:rPr>
              <a:t>     “</a:t>
            </a:r>
            <a:r>
              <a:rPr lang="en-US" sz="800" err="1">
                <a:solidFill>
                  <a:schemeClr val="tx1"/>
                </a:solidFill>
                <a:latin typeface="Helvetica" panose="020B0604020202020204" pitchFamily="34" charset="0"/>
                <a:cs typeface="Helvetica" panose="020B0604020202020204" pitchFamily="34" charset="0"/>
              </a:rPr>
              <a:t>firstname</a:t>
            </a:r>
            <a:r>
              <a:rPr lang="en-US" sz="800">
                <a:solidFill>
                  <a:schemeClr val="tx1"/>
                </a:solidFill>
                <a:latin typeface="Helvetica" panose="020B0604020202020204" pitchFamily="34" charset="0"/>
                <a:cs typeface="Helvetica" panose="020B0604020202020204" pitchFamily="34" charset="0"/>
              </a:rPr>
              <a:t>": “Alice”</a:t>
            </a:r>
          </a:p>
          <a:p>
            <a:r>
              <a:rPr lang="en-US" sz="800">
                <a:solidFill>
                  <a:schemeClr val="tx1"/>
                </a:solidFill>
                <a:latin typeface="Helvetica" panose="020B0604020202020204" pitchFamily="34" charset="0"/>
                <a:cs typeface="Helvetica" panose="020B0604020202020204" pitchFamily="34" charset="0"/>
              </a:rPr>
              <a:t>}, {</a:t>
            </a:r>
          </a:p>
          <a:p>
            <a:r>
              <a:rPr lang="en-US" sz="800">
                <a:solidFill>
                  <a:schemeClr val="tx1"/>
                </a:solidFill>
                <a:latin typeface="Helvetica" panose="020B0604020202020204" pitchFamily="34" charset="0"/>
                <a:cs typeface="Helvetica" panose="020B0604020202020204" pitchFamily="34" charset="0"/>
              </a:rPr>
              <a:t>     "_id": 2,</a:t>
            </a:r>
          </a:p>
          <a:p>
            <a:r>
              <a:rPr lang="en-US" sz="800">
                <a:solidFill>
                  <a:schemeClr val="tx1"/>
                </a:solidFill>
                <a:latin typeface="Helvetica" panose="020B0604020202020204" pitchFamily="34" charset="0"/>
                <a:cs typeface="Helvetica" panose="020B0604020202020204" pitchFamily="34" charset="0"/>
              </a:rPr>
              <a:t>     “name": “Bob”</a:t>
            </a:r>
          </a:p>
          <a:p>
            <a:r>
              <a:rPr lang="en-US" sz="800">
                <a:solidFill>
                  <a:schemeClr val="tx1"/>
                </a:solidFill>
                <a:latin typeface="Helvetica" panose="020B0604020202020204" pitchFamily="34" charset="0"/>
                <a:cs typeface="Helvetica" panose="020B0604020202020204" pitchFamily="34" charset="0"/>
              </a:rPr>
              <a:t>}]</a:t>
            </a:r>
          </a:p>
        </p:txBody>
      </p:sp>
      <p:sp>
        <p:nvSpPr>
          <p:cNvPr id="46" name="TextBox 45">
            <a:extLst>
              <a:ext uri="{FF2B5EF4-FFF2-40B4-BE49-F238E27FC236}">
                <a16:creationId xmlns:a16="http://schemas.microsoft.com/office/drawing/2014/main" id="{CEDDC574-B88D-50A2-0F15-79D4C3A26C11}"/>
              </a:ext>
            </a:extLst>
          </p:cNvPr>
          <p:cNvSpPr txBox="1"/>
          <p:nvPr/>
        </p:nvSpPr>
        <p:spPr>
          <a:xfrm>
            <a:off x="6131387" y="3260096"/>
            <a:ext cx="1000595" cy="307777"/>
          </a:xfrm>
          <a:prstGeom prst="rect">
            <a:avLst/>
          </a:prstGeom>
          <a:noFill/>
        </p:spPr>
        <p:txBody>
          <a:bodyPr wrap="none" rtlCol="0">
            <a:spAutoFit/>
          </a:bodyPr>
          <a:lstStyle/>
          <a:p>
            <a:r>
              <a:rPr lang="en-US" sz="1400">
                <a:latin typeface="Helvetica" panose="020B0604020202020204" pitchFamily="34" charset="0"/>
                <a:cs typeface="Helvetica" panose="020B0604020202020204" pitchFamily="34" charset="0"/>
              </a:rPr>
              <a:t>Document</a:t>
            </a:r>
          </a:p>
        </p:txBody>
      </p:sp>
      <p:sp>
        <p:nvSpPr>
          <p:cNvPr id="47" name="Rectangle 46">
            <a:extLst>
              <a:ext uri="{FF2B5EF4-FFF2-40B4-BE49-F238E27FC236}">
                <a16:creationId xmlns:a16="http://schemas.microsoft.com/office/drawing/2014/main" id="{96E1EDB1-C4C1-15FA-E4EE-7A8C0B2BF9B9}"/>
              </a:ext>
            </a:extLst>
          </p:cNvPr>
          <p:cNvSpPr/>
          <p:nvPr/>
        </p:nvSpPr>
        <p:spPr>
          <a:xfrm>
            <a:off x="5096879" y="3684560"/>
            <a:ext cx="2035103"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a:solidFill>
                  <a:schemeClr val="tx1"/>
                </a:solidFill>
                <a:latin typeface="Helvetica" panose="020B0604020202020204" pitchFamily="34" charset="0"/>
                <a:cs typeface="Helvetica" panose="020B0604020202020204" pitchFamily="34" charset="0"/>
              </a:rPr>
              <a:t>[</a:t>
            </a:r>
          </a:p>
          <a:p>
            <a:r>
              <a:rPr lang="en-US" sz="800">
                <a:solidFill>
                  <a:schemeClr val="tx1"/>
                </a:solidFill>
                <a:latin typeface="Helvetica" panose="020B0604020202020204" pitchFamily="34" charset="0"/>
                <a:cs typeface="Helvetica" panose="020B0604020202020204" pitchFamily="34" charset="0"/>
              </a:rPr>
              <a:t>    (“k1”, “v1),</a:t>
            </a:r>
          </a:p>
          <a:p>
            <a:r>
              <a:rPr lang="en-US" sz="800">
                <a:solidFill>
                  <a:schemeClr val="tx1"/>
                </a:solidFill>
                <a:latin typeface="Helvetica" panose="020B0604020202020204" pitchFamily="34" charset="0"/>
                <a:cs typeface="Helvetica" panose="020B0604020202020204" pitchFamily="34" charset="0"/>
              </a:rPr>
              <a:t>    (“k2”, “v2)</a:t>
            </a:r>
          </a:p>
          <a:p>
            <a:r>
              <a:rPr lang="en-US" sz="800">
                <a:solidFill>
                  <a:schemeClr val="tx1"/>
                </a:solidFill>
                <a:latin typeface="Helvetica" panose="020B0604020202020204" pitchFamily="34" charset="0"/>
                <a:cs typeface="Helvetica" panose="020B0604020202020204" pitchFamily="34" charset="0"/>
              </a:rPr>
              <a:t>]</a:t>
            </a:r>
          </a:p>
        </p:txBody>
      </p:sp>
      <p:sp>
        <p:nvSpPr>
          <p:cNvPr id="48" name="TextBox 47">
            <a:extLst>
              <a:ext uri="{FF2B5EF4-FFF2-40B4-BE49-F238E27FC236}">
                <a16:creationId xmlns:a16="http://schemas.microsoft.com/office/drawing/2014/main" id="{B3C74022-392C-C208-143D-A18E32AECA0A}"/>
              </a:ext>
            </a:extLst>
          </p:cNvPr>
          <p:cNvSpPr txBox="1"/>
          <p:nvPr/>
        </p:nvSpPr>
        <p:spPr>
          <a:xfrm>
            <a:off x="6150623" y="4011106"/>
            <a:ext cx="981359" cy="307777"/>
          </a:xfrm>
          <a:prstGeom prst="rect">
            <a:avLst/>
          </a:prstGeom>
          <a:noFill/>
        </p:spPr>
        <p:txBody>
          <a:bodyPr wrap="none" rtlCol="0">
            <a:spAutoFit/>
          </a:bodyPr>
          <a:lstStyle/>
          <a:p>
            <a:r>
              <a:rPr lang="en-US" sz="1400">
                <a:latin typeface="Helvetica" panose="020B0604020202020204" pitchFamily="34" charset="0"/>
                <a:cs typeface="Helvetica" panose="020B0604020202020204" pitchFamily="34" charset="0"/>
              </a:rPr>
              <a:t>Key-value</a:t>
            </a:r>
          </a:p>
        </p:txBody>
      </p:sp>
      <p:sp>
        <p:nvSpPr>
          <p:cNvPr id="49" name="Rectangle 48">
            <a:extLst>
              <a:ext uri="{FF2B5EF4-FFF2-40B4-BE49-F238E27FC236}">
                <a16:creationId xmlns:a16="http://schemas.microsoft.com/office/drawing/2014/main" id="{95080449-38D9-A456-1495-F200ECDDE17C}"/>
              </a:ext>
            </a:extLst>
          </p:cNvPr>
          <p:cNvSpPr/>
          <p:nvPr/>
        </p:nvSpPr>
        <p:spPr>
          <a:xfrm>
            <a:off x="5090135" y="4414433"/>
            <a:ext cx="2041848"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a:solidFill>
                <a:schemeClr val="tx1"/>
              </a:solidFill>
              <a:latin typeface="Helvetica" panose="020B0604020202020204" pitchFamily="34" charset="0"/>
              <a:cs typeface="Helvetica" panose="020B0604020202020204" pitchFamily="34" charset="0"/>
            </a:endParaRPr>
          </a:p>
        </p:txBody>
      </p:sp>
      <p:sp>
        <p:nvSpPr>
          <p:cNvPr id="50" name="TextBox 49">
            <a:extLst>
              <a:ext uri="{FF2B5EF4-FFF2-40B4-BE49-F238E27FC236}">
                <a16:creationId xmlns:a16="http://schemas.microsoft.com/office/drawing/2014/main" id="{04ACDFDB-5468-3B34-8493-2655F80D3C14}"/>
              </a:ext>
            </a:extLst>
          </p:cNvPr>
          <p:cNvSpPr txBox="1"/>
          <p:nvPr/>
        </p:nvSpPr>
        <p:spPr>
          <a:xfrm>
            <a:off x="6450385" y="4740979"/>
            <a:ext cx="681597" cy="307777"/>
          </a:xfrm>
          <a:prstGeom prst="rect">
            <a:avLst/>
          </a:prstGeom>
          <a:noFill/>
        </p:spPr>
        <p:txBody>
          <a:bodyPr wrap="none" rtlCol="0">
            <a:spAutoFit/>
          </a:bodyPr>
          <a:lstStyle/>
          <a:p>
            <a:r>
              <a:rPr lang="en-US" sz="1400">
                <a:latin typeface="Helvetica" panose="020B0604020202020204" pitchFamily="34" charset="0"/>
                <a:cs typeface="Helvetica" panose="020B0604020202020204" pitchFamily="34" charset="0"/>
              </a:rPr>
              <a:t>Graph</a:t>
            </a:r>
          </a:p>
        </p:txBody>
      </p:sp>
      <p:sp>
        <p:nvSpPr>
          <p:cNvPr id="51" name="Oval 50">
            <a:extLst>
              <a:ext uri="{FF2B5EF4-FFF2-40B4-BE49-F238E27FC236}">
                <a16:creationId xmlns:a16="http://schemas.microsoft.com/office/drawing/2014/main" id="{2AB1553B-3CC1-C6A6-E0C7-E2938D945E08}"/>
              </a:ext>
            </a:extLst>
          </p:cNvPr>
          <p:cNvSpPr/>
          <p:nvPr/>
        </p:nvSpPr>
        <p:spPr>
          <a:xfrm>
            <a:off x="5225672" y="451877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2" name="Oval 51">
            <a:extLst>
              <a:ext uri="{FF2B5EF4-FFF2-40B4-BE49-F238E27FC236}">
                <a16:creationId xmlns:a16="http://schemas.microsoft.com/office/drawing/2014/main" id="{C177C602-4925-F6CC-7490-37294A83EB25}"/>
              </a:ext>
            </a:extLst>
          </p:cNvPr>
          <p:cNvSpPr/>
          <p:nvPr/>
        </p:nvSpPr>
        <p:spPr>
          <a:xfrm>
            <a:off x="5358952" y="477993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3" name="Oval 52">
            <a:extLst>
              <a:ext uri="{FF2B5EF4-FFF2-40B4-BE49-F238E27FC236}">
                <a16:creationId xmlns:a16="http://schemas.microsoft.com/office/drawing/2014/main" id="{BA97C3E6-AE2C-C21A-F114-1FB92CF634A4}"/>
              </a:ext>
            </a:extLst>
          </p:cNvPr>
          <p:cNvSpPr/>
          <p:nvPr/>
        </p:nvSpPr>
        <p:spPr>
          <a:xfrm>
            <a:off x="5585106" y="456449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4" name="Oval 53">
            <a:extLst>
              <a:ext uri="{FF2B5EF4-FFF2-40B4-BE49-F238E27FC236}">
                <a16:creationId xmlns:a16="http://schemas.microsoft.com/office/drawing/2014/main" id="{00C8E2F3-4349-6123-E7D9-0D545E098295}"/>
              </a:ext>
            </a:extLst>
          </p:cNvPr>
          <p:cNvSpPr/>
          <p:nvPr/>
        </p:nvSpPr>
        <p:spPr>
          <a:xfrm>
            <a:off x="5760933" y="482565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5" name="Oval 54">
            <a:extLst>
              <a:ext uri="{FF2B5EF4-FFF2-40B4-BE49-F238E27FC236}">
                <a16:creationId xmlns:a16="http://schemas.microsoft.com/office/drawing/2014/main" id="{1816F15F-6D93-C007-3C85-E5AED7C0570F}"/>
              </a:ext>
            </a:extLst>
          </p:cNvPr>
          <p:cNvSpPr/>
          <p:nvPr/>
        </p:nvSpPr>
        <p:spPr>
          <a:xfrm>
            <a:off x="6027958" y="4628950"/>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57" name="Straight Connector 56">
            <a:extLst>
              <a:ext uri="{FF2B5EF4-FFF2-40B4-BE49-F238E27FC236}">
                <a16:creationId xmlns:a16="http://schemas.microsoft.com/office/drawing/2014/main" id="{E9136B7C-09B6-991C-DE54-7F670E7E665D}"/>
              </a:ext>
            </a:extLst>
          </p:cNvPr>
          <p:cNvCxnSpPr>
            <a:cxnSpLocks/>
            <a:stCxn id="51" idx="5"/>
            <a:endCxn id="52" idx="1"/>
          </p:cNvCxnSpPr>
          <p:nvPr/>
        </p:nvCxnSpPr>
        <p:spPr>
          <a:xfrm>
            <a:off x="5303721" y="4596823"/>
            <a:ext cx="68622"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624EB9-5746-6DF1-27D7-E275FECEF582}"/>
              </a:ext>
            </a:extLst>
          </p:cNvPr>
          <p:cNvCxnSpPr>
            <a:cxnSpLocks/>
            <a:stCxn id="55" idx="3"/>
            <a:endCxn id="54" idx="7"/>
          </p:cNvCxnSpPr>
          <p:nvPr/>
        </p:nvCxnSpPr>
        <p:spPr>
          <a:xfrm flipH="1">
            <a:off x="5838982" y="4706999"/>
            <a:ext cx="202367" cy="13204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2ECD27-094C-2F85-DB57-E7E533DC0295}"/>
              </a:ext>
            </a:extLst>
          </p:cNvPr>
          <p:cNvCxnSpPr>
            <a:cxnSpLocks/>
            <a:stCxn id="53" idx="5"/>
            <a:endCxn id="54" idx="1"/>
          </p:cNvCxnSpPr>
          <p:nvPr/>
        </p:nvCxnSpPr>
        <p:spPr>
          <a:xfrm>
            <a:off x="5663155" y="4642543"/>
            <a:ext cx="111169"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50D832C-DF2E-BD21-87DA-704D4C1FC05E}"/>
              </a:ext>
            </a:extLst>
          </p:cNvPr>
          <p:cNvCxnSpPr>
            <a:stCxn id="52" idx="6"/>
            <a:endCxn id="53" idx="1"/>
          </p:cNvCxnSpPr>
          <p:nvPr/>
        </p:nvCxnSpPr>
        <p:spPr>
          <a:xfrm flipV="1">
            <a:off x="5450392" y="4642543"/>
            <a:ext cx="148105" cy="18311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6C45150-612A-3AC8-9B2D-F0AD700B1257}"/>
              </a:ext>
            </a:extLst>
          </p:cNvPr>
          <p:cNvCxnSpPr>
            <a:cxnSpLocks/>
            <a:stCxn id="52" idx="6"/>
            <a:endCxn id="54" idx="2"/>
          </p:cNvCxnSpPr>
          <p:nvPr/>
        </p:nvCxnSpPr>
        <p:spPr>
          <a:xfrm>
            <a:off x="5450392" y="4825654"/>
            <a:ext cx="310541" cy="4572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Magnetic Disk 1">
            <a:extLst>
              <a:ext uri="{FF2B5EF4-FFF2-40B4-BE49-F238E27FC236}">
                <a16:creationId xmlns:a16="http://schemas.microsoft.com/office/drawing/2014/main" id="{BC0CB2EE-384F-8719-C036-1A3F5A82086B}"/>
              </a:ext>
            </a:extLst>
          </p:cNvPr>
          <p:cNvSpPr/>
          <p:nvPr/>
        </p:nvSpPr>
        <p:spPr>
          <a:xfrm>
            <a:off x="2004881"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 name="Flowchart: Magnetic Disk 2">
            <a:extLst>
              <a:ext uri="{FF2B5EF4-FFF2-40B4-BE49-F238E27FC236}">
                <a16:creationId xmlns:a16="http://schemas.microsoft.com/office/drawing/2014/main" id="{1F17A5E7-D98F-7424-3E17-49A6E5968FFB}"/>
              </a:ext>
            </a:extLst>
          </p:cNvPr>
          <p:cNvSpPr/>
          <p:nvPr/>
        </p:nvSpPr>
        <p:spPr>
          <a:xfrm>
            <a:off x="2812486"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 name="Flowchart: Magnetic Disk 5">
            <a:extLst>
              <a:ext uri="{FF2B5EF4-FFF2-40B4-BE49-F238E27FC236}">
                <a16:creationId xmlns:a16="http://schemas.microsoft.com/office/drawing/2014/main" id="{1354917C-9375-E273-76E3-3AABFD37567F}"/>
              </a:ext>
            </a:extLst>
          </p:cNvPr>
          <p:cNvSpPr/>
          <p:nvPr/>
        </p:nvSpPr>
        <p:spPr>
          <a:xfrm>
            <a:off x="3625653"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E9B93733-A60D-31EB-6227-F4515271111F}"/>
              </a:ext>
            </a:extLst>
          </p:cNvPr>
          <p:cNvSpPr txBox="1"/>
          <p:nvPr/>
        </p:nvSpPr>
        <p:spPr>
          <a:xfrm>
            <a:off x="2188723" y="5175047"/>
            <a:ext cx="2004075" cy="523220"/>
          </a:xfrm>
          <a:prstGeom prst="rect">
            <a:avLst/>
          </a:prstGeom>
          <a:noFill/>
        </p:spPr>
        <p:txBody>
          <a:bodyPr wrap="none" rtlCol="0">
            <a:spAutoFit/>
          </a:bodyPr>
          <a:lstStyle/>
          <a:p>
            <a:pPr algn="ctr"/>
            <a:r>
              <a:rPr lang="en-US" sz="1400">
                <a:latin typeface="Helvetica" panose="020B0604020202020204" pitchFamily="34" charset="0"/>
                <a:cs typeface="Helvetica" panose="020B0604020202020204" pitchFamily="34" charset="0"/>
              </a:rPr>
              <a:t>Operational (relational)</a:t>
            </a:r>
            <a:br>
              <a:rPr lang="en-US" sz="1400">
                <a:latin typeface="Helvetica" panose="020B0604020202020204" pitchFamily="34" charset="0"/>
                <a:cs typeface="Helvetica" panose="020B0604020202020204" pitchFamily="34" charset="0"/>
              </a:rPr>
            </a:br>
            <a:r>
              <a:rPr lang="en-US" sz="1400">
                <a:latin typeface="Helvetica" panose="020B0604020202020204" pitchFamily="34" charset="0"/>
                <a:cs typeface="Helvetica" panose="020B0604020202020204" pitchFamily="34" charset="0"/>
              </a:rPr>
              <a:t>databases</a:t>
            </a:r>
          </a:p>
        </p:txBody>
      </p:sp>
      <p:sp>
        <p:nvSpPr>
          <p:cNvPr id="8" name="Arrow: Down 7">
            <a:extLst>
              <a:ext uri="{FF2B5EF4-FFF2-40B4-BE49-F238E27FC236}">
                <a16:creationId xmlns:a16="http://schemas.microsoft.com/office/drawing/2014/main" id="{314FBE81-32BE-D4F6-F6F4-8B09F3C2FBC9}"/>
              </a:ext>
            </a:extLst>
          </p:cNvPr>
          <p:cNvSpPr/>
          <p:nvPr/>
        </p:nvSpPr>
        <p:spPr>
          <a:xfrm flipV="1">
            <a:off x="3041808" y="3684560"/>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C0E50A1B-0DDD-0351-8219-7DD8FF7EC8C4}"/>
              </a:ext>
            </a:extLst>
          </p:cNvPr>
          <p:cNvSpPr/>
          <p:nvPr/>
        </p:nvSpPr>
        <p:spPr>
          <a:xfrm>
            <a:off x="2648011" y="2477454"/>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atin typeface="Helvetica" panose="020B0604020202020204" pitchFamily="34" charset="0"/>
                <a:cs typeface="Helvetica" panose="020B0604020202020204" pitchFamily="34" charset="0"/>
              </a:rPr>
              <a:t>DWH</a:t>
            </a:r>
          </a:p>
          <a:p>
            <a:pPr algn="ctr"/>
            <a:r>
              <a:rPr lang="en-US" sz="1200">
                <a:latin typeface="Helvetica" panose="020B0604020202020204" pitchFamily="34" charset="0"/>
                <a:cs typeface="Helvetica" panose="020B0604020202020204" pitchFamily="34" charset="0"/>
              </a:rPr>
              <a:t>(ROLAP)</a:t>
            </a:r>
          </a:p>
        </p:txBody>
      </p:sp>
      <p:sp>
        <p:nvSpPr>
          <p:cNvPr id="10" name="TextBox 9">
            <a:extLst>
              <a:ext uri="{FF2B5EF4-FFF2-40B4-BE49-F238E27FC236}">
                <a16:creationId xmlns:a16="http://schemas.microsoft.com/office/drawing/2014/main" id="{8AD123A5-08D7-CCBB-39A3-198B31E9FA49}"/>
              </a:ext>
            </a:extLst>
          </p:cNvPr>
          <p:cNvSpPr txBox="1"/>
          <p:nvPr/>
        </p:nvSpPr>
        <p:spPr>
          <a:xfrm>
            <a:off x="3220976" y="3847810"/>
            <a:ext cx="513282" cy="307777"/>
          </a:xfrm>
          <a:prstGeom prst="rect">
            <a:avLst/>
          </a:prstGeom>
          <a:noFill/>
        </p:spPr>
        <p:txBody>
          <a:bodyPr wrap="none" rtlCol="0">
            <a:spAutoFit/>
          </a:bodyPr>
          <a:lstStyle/>
          <a:p>
            <a:pPr algn="ctr"/>
            <a:r>
              <a:rPr lang="en-US" sz="1400">
                <a:latin typeface="Helvetica" panose="020B0604020202020204" pitchFamily="34" charset="0"/>
                <a:cs typeface="Helvetica" panose="020B0604020202020204" pitchFamily="34" charset="0"/>
              </a:rPr>
              <a:t>ETL</a:t>
            </a:r>
          </a:p>
        </p:txBody>
      </p:sp>
      <p:sp>
        <p:nvSpPr>
          <p:cNvPr id="11" name="Arrow: Up 10">
            <a:extLst>
              <a:ext uri="{FF2B5EF4-FFF2-40B4-BE49-F238E27FC236}">
                <a16:creationId xmlns:a16="http://schemas.microsoft.com/office/drawing/2014/main" id="{B0C30007-B8CD-5C33-9BCD-60CB67D3261E}"/>
              </a:ext>
            </a:extLst>
          </p:cNvPr>
          <p:cNvSpPr/>
          <p:nvPr/>
        </p:nvSpPr>
        <p:spPr>
          <a:xfrm rot="5400000">
            <a:off x="4362608" y="-90306"/>
            <a:ext cx="367148" cy="3467393"/>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t>From RELATIONAL to SCHEMALESS</a:t>
            </a:r>
          </a:p>
        </p:txBody>
      </p:sp>
      <p:sp>
        <p:nvSpPr>
          <p:cNvPr id="16" name="Speech Bubble: Rectangle 15">
            <a:extLst>
              <a:ext uri="{FF2B5EF4-FFF2-40B4-BE49-F238E27FC236}">
                <a16:creationId xmlns:a16="http://schemas.microsoft.com/office/drawing/2014/main" id="{418DD503-4304-65C5-4D30-0924AFE63E59}"/>
              </a:ext>
            </a:extLst>
          </p:cNvPr>
          <p:cNvSpPr/>
          <p:nvPr/>
        </p:nvSpPr>
        <p:spPr>
          <a:xfrm>
            <a:off x="5474818" y="568446"/>
            <a:ext cx="1156866" cy="472413"/>
          </a:xfrm>
          <a:prstGeom prst="wedgeRectCallout">
            <a:avLst>
              <a:gd name="adj1" fmla="val -51289"/>
              <a:gd name="adj2" fmla="val 14063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latin typeface="Helvetica" panose="020B0604020202020204" pitchFamily="34" charset="0"/>
                <a:cs typeface="Helvetica" panose="020B0604020202020204" pitchFamily="34" charset="0"/>
              </a:rPr>
              <a:t>Big data Vs?</a:t>
            </a:r>
          </a:p>
        </p:txBody>
      </p:sp>
    </p:spTree>
    <p:extLst>
      <p:ext uri="{BB962C8B-B14F-4D97-AF65-F5344CB8AC3E}">
        <p14:creationId xmlns:p14="http://schemas.microsoft.com/office/powerpoint/2010/main" val="334658282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3D64399-7744-41BA-AE5F-5400DE1F3D50}"/>
              </a:ext>
            </a:extLst>
          </p:cNvPr>
          <p:cNvSpPr>
            <a:spLocks noGrp="1"/>
          </p:cNvSpPr>
          <p:nvPr>
            <p:ph type="title"/>
          </p:nvPr>
        </p:nvSpPr>
        <p:spPr/>
        <p:txBody>
          <a:bodyPr/>
          <a:lstStyle/>
          <a:p>
            <a:r>
              <a:rPr lang="en-US" noProof="0"/>
              <a:t>Data pipeline</a:t>
            </a:r>
          </a:p>
        </p:txBody>
      </p:sp>
      <p:sp>
        <p:nvSpPr>
          <p:cNvPr id="17" name="Content Placeholder 16">
            <a:extLst>
              <a:ext uri="{FF2B5EF4-FFF2-40B4-BE49-F238E27FC236}">
                <a16:creationId xmlns:a16="http://schemas.microsoft.com/office/drawing/2014/main" id="{7E68CFE8-B3C7-417F-A352-40DE05EDFBC8}"/>
              </a:ext>
            </a:extLst>
          </p:cNvPr>
          <p:cNvSpPr>
            <a:spLocks noGrp="1"/>
          </p:cNvSpPr>
          <p:nvPr>
            <p:ph sz="half" idx="1"/>
          </p:nvPr>
        </p:nvSpPr>
        <p:spPr>
          <a:xfrm>
            <a:off x="838200" y="1825625"/>
            <a:ext cx="5097011" cy="4351338"/>
          </a:xfrm>
        </p:spPr>
        <p:txBody>
          <a:bodyPr/>
          <a:lstStyle/>
          <a:p>
            <a:r>
              <a:rPr lang="en-US" noProof="0"/>
              <a:t>Data pipeline</a:t>
            </a:r>
          </a:p>
          <a:p>
            <a:pPr marL="457200" lvl="1" indent="0">
              <a:buNone/>
            </a:pPr>
            <a:r>
              <a:rPr lang="en-US" i="1" noProof="0"/>
              <a:t>"A </a:t>
            </a:r>
            <a:r>
              <a:rPr lang="en-US" i="1"/>
              <a:t>sequence</a:t>
            </a:r>
            <a:r>
              <a:rPr lang="en-US" i="1" noProof="0"/>
              <a:t> of operations to transform and consume raw data"</a:t>
            </a:r>
          </a:p>
        </p:txBody>
      </p:sp>
      <p:pic>
        <p:nvPicPr>
          <p:cNvPr id="18" name="Segnaposto contenuto 6">
            <a:extLst>
              <a:ext uri="{FF2B5EF4-FFF2-40B4-BE49-F238E27FC236}">
                <a16:creationId xmlns:a16="http://schemas.microsoft.com/office/drawing/2014/main" id="{FD424A0C-48EE-41D8-923D-4F41038B433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70006"/>
            <a:ext cx="5181600" cy="1862575"/>
          </a:xfrm>
        </p:spPr>
      </p:pic>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240</a:t>
            </a:fld>
            <a:endParaRPr lang="it-IT"/>
          </a:p>
        </p:txBody>
      </p:sp>
      <p:sp>
        <p:nvSpPr>
          <p:cNvPr id="15" name="Content Placeholder 14">
            <a:extLst>
              <a:ext uri="{FF2B5EF4-FFF2-40B4-BE49-F238E27FC236}">
                <a16:creationId xmlns:a16="http://schemas.microsoft.com/office/drawing/2014/main" id="{BD33E25A-A8FD-4FB7-A0B2-DCCD345D6E32}"/>
              </a:ext>
            </a:extLst>
          </p:cNvPr>
          <p:cNvSpPr>
            <a:spLocks noGrp="1"/>
          </p:cNvSpPr>
          <p:nvPr>
            <p:ph idx="13"/>
          </p:nvPr>
        </p:nvSpPr>
        <p:spPr/>
        <p:txBody>
          <a:bodyPr/>
          <a:lstStyle/>
          <a:p>
            <a:r>
              <a:rPr lang="en-US" noProof="0" err="1"/>
              <a:t>Quemy</a:t>
            </a:r>
            <a:r>
              <a:rPr lang="en-US" noProof="0"/>
              <a:t>, Alexandre. "Data Pipeline Selection and Optimization." </a:t>
            </a:r>
            <a:r>
              <a:rPr lang="en-US" i="1" noProof="0"/>
              <a:t>DOLAP</a:t>
            </a:r>
            <a:r>
              <a:rPr lang="en-US" noProof="0"/>
              <a:t>. 2019.</a:t>
            </a:r>
          </a:p>
        </p:txBody>
      </p:sp>
      <p:sp>
        <p:nvSpPr>
          <p:cNvPr id="9" name="CasellaDiTesto 8">
            <a:extLst>
              <a:ext uri="{FF2B5EF4-FFF2-40B4-BE49-F238E27FC236}">
                <a16:creationId xmlns:a16="http://schemas.microsoft.com/office/drawing/2014/main" id="{413E2CC0-BBF7-45F6-ACB7-2723E84C0962}"/>
              </a:ext>
            </a:extLst>
          </p:cNvPr>
          <p:cNvSpPr txBox="1"/>
          <p:nvPr/>
        </p:nvSpPr>
        <p:spPr>
          <a:xfrm>
            <a:off x="5191125" y="4932581"/>
            <a:ext cx="7143750" cy="369332"/>
          </a:xfrm>
          <a:prstGeom prst="rect">
            <a:avLst/>
          </a:prstGeom>
          <a:noFill/>
        </p:spPr>
        <p:txBody>
          <a:bodyPr wrap="square">
            <a:spAutoFit/>
          </a:bodyPr>
          <a:lstStyle/>
          <a:p>
            <a:pPr algn="ctr"/>
            <a:r>
              <a:rPr lang="en-US">
                <a:latin typeface="Helvetica" panose="020B0604020202020204" pitchFamily="34" charset="0"/>
                <a:cs typeface="Helvetica" panose="020B0604020202020204" pitchFamily="34" charset="0"/>
                <a:hlinkClick r:id="rId3"/>
              </a:rPr>
              <a:t>https://xkcd.com/2054/</a:t>
            </a:r>
            <a:endParaRPr lang="en-US">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43317863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B143EB-991D-47F2-947D-7A191509A8F0}"/>
              </a:ext>
            </a:extLst>
          </p:cNvPr>
          <p:cNvSpPr>
            <a:spLocks noGrp="1"/>
          </p:cNvSpPr>
          <p:nvPr>
            <p:ph type="title"/>
          </p:nvPr>
        </p:nvSpPr>
        <p:spPr/>
        <p:txBody>
          <a:bodyPr/>
          <a:lstStyle/>
          <a:p>
            <a:r>
              <a:rPr lang="en-US" noProof="0"/>
              <a:t>Data pipeline</a:t>
            </a:r>
          </a:p>
        </p:txBody>
      </p:sp>
      <p:sp>
        <p:nvSpPr>
          <p:cNvPr id="3" name="Segnaposto contenuto 2">
            <a:extLst>
              <a:ext uri="{FF2B5EF4-FFF2-40B4-BE49-F238E27FC236}">
                <a16:creationId xmlns:a16="http://schemas.microsoft.com/office/drawing/2014/main" id="{86F6BC35-4605-4224-BE2A-98CEC5C25EAF}"/>
              </a:ext>
            </a:extLst>
          </p:cNvPr>
          <p:cNvSpPr>
            <a:spLocks noGrp="1"/>
          </p:cNvSpPr>
          <p:nvPr>
            <p:ph idx="1"/>
          </p:nvPr>
        </p:nvSpPr>
        <p:spPr/>
        <p:txBody>
          <a:bodyPr/>
          <a:lstStyle/>
          <a:p>
            <a:r>
              <a:rPr lang="en-US" noProof="0"/>
              <a:t>The pyramid abstracts tons of techniques, algorithms, etc.</a:t>
            </a:r>
          </a:p>
          <a:p>
            <a:br>
              <a:rPr lang="en-US" noProof="0"/>
            </a:br>
            <a:r>
              <a:rPr lang="en-US" noProof="0"/>
              <a:t>To provide them as services, architecting data pipelines on cloud requires</a:t>
            </a:r>
          </a:p>
          <a:p>
            <a:pPr lvl="1"/>
            <a:r>
              <a:rPr lang="en-US" noProof="0"/>
              <a:t>Standardization (of common services)</a:t>
            </a:r>
          </a:p>
          <a:p>
            <a:pPr lvl="1"/>
            <a:r>
              <a:rPr lang="en-US" noProof="0"/>
              <a:t>Integration</a:t>
            </a:r>
          </a:p>
          <a:p>
            <a:pPr lvl="1"/>
            <a:r>
              <a:rPr lang="en-US" noProof="0"/>
              <a:t>Orchestration</a:t>
            </a:r>
          </a:p>
          <a:p>
            <a:pPr lvl="1"/>
            <a:r>
              <a:rPr lang="en-US" noProof="0"/>
              <a:t>Accessibility through simple APIs</a:t>
            </a:r>
          </a:p>
          <a:p>
            <a:endParaRPr lang="en-US" noProof="0"/>
          </a:p>
          <a:p>
            <a:r>
              <a:rPr lang="en-US" noProof="0"/>
              <a:t>Let us look to data pipelines on different cloud services providers</a:t>
            </a:r>
          </a:p>
        </p:txBody>
      </p:sp>
      <p:sp>
        <p:nvSpPr>
          <p:cNvPr id="4" name="Segnaposto piè di pagina 3">
            <a:extLst>
              <a:ext uri="{FF2B5EF4-FFF2-40B4-BE49-F238E27FC236}">
                <a16:creationId xmlns:a16="http://schemas.microsoft.com/office/drawing/2014/main" id="{AD20D455-91A1-4D7E-910F-B93DFBEE1624}"/>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B65B32F4-BC52-4E2C-A0CC-0CD2496284A2}"/>
              </a:ext>
            </a:extLst>
          </p:cNvPr>
          <p:cNvSpPr>
            <a:spLocks noGrp="1"/>
          </p:cNvSpPr>
          <p:nvPr>
            <p:ph type="sldNum" sz="quarter" idx="12"/>
          </p:nvPr>
        </p:nvSpPr>
        <p:spPr/>
        <p:txBody>
          <a:bodyPr/>
          <a:lstStyle/>
          <a:p>
            <a:fld id="{5DD6F1BA-2510-46FC-9346-AB1F3CA1593B}" type="slidenum">
              <a:rPr lang="it-IT" smtClean="0"/>
              <a:pPr/>
              <a:t>241</a:t>
            </a:fld>
            <a:endParaRPr lang="it-IT"/>
          </a:p>
        </p:txBody>
      </p:sp>
    </p:spTree>
    <p:extLst>
      <p:ext uri="{BB962C8B-B14F-4D97-AF65-F5344CB8AC3E}">
        <p14:creationId xmlns:p14="http://schemas.microsoft.com/office/powerpoint/2010/main" val="359397414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a:t>Data pipeline - AWS</a:t>
            </a:r>
          </a:p>
        </p:txBody>
      </p:sp>
      <p:sp>
        <p:nvSpPr>
          <p:cNvPr id="8" name="Content Placeholder 7">
            <a:extLst>
              <a:ext uri="{FF2B5EF4-FFF2-40B4-BE49-F238E27FC236}">
                <a16:creationId xmlns:a16="http://schemas.microsoft.com/office/drawing/2014/main" id="{147C3AF5-7822-4036-8C64-412E4DFDEE91}"/>
              </a:ext>
            </a:extLst>
          </p:cNvPr>
          <p:cNvSpPr>
            <a:spLocks noGrp="1"/>
          </p:cNvSpPr>
          <p:nvPr>
            <p:ph sz="half" idx="1"/>
          </p:nvPr>
        </p:nvSpPr>
        <p:spPr/>
        <p:txBody>
          <a:bodyPr/>
          <a:lstStyle/>
          <a:p>
            <a:r>
              <a:rPr lang="en-US" noProof="0"/>
              <a:t>Three main categories</a:t>
            </a:r>
          </a:p>
          <a:p>
            <a:pPr lvl="1"/>
            <a:r>
              <a:rPr lang="en-US" noProof="0"/>
              <a:t>Ingest</a:t>
            </a:r>
          </a:p>
          <a:p>
            <a:pPr lvl="2"/>
            <a:r>
              <a:rPr lang="en-US" noProof="0"/>
              <a:t>Gateway, </a:t>
            </a:r>
            <a:r>
              <a:rPr lang="en-US" noProof="0" err="1"/>
              <a:t>DataSync</a:t>
            </a:r>
            <a:r>
              <a:rPr lang="en-US" noProof="0"/>
              <a:t> (batch)</a:t>
            </a:r>
          </a:p>
          <a:p>
            <a:pPr lvl="2"/>
            <a:r>
              <a:rPr lang="en-US" noProof="0"/>
              <a:t>Kinesis, SNS, SQS (stream)</a:t>
            </a:r>
          </a:p>
          <a:p>
            <a:pPr lvl="1"/>
            <a:r>
              <a:rPr lang="en-US" noProof="0"/>
              <a:t>Transform and store</a:t>
            </a:r>
          </a:p>
          <a:p>
            <a:pPr lvl="2"/>
            <a:r>
              <a:rPr lang="en-US" noProof="0"/>
              <a:t>S3 and Glacier (storage)</a:t>
            </a:r>
          </a:p>
          <a:p>
            <a:pPr lvl="2"/>
            <a:r>
              <a:rPr lang="en-US" noProof="0"/>
              <a:t>Glue (ETL)</a:t>
            </a:r>
          </a:p>
          <a:p>
            <a:pPr lvl="1"/>
            <a:r>
              <a:rPr lang="en-US" noProof="0"/>
              <a:t>Serve and consume</a:t>
            </a:r>
          </a:p>
          <a:p>
            <a:pPr lvl="2"/>
            <a:r>
              <a:rPr lang="en-US" noProof="0"/>
              <a:t>EMR (Hadoop-like cluster)</a:t>
            </a:r>
          </a:p>
          <a:p>
            <a:pPr lvl="2"/>
            <a:r>
              <a:rPr lang="en-US" noProof="0"/>
              <a:t>Athena (serverless query service to analyze data in Amazon S3)</a:t>
            </a:r>
          </a:p>
          <a:p>
            <a:pPr lvl="2"/>
            <a:r>
              <a:rPr lang="en-US" noProof="0"/>
              <a:t>(Many) Machine learning services</a:t>
            </a:r>
          </a:p>
          <a:p>
            <a:endParaRPr lang="en-US" noProof="0"/>
          </a:p>
        </p:txBody>
      </p:sp>
      <p:pic>
        <p:nvPicPr>
          <p:cNvPr id="10" name="Segnaposto contenuto 17">
            <a:extLst>
              <a:ext uri="{FF2B5EF4-FFF2-40B4-BE49-F238E27FC236}">
                <a16:creationId xmlns:a16="http://schemas.microsoft.com/office/drawing/2014/main" id="{9842A69D-E7C3-4329-9B3E-917B2D817ED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2261"/>
            <a:ext cx="5181600" cy="3158066"/>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242</a:t>
            </a:fld>
            <a:endParaRPr lang="en-US"/>
          </a:p>
        </p:txBody>
      </p:sp>
      <p:sp>
        <p:nvSpPr>
          <p:cNvPr id="6" name="Content Placeholder 5">
            <a:extLst>
              <a:ext uri="{FF2B5EF4-FFF2-40B4-BE49-F238E27FC236}">
                <a16:creationId xmlns:a16="http://schemas.microsoft.com/office/drawing/2014/main" id="{3E79354E-5060-45AB-9140-663D12719F44}"/>
              </a:ext>
            </a:extLst>
          </p:cNvPr>
          <p:cNvSpPr>
            <a:spLocks noGrp="1"/>
          </p:cNvSpPr>
          <p:nvPr>
            <p:ph idx="13"/>
          </p:nvPr>
        </p:nvSpPr>
        <p:spPr/>
        <p:txBody>
          <a:bodyPr/>
          <a:lstStyle/>
          <a:p>
            <a:r>
              <a:rPr lang="en-US" noProof="0">
                <a:hlinkClick r:id="rId3"/>
              </a:rPr>
              <a:t>https://console.aws.amazon.com/console</a:t>
            </a:r>
            <a:r>
              <a:rPr lang="en-US" noProof="0"/>
              <a:t> </a:t>
            </a:r>
          </a:p>
        </p:txBody>
      </p:sp>
    </p:spTree>
    <p:extLst>
      <p:ext uri="{BB962C8B-B14F-4D97-AF65-F5344CB8AC3E}">
        <p14:creationId xmlns:p14="http://schemas.microsoft.com/office/powerpoint/2010/main" val="187280987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a:t>Data pipeline - Google cloud</a:t>
            </a:r>
          </a:p>
        </p:txBody>
      </p:sp>
      <p:sp>
        <p:nvSpPr>
          <p:cNvPr id="8" name="Content Placeholder 7">
            <a:extLst>
              <a:ext uri="{FF2B5EF4-FFF2-40B4-BE49-F238E27FC236}">
                <a16:creationId xmlns:a16="http://schemas.microsoft.com/office/drawing/2014/main" id="{249887E7-1C1D-4EC3-9EEA-3734FC210E85}"/>
              </a:ext>
            </a:extLst>
          </p:cNvPr>
          <p:cNvSpPr>
            <a:spLocks noGrp="1"/>
          </p:cNvSpPr>
          <p:nvPr>
            <p:ph sz="half" idx="1"/>
          </p:nvPr>
        </p:nvSpPr>
        <p:spPr/>
        <p:txBody>
          <a:bodyPr/>
          <a:lstStyle/>
          <a:p>
            <a:r>
              <a:rPr lang="en-US" noProof="0"/>
              <a:t>Three main categories</a:t>
            </a:r>
          </a:p>
          <a:p>
            <a:pPr lvl="1"/>
            <a:r>
              <a:rPr lang="en-US" noProof="0"/>
              <a:t>Ingest</a:t>
            </a:r>
          </a:p>
          <a:p>
            <a:pPr lvl="2"/>
            <a:r>
              <a:rPr lang="en-US" noProof="0"/>
              <a:t>Transfer service (batch)</a:t>
            </a:r>
          </a:p>
          <a:p>
            <a:pPr lvl="2"/>
            <a:r>
              <a:rPr lang="en-US" noProof="0"/>
              <a:t>Pub/Sub (stream)</a:t>
            </a:r>
          </a:p>
          <a:p>
            <a:pPr lvl="1"/>
            <a:r>
              <a:rPr lang="en-US" noProof="0"/>
              <a:t>Analyze</a:t>
            </a:r>
          </a:p>
          <a:p>
            <a:pPr lvl="2"/>
            <a:r>
              <a:rPr lang="en-US" noProof="0" err="1"/>
              <a:t>Dataproc</a:t>
            </a:r>
            <a:r>
              <a:rPr lang="en-US" noProof="0"/>
              <a:t> (batch)</a:t>
            </a:r>
          </a:p>
          <a:p>
            <a:pPr lvl="2"/>
            <a:r>
              <a:rPr lang="en-US" noProof="0"/>
              <a:t>Dataflow (stream)</a:t>
            </a:r>
          </a:p>
          <a:p>
            <a:pPr lvl="2"/>
            <a:r>
              <a:rPr lang="en-US" noProof="0"/>
              <a:t>Cloud storage (storage)</a:t>
            </a:r>
          </a:p>
          <a:p>
            <a:pPr lvl="2"/>
            <a:r>
              <a:rPr lang="en-US" noProof="0"/>
              <a:t>Machine learning services</a:t>
            </a:r>
          </a:p>
          <a:p>
            <a:pPr lvl="1"/>
            <a:r>
              <a:rPr lang="en-US" noProof="0"/>
              <a:t>Serve</a:t>
            </a:r>
          </a:p>
          <a:p>
            <a:pPr lvl="2"/>
            <a:r>
              <a:rPr lang="en-US" noProof="0" err="1"/>
              <a:t>BigQuery</a:t>
            </a:r>
            <a:r>
              <a:rPr lang="en-US" noProof="0"/>
              <a:t> (query service)</a:t>
            </a:r>
          </a:p>
          <a:p>
            <a:endParaRPr lang="en-US" noProof="0"/>
          </a:p>
        </p:txBody>
      </p:sp>
      <p:pic>
        <p:nvPicPr>
          <p:cNvPr id="10" name="Segnaposto contenuto 13">
            <a:extLst>
              <a:ext uri="{FF2B5EF4-FFF2-40B4-BE49-F238E27FC236}">
                <a16:creationId xmlns:a16="http://schemas.microsoft.com/office/drawing/2014/main" id="{F1804984-8CBE-4E6F-9D5C-88ABE2D2E45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96047"/>
            <a:ext cx="5181600" cy="3010493"/>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243</a:t>
            </a:fld>
            <a:endParaRPr lang="en-US"/>
          </a:p>
        </p:txBody>
      </p:sp>
      <p:sp>
        <p:nvSpPr>
          <p:cNvPr id="6" name="Content Placeholder 5">
            <a:extLst>
              <a:ext uri="{FF2B5EF4-FFF2-40B4-BE49-F238E27FC236}">
                <a16:creationId xmlns:a16="http://schemas.microsoft.com/office/drawing/2014/main" id="{84552521-3B51-43CE-ACF0-A7E64C7F65E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53318602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3924453-FCA5-DDC1-0086-193C9E5D371B}"/>
              </a:ext>
            </a:extLst>
          </p:cNvPr>
          <p:cNvSpPr>
            <a:spLocks noGrp="1"/>
          </p:cNvSpPr>
          <p:nvPr>
            <p:ph type="title"/>
          </p:nvPr>
        </p:nvSpPr>
        <p:spPr/>
        <p:txBody>
          <a:bodyPr/>
          <a:lstStyle/>
          <a:p>
            <a:r>
              <a:rPr lang="en-US" noProof="0"/>
              <a:t>A tentative organization</a:t>
            </a:r>
          </a:p>
        </p:txBody>
      </p:sp>
      <p:sp>
        <p:nvSpPr>
          <p:cNvPr id="10" name="Segnaposto contenuto 9">
            <a:extLst>
              <a:ext uri="{FF2B5EF4-FFF2-40B4-BE49-F238E27FC236}">
                <a16:creationId xmlns:a16="http://schemas.microsoft.com/office/drawing/2014/main" id="{15DE8BB6-38E0-17E0-CC71-EA49F334AF9C}"/>
              </a:ext>
            </a:extLst>
          </p:cNvPr>
          <p:cNvSpPr>
            <a:spLocks noGrp="1"/>
          </p:cNvSpPr>
          <p:nvPr>
            <p:ph idx="1"/>
          </p:nvPr>
        </p:nvSpPr>
        <p:spPr/>
        <p:txBody>
          <a:bodyPr/>
          <a:lstStyle/>
          <a:p>
            <a:endParaRPr lang="en-US"/>
          </a:p>
        </p:txBody>
      </p:sp>
      <p:sp>
        <p:nvSpPr>
          <p:cNvPr id="5" name="Segnaposto piè di pagina 4">
            <a:extLst>
              <a:ext uri="{FF2B5EF4-FFF2-40B4-BE49-F238E27FC236}">
                <a16:creationId xmlns:a16="http://schemas.microsoft.com/office/drawing/2014/main" id="{159F4390-CA98-F2A8-78AA-1D62A6CC5529}"/>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0A1ECED-A494-7567-A642-E5C4C2C6648A}"/>
              </a:ext>
            </a:extLst>
          </p:cNvPr>
          <p:cNvSpPr>
            <a:spLocks noGrp="1"/>
          </p:cNvSpPr>
          <p:nvPr>
            <p:ph type="sldNum" sz="quarter" idx="12"/>
          </p:nvPr>
        </p:nvSpPr>
        <p:spPr/>
        <p:txBody>
          <a:bodyPr/>
          <a:lstStyle/>
          <a:p>
            <a:fld id="{5DD6F1BA-2510-46FC-9346-AB1F3CA1593B}" type="slidenum">
              <a:rPr lang="en-US" smtClean="0"/>
              <a:t>244</a:t>
            </a:fld>
            <a:endParaRPr lang="en-US"/>
          </a:p>
        </p:txBody>
      </p:sp>
      <p:sp>
        <p:nvSpPr>
          <p:cNvPr id="11" name="Rettangolo 10">
            <a:extLst>
              <a:ext uri="{FF2B5EF4-FFF2-40B4-BE49-F238E27FC236}">
                <a16:creationId xmlns:a16="http://schemas.microsoft.com/office/drawing/2014/main" id="{5C910442-2F1A-DC08-733F-9A10EDC20027}"/>
              </a:ext>
            </a:extLst>
          </p:cNvPr>
          <p:cNvSpPr/>
          <p:nvPr/>
        </p:nvSpPr>
        <p:spPr>
          <a:xfrm>
            <a:off x="1112481" y="3214760"/>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Streaming data</a:t>
            </a:r>
          </a:p>
        </p:txBody>
      </p:sp>
      <p:sp>
        <p:nvSpPr>
          <p:cNvPr id="12" name="Rettangolo 11">
            <a:extLst>
              <a:ext uri="{FF2B5EF4-FFF2-40B4-BE49-F238E27FC236}">
                <a16:creationId xmlns:a16="http://schemas.microsoft.com/office/drawing/2014/main" id="{C0A4CC6B-5F48-8ABC-F9AA-9F5BDDE51FDD}"/>
              </a:ext>
            </a:extLst>
          </p:cNvPr>
          <p:cNvSpPr/>
          <p:nvPr/>
        </p:nvSpPr>
        <p:spPr>
          <a:xfrm>
            <a:off x="1112481" y="3873467"/>
            <a:ext cx="1094445" cy="53035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Batch</a:t>
            </a:r>
          </a:p>
          <a:p>
            <a:pPr algn="ctr"/>
            <a:r>
              <a:rPr lang="en-US">
                <a:latin typeface="Helvetica" panose="020B0604020202020204" pitchFamily="34" charset="0"/>
                <a:cs typeface="Helvetica" panose="020B0604020202020204" pitchFamily="34" charset="0"/>
              </a:rPr>
              <a:t>data</a:t>
            </a:r>
          </a:p>
        </p:txBody>
      </p:sp>
      <p:sp>
        <p:nvSpPr>
          <p:cNvPr id="13" name="Rettangolo 12">
            <a:extLst>
              <a:ext uri="{FF2B5EF4-FFF2-40B4-BE49-F238E27FC236}">
                <a16:creationId xmlns:a16="http://schemas.microsoft.com/office/drawing/2014/main" id="{A26CD8B1-5564-B289-020D-C0CF98C4DF42}"/>
              </a:ext>
            </a:extLst>
          </p:cNvPr>
          <p:cNvSpPr/>
          <p:nvPr/>
        </p:nvSpPr>
        <p:spPr>
          <a:xfrm>
            <a:off x="2689644" y="2671412"/>
            <a:ext cx="1094445" cy="223004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Ingestion</a:t>
            </a:r>
          </a:p>
        </p:txBody>
      </p:sp>
      <p:sp>
        <p:nvSpPr>
          <p:cNvPr id="14" name="Rettangolo 13">
            <a:extLst>
              <a:ext uri="{FF2B5EF4-FFF2-40B4-BE49-F238E27FC236}">
                <a16:creationId xmlns:a16="http://schemas.microsoft.com/office/drawing/2014/main" id="{B764F2A9-7650-4196-8264-85363AD1DD0B}"/>
              </a:ext>
            </a:extLst>
          </p:cNvPr>
          <p:cNvSpPr/>
          <p:nvPr/>
        </p:nvSpPr>
        <p:spPr>
          <a:xfrm>
            <a:off x="2689643" y="216588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Fast storage</a:t>
            </a:r>
          </a:p>
        </p:txBody>
      </p:sp>
      <p:sp>
        <p:nvSpPr>
          <p:cNvPr id="15" name="Rettangolo 14">
            <a:extLst>
              <a:ext uri="{FF2B5EF4-FFF2-40B4-BE49-F238E27FC236}">
                <a16:creationId xmlns:a16="http://schemas.microsoft.com/office/drawing/2014/main" id="{D87A77A2-D5F0-4955-65C4-45ED80A1D126}"/>
              </a:ext>
            </a:extLst>
          </p:cNvPr>
          <p:cNvSpPr/>
          <p:nvPr/>
        </p:nvSpPr>
        <p:spPr>
          <a:xfrm>
            <a:off x="3940741" y="2671412"/>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Real-time processing and analytics</a:t>
            </a:r>
          </a:p>
        </p:txBody>
      </p:sp>
      <p:sp>
        <p:nvSpPr>
          <p:cNvPr id="16" name="Rettangolo 15">
            <a:extLst>
              <a:ext uri="{FF2B5EF4-FFF2-40B4-BE49-F238E27FC236}">
                <a16:creationId xmlns:a16="http://schemas.microsoft.com/office/drawing/2014/main" id="{B9885CBE-FB70-1674-C843-B8BE60E7C64A}"/>
              </a:ext>
            </a:extLst>
          </p:cNvPr>
          <p:cNvSpPr/>
          <p:nvPr/>
        </p:nvSpPr>
        <p:spPr>
          <a:xfrm>
            <a:off x="3940741" y="4536329"/>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Batch processing and analytics</a:t>
            </a:r>
          </a:p>
        </p:txBody>
      </p:sp>
      <p:sp>
        <p:nvSpPr>
          <p:cNvPr id="17" name="Rettangolo 16">
            <a:extLst>
              <a:ext uri="{FF2B5EF4-FFF2-40B4-BE49-F238E27FC236}">
                <a16:creationId xmlns:a16="http://schemas.microsoft.com/office/drawing/2014/main" id="{C1EDB2D5-B2EC-0B0D-5ABB-77B7A2656D80}"/>
              </a:ext>
            </a:extLst>
          </p:cNvPr>
          <p:cNvSpPr/>
          <p:nvPr/>
        </p:nvSpPr>
        <p:spPr>
          <a:xfrm>
            <a:off x="3940741"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Operational metadata</a:t>
            </a:r>
          </a:p>
        </p:txBody>
      </p:sp>
      <p:sp>
        <p:nvSpPr>
          <p:cNvPr id="18" name="Rettangolo 17">
            <a:extLst>
              <a:ext uri="{FF2B5EF4-FFF2-40B4-BE49-F238E27FC236}">
                <a16:creationId xmlns:a16="http://schemas.microsoft.com/office/drawing/2014/main" id="{18003DF2-C549-9A3F-37E3-43112C98EE2D}"/>
              </a:ext>
            </a:extLst>
          </p:cNvPr>
          <p:cNvSpPr/>
          <p:nvPr/>
        </p:nvSpPr>
        <p:spPr>
          <a:xfrm>
            <a:off x="6170034"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warehouse</a:t>
            </a:r>
          </a:p>
        </p:txBody>
      </p:sp>
      <p:sp>
        <p:nvSpPr>
          <p:cNvPr id="19" name="Rettangolo 18">
            <a:extLst>
              <a:ext uri="{FF2B5EF4-FFF2-40B4-BE49-F238E27FC236}">
                <a16:creationId xmlns:a16="http://schemas.microsoft.com/office/drawing/2014/main" id="{CCD19751-B59E-F83B-438C-756CA5ADE903}"/>
              </a:ext>
            </a:extLst>
          </p:cNvPr>
          <p:cNvSpPr/>
          <p:nvPr/>
        </p:nvSpPr>
        <p:spPr>
          <a:xfrm>
            <a:off x="2689643" y="504185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Slow storage (data lake)</a:t>
            </a:r>
          </a:p>
        </p:txBody>
      </p:sp>
      <p:sp>
        <p:nvSpPr>
          <p:cNvPr id="20" name="Rettangolo 19">
            <a:extLst>
              <a:ext uri="{FF2B5EF4-FFF2-40B4-BE49-F238E27FC236}">
                <a16:creationId xmlns:a16="http://schemas.microsoft.com/office/drawing/2014/main" id="{80E85CE7-BCB9-1097-98F7-BDE42C2F987F}"/>
              </a:ext>
            </a:extLst>
          </p:cNvPr>
          <p:cNvSpPr/>
          <p:nvPr/>
        </p:nvSpPr>
        <p:spPr>
          <a:xfrm>
            <a:off x="2689643" y="554737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ETL tools overlay</a:t>
            </a:r>
          </a:p>
        </p:txBody>
      </p:sp>
      <p:sp>
        <p:nvSpPr>
          <p:cNvPr id="21" name="Rettangolo 20">
            <a:extLst>
              <a:ext uri="{FF2B5EF4-FFF2-40B4-BE49-F238E27FC236}">
                <a16:creationId xmlns:a16="http://schemas.microsoft.com/office/drawing/2014/main" id="{12606A71-754B-5667-75A6-4E8DC5FCEC2A}"/>
              </a:ext>
            </a:extLst>
          </p:cNvPr>
          <p:cNvSpPr/>
          <p:nvPr/>
        </p:nvSpPr>
        <p:spPr>
          <a:xfrm>
            <a:off x="2689643" y="166036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Orchestration</a:t>
            </a:r>
          </a:p>
        </p:txBody>
      </p:sp>
      <p:sp>
        <p:nvSpPr>
          <p:cNvPr id="22" name="Rettangolo 21">
            <a:extLst>
              <a:ext uri="{FF2B5EF4-FFF2-40B4-BE49-F238E27FC236}">
                <a16:creationId xmlns:a16="http://schemas.microsoft.com/office/drawing/2014/main" id="{48FE35F9-7848-EA8D-4A4F-696ECAC79BED}"/>
              </a:ext>
            </a:extLst>
          </p:cNvPr>
          <p:cNvSpPr/>
          <p:nvPr/>
        </p:nvSpPr>
        <p:spPr>
          <a:xfrm>
            <a:off x="9027571" y="2550033"/>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consumers</a:t>
            </a:r>
          </a:p>
        </p:txBody>
      </p:sp>
      <p:sp>
        <p:nvSpPr>
          <p:cNvPr id="23" name="Rettangolo 22">
            <a:extLst>
              <a:ext uri="{FF2B5EF4-FFF2-40B4-BE49-F238E27FC236}">
                <a16:creationId xmlns:a16="http://schemas.microsoft.com/office/drawing/2014/main" id="{3EC9D8C9-4EB0-5BB6-83A9-E0428F0C06E3}"/>
              </a:ext>
            </a:extLst>
          </p:cNvPr>
          <p:cNvSpPr/>
          <p:nvPr/>
        </p:nvSpPr>
        <p:spPr>
          <a:xfrm>
            <a:off x="9027571" y="3452334"/>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consumers</a:t>
            </a:r>
          </a:p>
        </p:txBody>
      </p:sp>
      <p:sp>
        <p:nvSpPr>
          <p:cNvPr id="24" name="Rettangolo 23">
            <a:extLst>
              <a:ext uri="{FF2B5EF4-FFF2-40B4-BE49-F238E27FC236}">
                <a16:creationId xmlns:a16="http://schemas.microsoft.com/office/drawing/2014/main" id="{7CFCC2EC-BB87-9CA0-0F5A-F4F8D597B9B1}"/>
              </a:ext>
            </a:extLst>
          </p:cNvPr>
          <p:cNvSpPr/>
          <p:nvPr/>
        </p:nvSpPr>
        <p:spPr>
          <a:xfrm>
            <a:off x="9027571" y="4914410"/>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consumers</a:t>
            </a:r>
          </a:p>
        </p:txBody>
      </p:sp>
      <p:sp>
        <p:nvSpPr>
          <p:cNvPr id="25" name="Freccia a destra 24">
            <a:extLst>
              <a:ext uri="{FF2B5EF4-FFF2-40B4-BE49-F238E27FC236}">
                <a16:creationId xmlns:a16="http://schemas.microsoft.com/office/drawing/2014/main" id="{DD1FC980-63F1-851E-14BC-4AB20A78863A}"/>
              </a:ext>
            </a:extLst>
          </p:cNvPr>
          <p:cNvSpPr/>
          <p:nvPr/>
        </p:nvSpPr>
        <p:spPr>
          <a:xfrm>
            <a:off x="2298207" y="33881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ccia a destra 25">
            <a:extLst>
              <a:ext uri="{FF2B5EF4-FFF2-40B4-BE49-F238E27FC236}">
                <a16:creationId xmlns:a16="http://schemas.microsoft.com/office/drawing/2014/main" id="{1FA60A86-5706-4748-B5AB-1B1BA0402798}"/>
              </a:ext>
            </a:extLst>
          </p:cNvPr>
          <p:cNvSpPr/>
          <p:nvPr/>
        </p:nvSpPr>
        <p:spPr>
          <a:xfrm>
            <a:off x="2298207" y="400694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ccia a destra 26">
            <a:extLst>
              <a:ext uri="{FF2B5EF4-FFF2-40B4-BE49-F238E27FC236}">
                <a16:creationId xmlns:a16="http://schemas.microsoft.com/office/drawing/2014/main" id="{A6C50C60-548C-F868-D14D-BEF5E12D3CAA}"/>
              </a:ext>
            </a:extLst>
          </p:cNvPr>
          <p:cNvSpPr/>
          <p:nvPr/>
        </p:nvSpPr>
        <p:spPr>
          <a:xfrm rot="5400000">
            <a:off x="3059656"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ccia a destra 27">
            <a:extLst>
              <a:ext uri="{FF2B5EF4-FFF2-40B4-BE49-F238E27FC236}">
                <a16:creationId xmlns:a16="http://schemas.microsoft.com/office/drawing/2014/main" id="{3F254B02-31C5-1DD2-6140-75D8F04D55F9}"/>
              </a:ext>
            </a:extLst>
          </p:cNvPr>
          <p:cNvSpPr/>
          <p:nvPr/>
        </p:nvSpPr>
        <p:spPr>
          <a:xfrm rot="5400000">
            <a:off x="3975119"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ccia a destra 28">
            <a:extLst>
              <a:ext uri="{FF2B5EF4-FFF2-40B4-BE49-F238E27FC236}">
                <a16:creationId xmlns:a16="http://schemas.microsoft.com/office/drawing/2014/main" id="{3832373E-4EAC-CCF5-8A44-6AC02C2A972B}"/>
              </a:ext>
            </a:extLst>
          </p:cNvPr>
          <p:cNvSpPr/>
          <p:nvPr/>
        </p:nvSpPr>
        <p:spPr>
          <a:xfrm rot="16200000">
            <a:off x="4217187"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ccia a destra 29">
            <a:extLst>
              <a:ext uri="{FF2B5EF4-FFF2-40B4-BE49-F238E27FC236}">
                <a16:creationId xmlns:a16="http://schemas.microsoft.com/office/drawing/2014/main" id="{A4A4D7BC-E545-9629-C02F-91ED93300CA4}"/>
              </a:ext>
            </a:extLst>
          </p:cNvPr>
          <p:cNvSpPr/>
          <p:nvPr/>
        </p:nvSpPr>
        <p:spPr>
          <a:xfrm rot="16200000">
            <a:off x="3059656"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ccia a destra 30">
            <a:extLst>
              <a:ext uri="{FF2B5EF4-FFF2-40B4-BE49-F238E27FC236}">
                <a16:creationId xmlns:a16="http://schemas.microsoft.com/office/drawing/2014/main" id="{90E71755-C500-AD71-DA75-5A435905468E}"/>
              </a:ext>
            </a:extLst>
          </p:cNvPr>
          <p:cNvSpPr/>
          <p:nvPr/>
        </p:nvSpPr>
        <p:spPr>
          <a:xfrm rot="5400000">
            <a:off x="3912034"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ccia a destra 31">
            <a:extLst>
              <a:ext uri="{FF2B5EF4-FFF2-40B4-BE49-F238E27FC236}">
                <a16:creationId xmlns:a16="http://schemas.microsoft.com/office/drawing/2014/main" id="{97167046-B169-B279-B2FC-4FF4E248CDBD}"/>
              </a:ext>
            </a:extLst>
          </p:cNvPr>
          <p:cNvSpPr/>
          <p:nvPr/>
        </p:nvSpPr>
        <p:spPr>
          <a:xfrm rot="16200000">
            <a:off x="4154102"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DE5BB605-33C2-3BEC-2F13-4E3BCAD9E4F7}"/>
              </a:ext>
            </a:extLst>
          </p:cNvPr>
          <p:cNvSpPr/>
          <p:nvPr/>
        </p:nvSpPr>
        <p:spPr>
          <a:xfrm rot="16200000">
            <a:off x="4710362" y="420913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B3102140-D144-6D31-5BE4-DEE2D9D295E5}"/>
              </a:ext>
            </a:extLst>
          </p:cNvPr>
          <p:cNvSpPr/>
          <p:nvPr/>
        </p:nvSpPr>
        <p:spPr>
          <a:xfrm rot="16200000">
            <a:off x="6942863" y="421666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93F8FA9F-0726-36FF-6C45-FB6F469B83C2}"/>
              </a:ext>
            </a:extLst>
          </p:cNvPr>
          <p:cNvSpPr/>
          <p:nvPr/>
        </p:nvSpPr>
        <p:spPr>
          <a:xfrm rot="5400000">
            <a:off x="4692425" y="316699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ccia a destra 35">
            <a:extLst>
              <a:ext uri="{FF2B5EF4-FFF2-40B4-BE49-F238E27FC236}">
                <a16:creationId xmlns:a16="http://schemas.microsoft.com/office/drawing/2014/main" id="{767E6D89-FECE-56AA-9DFB-65BC06FE5333}"/>
              </a:ext>
            </a:extLst>
          </p:cNvPr>
          <p:cNvSpPr/>
          <p:nvPr/>
        </p:nvSpPr>
        <p:spPr>
          <a:xfrm rot="5400000">
            <a:off x="6942863" y="315676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ccia a destra 36">
            <a:extLst>
              <a:ext uri="{FF2B5EF4-FFF2-40B4-BE49-F238E27FC236}">
                <a16:creationId xmlns:a16="http://schemas.microsoft.com/office/drawing/2014/main" id="{16984E9D-46AB-3AB3-8A33-E3A69BDF8D73}"/>
              </a:ext>
            </a:extLst>
          </p:cNvPr>
          <p:cNvSpPr/>
          <p:nvPr/>
        </p:nvSpPr>
        <p:spPr>
          <a:xfrm>
            <a:off x="8658060" y="275932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F4597C42-B049-554C-D9E8-6C9056E33C84}"/>
              </a:ext>
            </a:extLst>
          </p:cNvPr>
          <p:cNvSpPr/>
          <p:nvPr/>
        </p:nvSpPr>
        <p:spPr>
          <a:xfrm>
            <a:off x="8098078" y="3650529"/>
            <a:ext cx="914400"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ccia a destra 38">
            <a:extLst>
              <a:ext uri="{FF2B5EF4-FFF2-40B4-BE49-F238E27FC236}">
                <a16:creationId xmlns:a16="http://schemas.microsoft.com/office/drawing/2014/main" id="{20306465-F9ED-51DD-99B7-6A867B8781A1}"/>
              </a:ext>
            </a:extLst>
          </p:cNvPr>
          <p:cNvSpPr/>
          <p:nvPr/>
        </p:nvSpPr>
        <p:spPr>
          <a:xfrm>
            <a:off x="8658060" y="512162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265823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Segnaposto contenuto 21">
            <a:extLst>
              <a:ext uri="{FF2B5EF4-FFF2-40B4-BE49-F238E27FC236}">
                <a16:creationId xmlns:a16="http://schemas.microsoft.com/office/drawing/2014/main" id="{6D1E5451-C9A9-420A-9662-F9D2E5503EEE}"/>
              </a:ext>
            </a:extLst>
          </p:cNvPr>
          <p:cNvGrpSpPr/>
          <p:nvPr/>
        </p:nvGrpSpPr>
        <p:grpSpPr>
          <a:xfrm>
            <a:off x="4318592" y="2279904"/>
            <a:ext cx="2962867" cy="3437340"/>
            <a:chOff x="-2438036" y="869135"/>
            <a:chExt cx="2962867" cy="2273349"/>
          </a:xfrm>
        </p:grpSpPr>
        <p:sp>
          <p:nvSpPr>
            <p:cNvPr id="73" name="Freeform: Shape 72">
              <a:extLst>
                <a:ext uri="{FF2B5EF4-FFF2-40B4-BE49-F238E27FC236}">
                  <a16:creationId xmlns:a16="http://schemas.microsoft.com/office/drawing/2014/main" id="{282EB0AA-5466-4004-958B-2DD6987BD084}"/>
                </a:ext>
              </a:extLst>
            </p:cNvPr>
            <p:cNvSpPr/>
            <p:nvPr/>
          </p:nvSpPr>
          <p:spPr>
            <a:xfrm>
              <a:off x="-2438036" y="869135"/>
              <a:ext cx="2962867" cy="2273349"/>
            </a:xfrm>
            <a:custGeom>
              <a:avLst/>
              <a:gdLst>
                <a:gd name="connsiteX0" fmla="*/ -84 w 2962867"/>
                <a:gd name="connsiteY0" fmla="*/ 2273120 h 2273349"/>
                <a:gd name="connsiteX1" fmla="*/ 1481351 w 2962867"/>
                <a:gd name="connsiteY1" fmla="*/ -230 h 2273349"/>
                <a:gd name="connsiteX2" fmla="*/ 2962784 w 2962867"/>
                <a:gd name="connsiteY2" fmla="*/ 2273120 h 2273349"/>
              </a:gdLst>
              <a:ahLst/>
              <a:cxnLst>
                <a:cxn ang="0">
                  <a:pos x="connsiteX0" y="connsiteY0"/>
                </a:cxn>
                <a:cxn ang="0">
                  <a:pos x="connsiteX1" y="connsiteY1"/>
                </a:cxn>
                <a:cxn ang="0">
                  <a:pos x="connsiteX2" y="connsiteY2"/>
                </a:cxn>
              </a:cxnLst>
              <a:rect l="l" t="t" r="r" b="b"/>
              <a:pathLst>
                <a:path w="2962867" h="2273349">
                  <a:moveTo>
                    <a:pt x="-84" y="2273120"/>
                  </a:moveTo>
                  <a:lnTo>
                    <a:pt x="1481351" y="-230"/>
                  </a:lnTo>
                  <a:lnTo>
                    <a:pt x="2962784" y="2273120"/>
                  </a:lnTo>
                  <a:close/>
                </a:path>
              </a:pathLst>
            </a:custGeom>
            <a:noFill/>
            <a:ln w="4551" cap="flat">
              <a:solidFill>
                <a:schemeClr val="bg1">
                  <a:lumMod val="65000"/>
                </a:schemeClr>
              </a:solid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307E25FD-50B0-40B6-83A7-40288E203058}"/>
                </a:ext>
              </a:extLst>
            </p:cNvPr>
            <p:cNvSpPr/>
            <p:nvPr/>
          </p:nvSpPr>
          <p:spPr>
            <a:xfrm>
              <a:off x="-1311599" y="1415285"/>
              <a:ext cx="709995" cy="6826"/>
            </a:xfrm>
            <a:custGeom>
              <a:avLst/>
              <a:gdLst>
                <a:gd name="connsiteX0" fmla="*/ -84 w 709995"/>
                <a:gd name="connsiteY0" fmla="*/ -230 h 6826"/>
                <a:gd name="connsiteX1" fmla="*/ 709911 w 709995"/>
                <a:gd name="connsiteY1" fmla="*/ -230 h 6826"/>
              </a:gdLst>
              <a:ahLst/>
              <a:cxnLst>
                <a:cxn ang="0">
                  <a:pos x="connsiteX0" y="connsiteY0"/>
                </a:cxn>
                <a:cxn ang="0">
                  <a:pos x="connsiteX1" y="connsiteY1"/>
                </a:cxn>
              </a:cxnLst>
              <a:rect l="l" t="t" r="r" b="b"/>
              <a:pathLst>
                <a:path w="709995" h="6826">
                  <a:moveTo>
                    <a:pt x="-84" y="-230"/>
                  </a:moveTo>
                  <a:lnTo>
                    <a:pt x="709911" y="-230"/>
                  </a:lnTo>
                </a:path>
              </a:pathLst>
            </a:custGeom>
            <a:noFill/>
            <a:ln w="4551" cap="flat">
              <a:solidFill>
                <a:schemeClr val="bg1">
                  <a:lumMod val="65000"/>
                </a:schemeClr>
              </a:solid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3119B96E-DA31-4A34-9A3F-3F7C0B556B70}"/>
                </a:ext>
              </a:extLst>
            </p:cNvPr>
            <p:cNvSpPr/>
            <p:nvPr/>
          </p:nvSpPr>
          <p:spPr>
            <a:xfrm>
              <a:off x="-1591501" y="1852205"/>
              <a:ext cx="1276625" cy="6826"/>
            </a:xfrm>
            <a:custGeom>
              <a:avLst/>
              <a:gdLst>
                <a:gd name="connsiteX0" fmla="*/ -84 w 1276625"/>
                <a:gd name="connsiteY0" fmla="*/ -230 h 6826"/>
                <a:gd name="connsiteX1" fmla="*/ 1276542 w 1276625"/>
                <a:gd name="connsiteY1" fmla="*/ -230 h 6826"/>
              </a:gdLst>
              <a:ahLst/>
              <a:cxnLst>
                <a:cxn ang="0">
                  <a:pos x="connsiteX0" y="connsiteY0"/>
                </a:cxn>
                <a:cxn ang="0">
                  <a:pos x="connsiteX1" y="connsiteY1"/>
                </a:cxn>
              </a:cxnLst>
              <a:rect l="l" t="t" r="r" b="b"/>
              <a:pathLst>
                <a:path w="1276625" h="6826">
                  <a:moveTo>
                    <a:pt x="-84" y="-230"/>
                  </a:moveTo>
                  <a:lnTo>
                    <a:pt x="1276542" y="-230"/>
                  </a:lnTo>
                </a:path>
              </a:pathLst>
            </a:custGeom>
            <a:noFill/>
            <a:ln w="4551" cap="flat">
              <a:solidFill>
                <a:schemeClr val="bg1">
                  <a:lumMod val="65000"/>
                </a:schemeClr>
              </a:solid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D909BDE-C592-41D1-966E-7597B155B3DD}"/>
                </a:ext>
              </a:extLst>
            </p:cNvPr>
            <p:cNvSpPr/>
            <p:nvPr/>
          </p:nvSpPr>
          <p:spPr>
            <a:xfrm>
              <a:off x="-1878229" y="2282298"/>
              <a:ext cx="1843256" cy="6826"/>
            </a:xfrm>
            <a:custGeom>
              <a:avLst/>
              <a:gdLst>
                <a:gd name="connsiteX0" fmla="*/ -84 w 1843256"/>
                <a:gd name="connsiteY0" fmla="*/ -230 h 6826"/>
                <a:gd name="connsiteX1" fmla="*/ 1843173 w 1843256"/>
                <a:gd name="connsiteY1" fmla="*/ -230 h 6826"/>
              </a:gdLst>
              <a:ahLst/>
              <a:cxnLst>
                <a:cxn ang="0">
                  <a:pos x="connsiteX0" y="connsiteY0"/>
                </a:cxn>
                <a:cxn ang="0">
                  <a:pos x="connsiteX1" y="connsiteY1"/>
                </a:cxn>
              </a:cxnLst>
              <a:rect l="l" t="t" r="r" b="b"/>
              <a:pathLst>
                <a:path w="1843256" h="6826">
                  <a:moveTo>
                    <a:pt x="-84" y="-230"/>
                  </a:moveTo>
                  <a:lnTo>
                    <a:pt x="1843173" y="-230"/>
                  </a:lnTo>
                </a:path>
              </a:pathLst>
            </a:custGeom>
            <a:noFill/>
            <a:ln w="4551" cap="flat">
              <a:solidFill>
                <a:schemeClr val="bg1">
                  <a:lumMod val="65000"/>
                </a:schemeClr>
              </a:solid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289E51E8-0C45-4541-9E25-0AC8ADD6ECF4}"/>
                </a:ext>
              </a:extLst>
            </p:cNvPr>
            <p:cNvSpPr/>
            <p:nvPr/>
          </p:nvSpPr>
          <p:spPr>
            <a:xfrm>
              <a:off x="-2158131" y="2712392"/>
              <a:ext cx="2403060" cy="6826"/>
            </a:xfrm>
            <a:custGeom>
              <a:avLst/>
              <a:gdLst>
                <a:gd name="connsiteX0" fmla="*/ -84 w 2403060"/>
                <a:gd name="connsiteY0" fmla="*/ -230 h 6826"/>
                <a:gd name="connsiteX1" fmla="*/ 2402977 w 2403060"/>
                <a:gd name="connsiteY1" fmla="*/ -230 h 6826"/>
              </a:gdLst>
              <a:ahLst/>
              <a:cxnLst>
                <a:cxn ang="0">
                  <a:pos x="connsiteX0" y="connsiteY0"/>
                </a:cxn>
                <a:cxn ang="0">
                  <a:pos x="connsiteX1" y="connsiteY1"/>
                </a:cxn>
              </a:cxnLst>
              <a:rect l="l" t="t" r="r" b="b"/>
              <a:pathLst>
                <a:path w="2403060" h="6826">
                  <a:moveTo>
                    <a:pt x="-84" y="-230"/>
                  </a:moveTo>
                  <a:lnTo>
                    <a:pt x="2402977" y="-230"/>
                  </a:lnTo>
                </a:path>
              </a:pathLst>
            </a:custGeom>
            <a:noFill/>
            <a:ln w="4551" cap="flat">
              <a:solidFill>
                <a:schemeClr val="bg1">
                  <a:lumMod val="65000"/>
                </a:schemeClr>
              </a:solidFill>
              <a:prstDash val="solid"/>
              <a:miter/>
            </a:ln>
          </p:spPr>
          <p:txBody>
            <a:bodyPr rtlCol="0" anchor="ctr"/>
            <a:lstStyle/>
            <a:p>
              <a:endParaRPr lang="en-US"/>
            </a:p>
          </p:txBody>
        </p:sp>
        <p:sp>
          <p:nvSpPr>
            <p:cNvPr id="78" name="TextBox 77">
              <a:extLst>
                <a:ext uri="{FF2B5EF4-FFF2-40B4-BE49-F238E27FC236}">
                  <a16:creationId xmlns:a16="http://schemas.microsoft.com/office/drawing/2014/main" id="{070B7443-EECE-4B10-B4DE-4F33FD608FD2}"/>
                </a:ext>
              </a:extLst>
            </p:cNvPr>
            <p:cNvSpPr txBox="1"/>
            <p:nvPr/>
          </p:nvSpPr>
          <p:spPr>
            <a:xfrm>
              <a:off x="-1210698" y="2827165"/>
              <a:ext cx="524503" cy="164963"/>
            </a:xfrm>
            <a:prstGeom prst="rect">
              <a:avLst/>
            </a:prstGeom>
            <a:noFill/>
            <a:ln>
              <a:noFill/>
            </a:ln>
          </p:spPr>
          <p:txBody>
            <a:bodyPr wrap="none" rtlCol="0">
              <a:spAutoFit/>
            </a:bodyPr>
            <a:lstStyle/>
            <a:p>
              <a:pPr algn="l"/>
              <a:r>
                <a:rPr lang="en-US" sz="1021" spc="0" baseline="0">
                  <a:solidFill>
                    <a:schemeClr val="bg1">
                      <a:lumMod val="75000"/>
                    </a:schemeClr>
                  </a:solidFill>
                  <a:latin typeface="Arial"/>
                  <a:cs typeface="Arial"/>
                  <a:sym typeface="Arial"/>
                  <a:rtl val="0"/>
                </a:rPr>
                <a:t>World</a:t>
              </a:r>
            </a:p>
          </p:txBody>
        </p:sp>
        <p:sp>
          <p:nvSpPr>
            <p:cNvPr id="79" name="TextBox 78">
              <a:extLst>
                <a:ext uri="{FF2B5EF4-FFF2-40B4-BE49-F238E27FC236}">
                  <a16:creationId xmlns:a16="http://schemas.microsoft.com/office/drawing/2014/main" id="{889D100E-DD23-4B6E-B207-BA0758AC28DF}"/>
                </a:ext>
              </a:extLst>
            </p:cNvPr>
            <p:cNvSpPr txBox="1"/>
            <p:nvPr/>
          </p:nvSpPr>
          <p:spPr>
            <a:xfrm>
              <a:off x="-1179700" y="2412775"/>
              <a:ext cx="460382" cy="164963"/>
            </a:xfrm>
            <a:prstGeom prst="rect">
              <a:avLst/>
            </a:prstGeom>
            <a:noFill/>
            <a:ln>
              <a:noFill/>
            </a:ln>
          </p:spPr>
          <p:txBody>
            <a:bodyPr wrap="none" rtlCol="0">
              <a:spAutoFit/>
            </a:bodyPr>
            <a:lstStyle/>
            <a:p>
              <a:pPr algn="l"/>
              <a:r>
                <a:rPr lang="en-US" sz="1021" spc="0" baseline="0">
                  <a:solidFill>
                    <a:schemeClr val="bg1">
                      <a:lumMod val="75000"/>
                    </a:schemeClr>
                  </a:solidFill>
                  <a:latin typeface="Arial"/>
                  <a:cs typeface="Arial"/>
                  <a:sym typeface="Arial"/>
                  <a:rtl val="0"/>
                </a:rPr>
                <a:t>Data</a:t>
              </a:r>
            </a:p>
          </p:txBody>
        </p:sp>
        <p:sp>
          <p:nvSpPr>
            <p:cNvPr id="80" name="TextBox 79">
              <a:extLst>
                <a:ext uri="{FF2B5EF4-FFF2-40B4-BE49-F238E27FC236}">
                  <a16:creationId xmlns:a16="http://schemas.microsoft.com/office/drawing/2014/main" id="{103F6873-BA03-4141-B97C-7868A7A54DEF}"/>
                </a:ext>
              </a:extLst>
            </p:cNvPr>
            <p:cNvSpPr txBox="1"/>
            <p:nvPr/>
          </p:nvSpPr>
          <p:spPr>
            <a:xfrm>
              <a:off x="-1364678" y="1989509"/>
              <a:ext cx="837089" cy="164963"/>
            </a:xfrm>
            <a:prstGeom prst="rect">
              <a:avLst/>
            </a:prstGeom>
            <a:noFill/>
            <a:ln>
              <a:noFill/>
            </a:ln>
          </p:spPr>
          <p:txBody>
            <a:bodyPr wrap="none" rtlCol="0">
              <a:spAutoFit/>
            </a:bodyPr>
            <a:lstStyle/>
            <a:p>
              <a:pPr algn="l"/>
              <a:r>
                <a:rPr lang="en-US" sz="1021" spc="0" baseline="0">
                  <a:solidFill>
                    <a:schemeClr val="bg1">
                      <a:lumMod val="75000"/>
                    </a:schemeClr>
                  </a:solidFill>
                  <a:latin typeface="Arial"/>
                  <a:cs typeface="Arial"/>
                  <a:sym typeface="Arial"/>
                  <a:rtl val="0"/>
                </a:rPr>
                <a:t>Information</a:t>
              </a:r>
            </a:p>
          </p:txBody>
        </p:sp>
        <p:sp>
          <p:nvSpPr>
            <p:cNvPr id="81" name="TextBox 80">
              <a:extLst>
                <a:ext uri="{FF2B5EF4-FFF2-40B4-BE49-F238E27FC236}">
                  <a16:creationId xmlns:a16="http://schemas.microsoft.com/office/drawing/2014/main" id="{6A60C732-3471-4A16-BABE-81A1EBC79499}"/>
                </a:ext>
              </a:extLst>
            </p:cNvPr>
            <p:cNvSpPr txBox="1"/>
            <p:nvPr/>
          </p:nvSpPr>
          <p:spPr>
            <a:xfrm>
              <a:off x="-1361805" y="1549724"/>
              <a:ext cx="827471" cy="164963"/>
            </a:xfrm>
            <a:prstGeom prst="rect">
              <a:avLst/>
            </a:prstGeom>
            <a:noFill/>
            <a:ln>
              <a:noFill/>
            </a:ln>
          </p:spPr>
          <p:txBody>
            <a:bodyPr wrap="none" rtlCol="0">
              <a:spAutoFit/>
            </a:bodyPr>
            <a:lstStyle/>
            <a:p>
              <a:pPr algn="l"/>
              <a:r>
                <a:rPr lang="en-US" sz="1021" spc="0" baseline="0">
                  <a:solidFill>
                    <a:schemeClr val="bg1">
                      <a:lumMod val="75000"/>
                    </a:schemeClr>
                  </a:solidFill>
                  <a:latin typeface="Arial"/>
                  <a:cs typeface="Arial"/>
                  <a:sym typeface="Arial"/>
                  <a:rtl val="0"/>
                </a:rPr>
                <a:t>Knowledge</a:t>
              </a:r>
            </a:p>
          </p:txBody>
        </p:sp>
        <p:sp>
          <p:nvSpPr>
            <p:cNvPr id="83" name="TextBox 82">
              <a:extLst>
                <a:ext uri="{FF2B5EF4-FFF2-40B4-BE49-F238E27FC236}">
                  <a16:creationId xmlns:a16="http://schemas.microsoft.com/office/drawing/2014/main" id="{119058A4-7988-4A4E-8C20-4D1AE677897A}"/>
                </a:ext>
              </a:extLst>
            </p:cNvPr>
            <p:cNvSpPr txBox="1"/>
            <p:nvPr/>
          </p:nvSpPr>
          <p:spPr>
            <a:xfrm>
              <a:off x="-1276210" y="1113619"/>
              <a:ext cx="655949" cy="164963"/>
            </a:xfrm>
            <a:prstGeom prst="rect">
              <a:avLst/>
            </a:prstGeom>
            <a:noFill/>
            <a:ln>
              <a:noFill/>
            </a:ln>
          </p:spPr>
          <p:txBody>
            <a:bodyPr wrap="none" rtlCol="0">
              <a:spAutoFit/>
            </a:bodyPr>
            <a:lstStyle/>
            <a:p>
              <a:pPr algn="l"/>
              <a:r>
                <a:rPr lang="en-US" sz="1021" spc="0" baseline="0">
                  <a:solidFill>
                    <a:schemeClr val="bg1">
                      <a:lumMod val="75000"/>
                    </a:schemeClr>
                  </a:solidFill>
                  <a:latin typeface="Arial"/>
                  <a:cs typeface="Arial"/>
                  <a:sym typeface="Arial"/>
                  <a:rtl val="0"/>
                </a:rPr>
                <a:t>Wisdom</a:t>
              </a:r>
            </a:p>
          </p:txBody>
        </p:sp>
      </p:grpSp>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a:t>A tentative organization</a:t>
            </a:r>
          </a:p>
        </p:txBody>
      </p:sp>
      <p:sp>
        <p:nvSpPr>
          <p:cNvPr id="8" name="Segnaposto contenuto 7">
            <a:extLst>
              <a:ext uri="{FF2B5EF4-FFF2-40B4-BE49-F238E27FC236}">
                <a16:creationId xmlns:a16="http://schemas.microsoft.com/office/drawing/2014/main" id="{D9E9C589-B12D-44DF-8F1C-19B8B1FED0B0}"/>
              </a:ext>
            </a:extLst>
          </p:cNvPr>
          <p:cNvSpPr>
            <a:spLocks noGrp="1"/>
          </p:cNvSpPr>
          <p:nvPr>
            <p:ph sz="half" idx="1"/>
          </p:nvPr>
        </p:nvSpPr>
        <p:spPr>
          <a:xfrm>
            <a:off x="838200" y="1825625"/>
            <a:ext cx="3753424" cy="4351338"/>
          </a:xfrm>
        </p:spPr>
        <p:txBody>
          <a:bodyPr/>
          <a:lstStyle/>
          <a:p>
            <a:r>
              <a:rPr lang="en-US" noProof="0"/>
              <a:t>We have services</a:t>
            </a:r>
          </a:p>
          <a:p>
            <a:pPr lvl="1"/>
            <a:r>
              <a:rPr lang="en-US" noProof="0"/>
              <a:t>To transform data</a:t>
            </a:r>
          </a:p>
          <a:p>
            <a:pPr lvl="1"/>
            <a:r>
              <a:rPr lang="en-US" noProof="0"/>
              <a:t>To support the transformation</a:t>
            </a:r>
          </a:p>
          <a:p>
            <a:r>
              <a:rPr lang="en-US" noProof="0"/>
              <a:t>The (DIKW) pyramid abstracts many techniques and algorithms</a:t>
            </a:r>
          </a:p>
          <a:p>
            <a:pPr lvl="1"/>
            <a:r>
              <a:rPr lang="en-US" noProof="0"/>
              <a:t>Standardization</a:t>
            </a:r>
          </a:p>
          <a:p>
            <a:pPr lvl="1"/>
            <a:r>
              <a:rPr lang="en-US" noProof="0"/>
              <a:t>Integration</a:t>
            </a:r>
          </a:p>
          <a:p>
            <a:pPr lvl="1"/>
            <a:r>
              <a:rPr lang="en-US" noProof="0"/>
              <a:t>Orchestration</a:t>
            </a:r>
          </a:p>
          <a:p>
            <a:pPr lvl="1"/>
            <a:r>
              <a:rPr lang="en-US" noProof="0"/>
              <a:t>Accessibility through APIs</a:t>
            </a:r>
          </a:p>
        </p:txBody>
      </p:sp>
      <p:sp>
        <p:nvSpPr>
          <p:cNvPr id="6" name="Segnaposto contenuto 5">
            <a:extLst>
              <a:ext uri="{FF2B5EF4-FFF2-40B4-BE49-F238E27FC236}">
                <a16:creationId xmlns:a16="http://schemas.microsoft.com/office/drawing/2014/main" id="{A92D5A8D-2B43-41F6-AE7E-074B899C8BA9}"/>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245</a:t>
            </a:fld>
            <a:endParaRPr lang="en-US"/>
          </a:p>
        </p:txBody>
      </p:sp>
      <p:grpSp>
        <p:nvGrpSpPr>
          <p:cNvPr id="3" name="Segnaposto contenuto 9">
            <a:extLst>
              <a:ext uri="{FF2B5EF4-FFF2-40B4-BE49-F238E27FC236}">
                <a16:creationId xmlns:a16="http://schemas.microsoft.com/office/drawing/2014/main" id="{FFD03BBD-C6F9-4F4C-B78F-2F9E56E0F45E}"/>
              </a:ext>
            </a:extLst>
          </p:cNvPr>
          <p:cNvGrpSpPr/>
          <p:nvPr/>
        </p:nvGrpSpPr>
        <p:grpSpPr>
          <a:xfrm>
            <a:off x="6168410" y="2565214"/>
            <a:ext cx="5154656" cy="2887357"/>
            <a:chOff x="6168410" y="2565214"/>
            <a:chExt cx="5154656" cy="2887357"/>
          </a:xfrm>
        </p:grpSpPr>
        <p:sp>
          <p:nvSpPr>
            <p:cNvPr id="7" name="Freeform: Shape 6">
              <a:extLst>
                <a:ext uri="{FF2B5EF4-FFF2-40B4-BE49-F238E27FC236}">
                  <a16:creationId xmlns:a16="http://schemas.microsoft.com/office/drawing/2014/main" id="{8847F9C1-D96C-48A4-83D0-0B93EC025185}"/>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chemeClr val="bg1"/>
            </a:solidFill>
            <a:ln w="2389" cap="flat">
              <a:solidFill>
                <a:srgbClr val="000000"/>
              </a:solidFill>
              <a:prstDash val="solid"/>
              <a:miter/>
            </a:ln>
          </p:spPr>
          <p:txBody>
            <a:bodyPr rtlCol="0" anchor="ctr"/>
            <a:lstStyle/>
            <a:p>
              <a:endParaRPr lang="en-US"/>
            </a:p>
          </p:txBody>
        </p:sp>
        <p:sp>
          <p:nvSpPr>
            <p:cNvPr id="9" name="TextBox 8">
              <a:extLst>
                <a:ext uri="{FF2B5EF4-FFF2-40B4-BE49-F238E27FC236}">
                  <a16:creationId xmlns:a16="http://schemas.microsoft.com/office/drawing/2014/main" id="{CB3F6E9C-FBD7-4052-A69A-0F5933000023}"/>
                </a:ext>
              </a:extLst>
            </p:cNvPr>
            <p:cNvSpPr txBox="1"/>
            <p:nvPr/>
          </p:nvSpPr>
          <p:spPr>
            <a:xfrm>
              <a:off x="6169922" y="4858591"/>
              <a:ext cx="1867819" cy="257315"/>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(acquiring/collect)</a:t>
              </a:r>
            </a:p>
          </p:txBody>
        </p:sp>
        <p:sp>
          <p:nvSpPr>
            <p:cNvPr id="10" name="TextBox 9">
              <a:extLst>
                <a:ext uri="{FF2B5EF4-FFF2-40B4-BE49-F238E27FC236}">
                  <a16:creationId xmlns:a16="http://schemas.microsoft.com/office/drawing/2014/main" id="{B10C8CF7-5944-463F-B59E-23E04ACDEE6F}"/>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35E27840-BC5E-4EAE-AE39-4FB58F45BAC2}"/>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3" name="TextBox 12">
              <a:extLst>
                <a:ext uri="{FF2B5EF4-FFF2-40B4-BE49-F238E27FC236}">
                  <a16:creationId xmlns:a16="http://schemas.microsoft.com/office/drawing/2014/main" id="{0993F430-7134-48A7-8766-7ABFE4456A00}"/>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F431E20F-F669-4E73-9980-EC0D96631572}"/>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5" name="Freeform: Shape 14">
              <a:extLst>
                <a:ext uri="{FF2B5EF4-FFF2-40B4-BE49-F238E27FC236}">
                  <a16:creationId xmlns:a16="http://schemas.microsoft.com/office/drawing/2014/main" id="{DFB2B926-3252-4574-BCF0-2ECA06520464}"/>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chemeClr val="bg1"/>
            </a:solidFill>
            <a:ln w="2389" cap="flat">
              <a:solidFill>
                <a:srgbClr val="000000"/>
              </a:solid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4C97EADD-53AB-4D6E-A86B-3BCD1D10F175}"/>
                </a:ext>
              </a:extLst>
            </p:cNvPr>
            <p:cNvSpPr txBox="1"/>
            <p:nvPr/>
          </p:nvSpPr>
          <p:spPr>
            <a:xfrm>
              <a:off x="6168410" y="3697569"/>
              <a:ext cx="1973617" cy="257315"/>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(analyzing/process)</a:t>
              </a:r>
            </a:p>
          </p:txBody>
        </p:sp>
        <p:sp>
          <p:nvSpPr>
            <p:cNvPr id="17" name="TextBox 16">
              <a:extLst>
                <a:ext uri="{FF2B5EF4-FFF2-40B4-BE49-F238E27FC236}">
                  <a16:creationId xmlns:a16="http://schemas.microsoft.com/office/drawing/2014/main" id="{2542D0B1-4065-4A9C-A444-5714E65EF47A}"/>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4286155E-D2EB-4698-B3E2-DB4918A1EC97}"/>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19" name="TextBox 18">
              <a:extLst>
                <a:ext uri="{FF2B5EF4-FFF2-40B4-BE49-F238E27FC236}">
                  <a16:creationId xmlns:a16="http://schemas.microsoft.com/office/drawing/2014/main" id="{E5602ABF-8984-46C2-A0E8-3E8EF90FAE80}"/>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5318ADB-2E86-40E6-9650-8A954F2823BA}"/>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1" name="TextBox 20">
              <a:extLst>
                <a:ext uri="{FF2B5EF4-FFF2-40B4-BE49-F238E27FC236}">
                  <a16:creationId xmlns:a16="http://schemas.microsoft.com/office/drawing/2014/main" id="{749575AD-0218-4D3D-8CB0-39CB8B58D36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78CB84B-3614-4620-BAAC-EF5322DC061A}"/>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3" name="TextBox 22">
              <a:extLst>
                <a:ext uri="{FF2B5EF4-FFF2-40B4-BE49-F238E27FC236}">
                  <a16:creationId xmlns:a16="http://schemas.microsoft.com/office/drawing/2014/main" id="{ECF0A640-76B4-47BE-90DA-215CEB45E7D3}"/>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4F347D23-2A54-4AC6-B427-F27616257D2C}"/>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5" name="Freeform: Shape 24">
              <a:extLst>
                <a:ext uri="{FF2B5EF4-FFF2-40B4-BE49-F238E27FC236}">
                  <a16:creationId xmlns:a16="http://schemas.microsoft.com/office/drawing/2014/main" id="{84C147D8-7D22-458D-A3C8-65373805D69B}"/>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chemeClr val="bg1"/>
            </a:solidFill>
            <a:ln w="2389" cap="flat">
              <a:solidFill>
                <a:srgbClr val="000000"/>
              </a:solidFill>
              <a:prstDash val="solid"/>
              <a:miter/>
            </a:ln>
          </p:spPr>
          <p:txBody>
            <a:bodyPr rtlCol="0" anchor="ctr"/>
            <a:lstStyle/>
            <a:p>
              <a:endParaRPr lang="en-US"/>
            </a:p>
          </p:txBody>
        </p:sp>
        <p:sp>
          <p:nvSpPr>
            <p:cNvPr id="26" name="TextBox 25">
              <a:extLst>
                <a:ext uri="{FF2B5EF4-FFF2-40B4-BE49-F238E27FC236}">
                  <a16:creationId xmlns:a16="http://schemas.microsoft.com/office/drawing/2014/main" id="{2E565AC6-229E-45DE-8E7B-EDCAD34D1BD6}"/>
                </a:ext>
              </a:extLst>
            </p:cNvPr>
            <p:cNvSpPr txBox="1"/>
            <p:nvPr/>
          </p:nvSpPr>
          <p:spPr>
            <a:xfrm>
              <a:off x="6168410" y="2866219"/>
              <a:ext cx="119135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a:t>
              </a:r>
            </a:p>
          </p:txBody>
        </p:sp>
        <p:sp>
          <p:nvSpPr>
            <p:cNvPr id="27" name="TextBox 26">
              <a:extLst>
                <a:ext uri="{FF2B5EF4-FFF2-40B4-BE49-F238E27FC236}">
                  <a16:creationId xmlns:a16="http://schemas.microsoft.com/office/drawing/2014/main" id="{E1D3B379-F8CE-4F38-8F9B-A30FC5041F0D}"/>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AA7E6FA-087B-4889-961F-4CFB16002CFB}"/>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29" name="TextBox 28">
              <a:extLst>
                <a:ext uri="{FF2B5EF4-FFF2-40B4-BE49-F238E27FC236}">
                  <a16:creationId xmlns:a16="http://schemas.microsoft.com/office/drawing/2014/main" id="{69C828B9-F88B-4A9E-9996-6544A1602E95}"/>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8488D05B-5B50-4D83-B81C-4D9AA55063E5}"/>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1" name="Segnaposto contenuto 9">
              <a:extLst>
                <a:ext uri="{FF2B5EF4-FFF2-40B4-BE49-F238E27FC236}">
                  <a16:creationId xmlns:a16="http://schemas.microsoft.com/office/drawing/2014/main" id="{FFD03BBD-C6F9-4F4C-B78F-2F9E56E0F45E}"/>
                </a:ext>
              </a:extLst>
            </p:cNvPr>
            <p:cNvGrpSpPr/>
            <p:nvPr/>
          </p:nvGrpSpPr>
          <p:grpSpPr>
            <a:xfrm>
              <a:off x="7764201" y="2883608"/>
              <a:ext cx="342064" cy="336167"/>
              <a:chOff x="7764201" y="2883608"/>
              <a:chExt cx="342064" cy="336167"/>
            </a:xfrm>
            <a:solidFill>
              <a:srgbClr val="333F50"/>
            </a:solidFill>
          </p:grpSpPr>
          <p:sp>
            <p:nvSpPr>
              <p:cNvPr id="32" name="Freeform: Shape 31">
                <a:extLst>
                  <a:ext uri="{FF2B5EF4-FFF2-40B4-BE49-F238E27FC236}">
                    <a16:creationId xmlns:a16="http://schemas.microsoft.com/office/drawing/2014/main" id="{FC32B509-BAC8-4E4D-8176-21698B8F6E8A}"/>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6295B54-D670-4BC4-B0E5-AD82126E6632}"/>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4EB65CE-7FE1-4D72-96C8-5A8802AC7436}"/>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5" name="Segnaposto contenuto 9">
              <a:extLst>
                <a:ext uri="{FF2B5EF4-FFF2-40B4-BE49-F238E27FC236}">
                  <a16:creationId xmlns:a16="http://schemas.microsoft.com/office/drawing/2014/main" id="{FFD03BBD-C6F9-4F4C-B78F-2F9E56E0F45E}"/>
                </a:ext>
              </a:extLst>
            </p:cNvPr>
            <p:cNvGrpSpPr/>
            <p:nvPr/>
          </p:nvGrpSpPr>
          <p:grpSpPr>
            <a:xfrm>
              <a:off x="7760585" y="3442385"/>
              <a:ext cx="336702" cy="343040"/>
              <a:chOff x="7760585" y="3442385"/>
              <a:chExt cx="336702" cy="343040"/>
            </a:xfrm>
            <a:solidFill>
              <a:srgbClr val="333F50"/>
            </a:solidFill>
          </p:grpSpPr>
          <p:sp>
            <p:nvSpPr>
              <p:cNvPr id="36" name="Freeform: Shape 35">
                <a:extLst>
                  <a:ext uri="{FF2B5EF4-FFF2-40B4-BE49-F238E27FC236}">
                    <a16:creationId xmlns:a16="http://schemas.microsoft.com/office/drawing/2014/main" id="{6EAF323C-B4CE-4802-9059-BBD081DB4AA0}"/>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F35CEB2-8ED6-4C13-873F-9D6B411E6964}"/>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8" name="Freeform: Shape 37">
              <a:extLst>
                <a:ext uri="{FF2B5EF4-FFF2-40B4-BE49-F238E27FC236}">
                  <a16:creationId xmlns:a16="http://schemas.microsoft.com/office/drawing/2014/main" id="{87C505CF-C406-49D4-AED5-81AFF12B722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39" name="TextBox 38">
              <a:extLst>
                <a:ext uri="{FF2B5EF4-FFF2-40B4-BE49-F238E27FC236}">
                  <a16:creationId xmlns:a16="http://schemas.microsoft.com/office/drawing/2014/main" id="{66EDE347-2365-4DFB-B536-A1DA199B2CCE}"/>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0" name="TextBox 39">
              <a:extLst>
                <a:ext uri="{FF2B5EF4-FFF2-40B4-BE49-F238E27FC236}">
                  <a16:creationId xmlns:a16="http://schemas.microsoft.com/office/drawing/2014/main" id="{55E136F6-3EF5-4663-9805-D22BA39AA53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1" name="Freeform: Shape 40">
              <a:extLst>
                <a:ext uri="{FF2B5EF4-FFF2-40B4-BE49-F238E27FC236}">
                  <a16:creationId xmlns:a16="http://schemas.microsoft.com/office/drawing/2014/main" id="{D6D0BE19-F745-4EAA-9A0F-D2581C7D417A}"/>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2" name="TextBox 41">
              <a:extLst>
                <a:ext uri="{FF2B5EF4-FFF2-40B4-BE49-F238E27FC236}">
                  <a16:creationId xmlns:a16="http://schemas.microsoft.com/office/drawing/2014/main" id="{BF4EF173-DA3D-45CA-AD7C-229ACF32E7D6}"/>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3" name="TextBox 42">
              <a:extLst>
                <a:ext uri="{FF2B5EF4-FFF2-40B4-BE49-F238E27FC236}">
                  <a16:creationId xmlns:a16="http://schemas.microsoft.com/office/drawing/2014/main" id="{83B4B646-F883-4347-A303-1ADBAFE20A37}"/>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4" name="TextBox 43">
              <a:extLst>
                <a:ext uri="{FF2B5EF4-FFF2-40B4-BE49-F238E27FC236}">
                  <a16:creationId xmlns:a16="http://schemas.microsoft.com/office/drawing/2014/main" id="{07A3B45A-CDD1-48F6-853A-F387ECB59889}"/>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CC998B01-5EC0-46CE-AA67-D7BA2E3AE090}"/>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6" name="TextBox 45">
              <a:extLst>
                <a:ext uri="{FF2B5EF4-FFF2-40B4-BE49-F238E27FC236}">
                  <a16:creationId xmlns:a16="http://schemas.microsoft.com/office/drawing/2014/main" id="{892304E6-6431-425F-AF3A-81C08C3C30A5}"/>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3EBC4CE5-7CAA-4A74-BF2E-180F9FB40D3E}"/>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8" name="TextBox 47">
              <a:extLst>
                <a:ext uri="{FF2B5EF4-FFF2-40B4-BE49-F238E27FC236}">
                  <a16:creationId xmlns:a16="http://schemas.microsoft.com/office/drawing/2014/main" id="{B41F61B3-532D-4404-9B72-676DE8B07683}"/>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C0D046D7-1A82-4A9D-B46A-17F08931C93C}"/>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0" name="Segnaposto contenuto 9">
              <a:extLst>
                <a:ext uri="{FF2B5EF4-FFF2-40B4-BE49-F238E27FC236}">
                  <a16:creationId xmlns:a16="http://schemas.microsoft.com/office/drawing/2014/main" id="{FFD03BBD-C6F9-4F4C-B78F-2F9E56E0F45E}"/>
                </a:ext>
              </a:extLst>
            </p:cNvPr>
            <p:cNvGrpSpPr/>
            <p:nvPr/>
          </p:nvGrpSpPr>
          <p:grpSpPr>
            <a:xfrm>
              <a:off x="9403533" y="2882828"/>
              <a:ext cx="238296" cy="323401"/>
              <a:chOff x="9403533" y="2882828"/>
              <a:chExt cx="238296" cy="323401"/>
            </a:xfrm>
            <a:solidFill>
              <a:srgbClr val="333F50"/>
            </a:solidFill>
          </p:grpSpPr>
          <p:sp>
            <p:nvSpPr>
              <p:cNvPr id="51" name="Freeform: Shape 50">
                <a:extLst>
                  <a:ext uri="{FF2B5EF4-FFF2-40B4-BE49-F238E27FC236}">
                    <a16:creationId xmlns:a16="http://schemas.microsoft.com/office/drawing/2014/main" id="{1A0A22C5-A927-4772-A295-0F0C7456F3F8}"/>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707ADEB-DDFC-4D86-B18E-8D9F826EFCBC}"/>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FE24307-B876-4E50-93D0-2C57782F3A9F}"/>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D09EDC27-A247-4AA2-9728-82D8B6286B3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5" name="Freeform: Shape 54">
              <a:extLst>
                <a:ext uri="{FF2B5EF4-FFF2-40B4-BE49-F238E27FC236}">
                  <a16:creationId xmlns:a16="http://schemas.microsoft.com/office/drawing/2014/main" id="{EC32D450-52F5-4508-909F-1463E095511E}"/>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6" name="TextBox 55">
              <a:extLst>
                <a:ext uri="{FF2B5EF4-FFF2-40B4-BE49-F238E27FC236}">
                  <a16:creationId xmlns:a16="http://schemas.microsoft.com/office/drawing/2014/main" id="{1F559FEE-B3C7-4A43-88DB-6EA8802F3528}"/>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7" name="TextBox 56">
              <a:extLst>
                <a:ext uri="{FF2B5EF4-FFF2-40B4-BE49-F238E27FC236}">
                  <a16:creationId xmlns:a16="http://schemas.microsoft.com/office/drawing/2014/main" id="{3D22DE34-41ED-409D-A6E9-86234176B14E}"/>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BD8464F0-6112-4CAE-A346-A02D9CDC0C2A}"/>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59" name="TextBox 58">
              <a:extLst>
                <a:ext uri="{FF2B5EF4-FFF2-40B4-BE49-F238E27FC236}">
                  <a16:creationId xmlns:a16="http://schemas.microsoft.com/office/drawing/2014/main" id="{B8460B7C-0F76-46AF-B8E9-A0ACFE70FB80}"/>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0" name="TextBox 59">
              <a:extLst>
                <a:ext uri="{FF2B5EF4-FFF2-40B4-BE49-F238E27FC236}">
                  <a16:creationId xmlns:a16="http://schemas.microsoft.com/office/drawing/2014/main" id="{8D66C909-D2E0-4E54-9779-447EE2D5D921}"/>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1" name="Segnaposto contenuto 9">
              <a:extLst>
                <a:ext uri="{FF2B5EF4-FFF2-40B4-BE49-F238E27FC236}">
                  <a16:creationId xmlns:a16="http://schemas.microsoft.com/office/drawing/2014/main" id="{FFD03BBD-C6F9-4F4C-B78F-2F9E56E0F45E}"/>
                </a:ext>
              </a:extLst>
            </p:cNvPr>
            <p:cNvGrpSpPr/>
            <p:nvPr/>
          </p:nvGrpSpPr>
          <p:grpSpPr>
            <a:xfrm>
              <a:off x="10511700" y="2869213"/>
              <a:ext cx="272338" cy="326112"/>
              <a:chOff x="10511700" y="2869213"/>
              <a:chExt cx="272338" cy="326112"/>
            </a:xfrm>
            <a:solidFill>
              <a:srgbClr val="333F50"/>
            </a:solidFill>
          </p:grpSpPr>
          <p:sp>
            <p:nvSpPr>
              <p:cNvPr id="62" name="Freeform: Shape 61">
                <a:extLst>
                  <a:ext uri="{FF2B5EF4-FFF2-40B4-BE49-F238E27FC236}">
                    <a16:creationId xmlns:a16="http://schemas.microsoft.com/office/drawing/2014/main" id="{8DDDB9E9-1AED-4ED5-8055-BB5ED9210A64}"/>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11ABF1E7-1851-4355-A972-F9C1F96B0EAA}"/>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501D67C-6E67-4972-9648-538BCCDE2229}"/>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1DA7AD4-2C53-468A-AEA4-1CB865288740}"/>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C560360-D700-4419-A928-E744775D2E36}"/>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7" name="Freeform: Shape 66">
              <a:extLst>
                <a:ext uri="{FF2B5EF4-FFF2-40B4-BE49-F238E27FC236}">
                  <a16:creationId xmlns:a16="http://schemas.microsoft.com/office/drawing/2014/main" id="{384CFAD6-CD48-4AC1-A5B7-B65899509C1F}"/>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D793361-AF5D-4AA9-806F-B9D81456A792}"/>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69" name="TextBox 68">
              <a:extLst>
                <a:ext uri="{FF2B5EF4-FFF2-40B4-BE49-F238E27FC236}">
                  <a16:creationId xmlns:a16="http://schemas.microsoft.com/office/drawing/2014/main" id="{3E6B71BC-A1F0-47EB-8073-706CB532139F}"/>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0" name="Freeform: Shape 69">
              <a:extLst>
                <a:ext uri="{FF2B5EF4-FFF2-40B4-BE49-F238E27FC236}">
                  <a16:creationId xmlns:a16="http://schemas.microsoft.com/office/drawing/2014/main" id="{813D51D2-59DD-4FFB-8C10-67A11CBA0391}"/>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1" name="TextBox 70">
              <a:extLst>
                <a:ext uri="{FF2B5EF4-FFF2-40B4-BE49-F238E27FC236}">
                  <a16:creationId xmlns:a16="http://schemas.microsoft.com/office/drawing/2014/main" id="{B54CB16B-1F3A-4A41-8DE2-F761ABBC9044}"/>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103512927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a:t>Data pipeline</a:t>
            </a:r>
          </a:p>
        </p:txBody>
      </p:sp>
      <p:pic>
        <p:nvPicPr>
          <p:cNvPr id="22" name="Segnaposto contenuto 21">
            <a:extLst>
              <a:ext uri="{FF2B5EF4-FFF2-40B4-BE49-F238E27FC236}">
                <a16:creationId xmlns:a16="http://schemas.microsoft.com/office/drawing/2014/main" id="{BE8CE957-C09D-4BA2-80BB-A1F5947800C9}"/>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57792"/>
            <a:ext cx="5181600" cy="2287003"/>
          </a:xfrm>
        </p:spPr>
      </p:pic>
      <p:sp>
        <p:nvSpPr>
          <p:cNvPr id="3" name="Content Placeholder 2">
            <a:extLst>
              <a:ext uri="{FF2B5EF4-FFF2-40B4-BE49-F238E27FC236}">
                <a16:creationId xmlns:a16="http://schemas.microsoft.com/office/drawing/2014/main" id="{A93FC733-3655-4A1D-A7C9-25DC794DA030}"/>
              </a:ext>
            </a:extLst>
          </p:cNvPr>
          <p:cNvSpPr>
            <a:spLocks noGrp="1"/>
          </p:cNvSpPr>
          <p:nvPr>
            <p:ph sz="half" idx="2"/>
          </p:nvPr>
        </p:nvSpPr>
        <p:spPr/>
        <p:txBody>
          <a:bodyPr/>
          <a:lstStyle/>
          <a:p>
            <a:r>
              <a:rPr lang="en-US" noProof="0"/>
              <a:t>DIKW hierarchy</a:t>
            </a:r>
          </a:p>
          <a:p>
            <a:pPr lvl="1"/>
            <a:r>
              <a:rPr lang="en-US" noProof="0"/>
              <a:t>Layers representing structural relationships between data, information, knowledge, and wisdom</a:t>
            </a:r>
            <a:br>
              <a:rPr lang="en-US" noProof="0"/>
            </a:br>
            <a:endParaRPr lang="en-US" noProof="0"/>
          </a:p>
          <a:p>
            <a:pPr marL="457200" lvl="1" indent="0">
              <a:buNone/>
            </a:pPr>
            <a:br>
              <a:rPr lang="en-US" noProof="0"/>
            </a:br>
            <a:br>
              <a:rPr lang="en-US" noProof="0"/>
            </a:br>
            <a:br>
              <a:rPr lang="en-US" noProof="0"/>
            </a:br>
            <a:br>
              <a:rPr lang="en-US" noProof="0"/>
            </a:br>
            <a:endParaRPr lang="en-US" noProof="0"/>
          </a:p>
          <a:p>
            <a:pPr lvl="1"/>
            <a:endParaRPr lang="en-US" noProof="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246</a:t>
            </a:fld>
            <a:endParaRPr lang="it-IT"/>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p:txBody>
          <a:bodyPr/>
          <a:lstStyle/>
          <a:p>
            <a:r>
              <a:rPr lang="en-US" noProof="0" err="1"/>
              <a:t>Ackoff</a:t>
            </a:r>
            <a:r>
              <a:rPr lang="en-US" noProof="0"/>
              <a:t>, Russell L. "From data to wisdom." Journal of applied systems analysis 16.1 (1989): 3-9.</a:t>
            </a:r>
          </a:p>
        </p:txBody>
      </p:sp>
      <p:pic>
        <p:nvPicPr>
          <p:cNvPr id="14" name="Picture 13" descr="A picture containing scatter chart&#10;&#10;Description automatically generated">
            <a:extLst>
              <a:ext uri="{FF2B5EF4-FFF2-40B4-BE49-F238E27FC236}">
                <a16:creationId xmlns:a16="http://schemas.microsoft.com/office/drawing/2014/main" id="{81804A43-172B-4E5F-B124-7FE9A7B57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105" y="3837990"/>
            <a:ext cx="2264569" cy="2281823"/>
          </a:xfrm>
          <a:prstGeom prst="rect">
            <a:avLst/>
          </a:prstGeom>
        </p:spPr>
      </p:pic>
    </p:spTree>
    <p:extLst>
      <p:ext uri="{BB962C8B-B14F-4D97-AF65-F5344CB8AC3E}">
        <p14:creationId xmlns:p14="http://schemas.microsoft.com/office/powerpoint/2010/main" val="42464644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a:t>This is not a sharp taxonomy</a:t>
            </a:r>
          </a:p>
          <a:p>
            <a:endParaRPr lang="en-US" noProof="0"/>
          </a:p>
          <a:p>
            <a:r>
              <a:rPr lang="en-US" noProof="0"/>
              <a:t>Ingestion vs Analytics</a:t>
            </a:r>
          </a:p>
          <a:p>
            <a:pPr lvl="1"/>
            <a:r>
              <a:rPr lang="en-US" noProof="0"/>
              <a:t>Data streams are used for ingestion</a:t>
            </a:r>
          </a:p>
          <a:p>
            <a:pPr lvl="1"/>
            <a:r>
              <a:rPr lang="en-US" noProof="0"/>
              <a:t>... and (event) processing</a:t>
            </a:r>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247</a:t>
            </a:fld>
            <a:endParaRPr lang="it-IT"/>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6" cy="2887357"/>
            <a:chOff x="6168410" y="2565214"/>
            <a:chExt cx="5154656"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rgbClr val="FFC000"/>
            </a:solid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rgbClr val="FFC000"/>
            </a:solidFill>
            <a:ln w="2389" cap="flat">
              <a:solidFill>
                <a:srgbClr val="000000"/>
              </a:solid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0786717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a:t>This is not a sharp taxonomy</a:t>
            </a:r>
          </a:p>
          <a:p>
            <a:endParaRPr lang="en-US" noProof="0"/>
          </a:p>
          <a:p>
            <a:r>
              <a:rPr lang="en-US" noProof="0"/>
              <a:t>Storage vs Serving</a:t>
            </a:r>
          </a:p>
          <a:p>
            <a:pPr lvl="1"/>
            <a:r>
              <a:rPr lang="en-US" noProof="0"/>
              <a:t>Databases are storage</a:t>
            </a:r>
          </a:p>
          <a:p>
            <a:pPr lvl="1"/>
            <a:r>
              <a:rPr lang="en-US" noProof="0"/>
              <a:t>... with processing capability</a:t>
            </a:r>
          </a:p>
          <a:p>
            <a:pPr lvl="1"/>
            <a:r>
              <a:rPr lang="en-US" noProof="0"/>
              <a:t>... and with serving capability</a:t>
            </a:r>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248</a:t>
            </a:fld>
            <a:endParaRPr lang="it-IT"/>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7" cy="2887357"/>
            <a:chOff x="6168410" y="2565214"/>
            <a:chExt cx="5154657"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rgbClr val="FFC000"/>
            </a:solidFill>
            <a:ln w="2389" cap="flat">
              <a:solidFill>
                <a:srgbClr val="000000"/>
              </a:solidFill>
              <a:prstDash val="solid"/>
              <a:miter/>
            </a:ln>
          </p:spPr>
          <p:txBody>
            <a:bodyPr rtlCol="0" anchor="ctr"/>
            <a:lstStyle/>
            <a:p>
              <a:endParaRPr lang="en-US"/>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solidFill>
              <a:srgbClr val="FFC000"/>
            </a:solid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9" y="3969388"/>
              <a:ext cx="1175322" cy="257315"/>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826703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70">
            <a:extLst>
              <a:ext uri="{FF2B5EF4-FFF2-40B4-BE49-F238E27FC236}">
                <a16:creationId xmlns:a16="http://schemas.microsoft.com/office/drawing/2014/main" id="{5125BEB7-B87B-463C-9C05-4EB815BB10B5}"/>
              </a:ext>
            </a:extLst>
          </p:cNvPr>
          <p:cNvSpPr>
            <a:spLocks noGrp="1"/>
          </p:cNvSpPr>
          <p:nvPr>
            <p:ph type="title"/>
          </p:nvPr>
        </p:nvSpPr>
        <p:spPr/>
        <p:txBody>
          <a:bodyPr/>
          <a:lstStyle/>
          <a:p>
            <a:endParaRPr lang="en-US"/>
          </a:p>
        </p:txBody>
      </p:sp>
      <p:sp>
        <p:nvSpPr>
          <p:cNvPr id="10" name="Text Placeholder 9">
            <a:extLst>
              <a:ext uri="{FF2B5EF4-FFF2-40B4-BE49-F238E27FC236}">
                <a16:creationId xmlns:a16="http://schemas.microsoft.com/office/drawing/2014/main" id="{E2F5AFB8-4E53-4424-B901-1146203D1D5C}"/>
              </a:ext>
            </a:extLst>
          </p:cNvPr>
          <p:cNvSpPr>
            <a:spLocks noGrp="1"/>
          </p:cNvSpPr>
          <p:nvPr>
            <p:ph type="body" idx="1"/>
          </p:nvPr>
        </p:nvSpPr>
        <p:spPr/>
        <p:txBody>
          <a:bodyPr/>
          <a:lstStyle/>
          <a:p>
            <a:endParaRPr lang="en-US"/>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249</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a:solidFill>
                    <a:srgbClr val="000000"/>
                  </a:solidFill>
                  <a:latin typeface="Arial"/>
                  <a:cs typeface="Arial"/>
                  <a:sym typeface="Arial"/>
                  <a:rtl val="0"/>
                </a:rPr>
                <a:t>Networking, etc.</a:t>
              </a:r>
              <a:endParaRPr lang="en-US" sz="1425" spc="0" baseline="0">
                <a:solidFill>
                  <a:srgbClr val="000000"/>
                </a:solidFill>
                <a:latin typeface="Arial"/>
                <a:cs typeface="Arial"/>
                <a:sym typeface="Arial"/>
                <a:rtl val="0"/>
              </a:endParaRPr>
            </a:p>
          </p:txBody>
        </p:sp>
      </p:grpSp>
    </p:spTree>
    <p:extLst>
      <p:ext uri="{BB962C8B-B14F-4D97-AF65-F5344CB8AC3E}">
        <p14:creationId xmlns:p14="http://schemas.microsoft.com/office/powerpoint/2010/main" val="24043769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noProof="0"/>
              <a:t>Data lake</a:t>
            </a:r>
          </a:p>
          <a:p>
            <a:pPr marL="457200" lvl="1" indent="0">
              <a:buNone/>
            </a:pPr>
            <a:r>
              <a:rPr lang="en-US" noProof="0"/>
              <a:t>Couto et al.: </a:t>
            </a:r>
            <a:r>
              <a:rPr lang="en-US" i="1" noProof="0"/>
              <a:t>“A DL is a </a:t>
            </a:r>
            <a:r>
              <a:rPr lang="en-US" i="1" noProof="0">
                <a:solidFill>
                  <a:srgbClr val="FF0000"/>
                </a:solidFill>
              </a:rPr>
              <a:t>central repository</a:t>
            </a:r>
            <a:r>
              <a:rPr lang="en-US" i="1" noProof="0"/>
              <a:t> system for </a:t>
            </a:r>
            <a:r>
              <a:rPr lang="en-US" i="1" noProof="0">
                <a:solidFill>
                  <a:srgbClr val="0070C0"/>
                </a:solidFill>
              </a:rPr>
              <a:t>storage, processing, and analysis of raw data</a:t>
            </a:r>
            <a:r>
              <a:rPr lang="en-US" i="1" noProof="0"/>
              <a:t>, in which the data is kept in its </a:t>
            </a:r>
            <a:r>
              <a:rPr lang="en-US" i="1" noProof="0">
                <a:solidFill>
                  <a:srgbClr val="00B050"/>
                </a:solidFill>
              </a:rPr>
              <a:t>original format and is processed to be queried only when needed</a:t>
            </a:r>
            <a:r>
              <a:rPr lang="en-US" i="1" noProof="0"/>
              <a:t>. It can </a:t>
            </a:r>
            <a:r>
              <a:rPr lang="en-US" i="1" noProof="0">
                <a:solidFill>
                  <a:srgbClr val="7030A0"/>
                </a:solidFill>
              </a:rPr>
              <a:t>store a varied amount of formats </a:t>
            </a:r>
            <a:r>
              <a:rPr lang="en-US" i="1" noProof="0"/>
              <a:t>in big data ecosystems, from unstructured, semi-structured, to structured data sources”</a:t>
            </a:r>
          </a:p>
        </p:txBody>
      </p:sp>
      <p:pic>
        <p:nvPicPr>
          <p:cNvPr id="8" name="Segnaposto contenuto 7">
            <a:extLst>
              <a:ext uri="{FF2B5EF4-FFF2-40B4-BE49-F238E27FC236}">
                <a16:creationId xmlns:a16="http://schemas.microsoft.com/office/drawing/2014/main" id="{DF723C94-7BBF-4F22-8C90-FE0A0506CA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50680" y="1825625"/>
            <a:ext cx="4549017" cy="3939449"/>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25</a:t>
            </a:fld>
            <a:endParaRPr lang="it-IT"/>
          </a:p>
        </p:txBody>
      </p:sp>
      <p:sp>
        <p:nvSpPr>
          <p:cNvPr id="6" name="Content Placeholder 5">
            <a:extLst>
              <a:ext uri="{FF2B5EF4-FFF2-40B4-BE49-F238E27FC236}">
                <a16:creationId xmlns:a16="http://schemas.microsoft.com/office/drawing/2014/main" id="{43564562-FF30-4DAC-ACCA-A802B4B78BDE}"/>
              </a:ext>
            </a:extLst>
          </p:cNvPr>
          <p:cNvSpPr>
            <a:spLocks noGrp="1"/>
          </p:cNvSpPr>
          <p:nvPr>
            <p:ph idx="13"/>
          </p:nvPr>
        </p:nvSpPr>
        <p:spPr/>
        <p:txBody>
          <a:bodyPr/>
          <a:lstStyle/>
          <a:p>
            <a:r>
              <a:rPr lang="en-US" noProof="0"/>
              <a:t>Couto, Julia, et al. "A Mapping Study about Data Lakes: An Improved Definition and Possible Architectures." </a:t>
            </a:r>
            <a:r>
              <a:rPr lang="en-US" i="1" noProof="0"/>
              <a:t>SEKE</a:t>
            </a:r>
            <a:r>
              <a:rPr lang="en-US" noProof="0"/>
              <a:t>. 2019.</a:t>
            </a:r>
            <a:br>
              <a:rPr lang="en-US" noProof="0"/>
            </a:br>
            <a:r>
              <a:rPr lang="en-US" noProof="0">
                <a:hlinkClick r:id="rId3"/>
              </a:rPr>
              <a:t>https://dunnsolutions.com/business-analytics/big-data-analytics/data-lake-consulting</a:t>
            </a:r>
            <a:r>
              <a:rPr lang="en-US" noProof="0"/>
              <a:t> </a:t>
            </a:r>
          </a:p>
        </p:txBody>
      </p:sp>
    </p:spTree>
    <p:extLst>
      <p:ext uri="{BB962C8B-B14F-4D97-AF65-F5344CB8AC3E}">
        <p14:creationId xmlns:p14="http://schemas.microsoft.com/office/powerpoint/2010/main" val="251198520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Storage</a:t>
            </a:r>
          </a:p>
        </p:txBody>
      </p:sp>
      <p:sp>
        <p:nvSpPr>
          <p:cNvPr id="8" name="Content Placeholder 7">
            <a:extLst>
              <a:ext uri="{FF2B5EF4-FFF2-40B4-BE49-F238E27FC236}">
                <a16:creationId xmlns:a16="http://schemas.microsoft.com/office/drawing/2014/main" id="{013F91C7-3E99-471A-ABBD-2CD138140466}"/>
              </a:ext>
            </a:extLst>
          </p:cNvPr>
          <p:cNvSpPr>
            <a:spLocks noGrp="1"/>
          </p:cNvSpPr>
          <p:nvPr>
            <p:ph idx="1"/>
          </p:nvPr>
        </p:nvSpPr>
        <p:spPr/>
        <p:txBody>
          <a:bodyPr/>
          <a:lstStyle/>
          <a:p>
            <a:r>
              <a:rPr lang="en-US" b="1" noProof="0"/>
              <a:t>Goal</a:t>
            </a:r>
            <a:r>
              <a:rPr lang="en-US" noProof="0"/>
              <a:t>: persisting data</a:t>
            </a:r>
          </a:p>
          <a:p>
            <a:endParaRPr lang="en-US" noProof="0"/>
          </a:p>
          <a:p>
            <a:r>
              <a:rPr lang="en-US" noProof="0"/>
              <a:t>Which storage do we choose?</a:t>
            </a:r>
          </a:p>
          <a:p>
            <a:pPr lvl="1"/>
            <a:r>
              <a:rPr lang="en-US" b="1" noProof="0"/>
              <a:t>Storage model </a:t>
            </a:r>
            <a:r>
              <a:rPr lang="en-US" noProof="0"/>
              <a:t>(or data model) ~= variety</a:t>
            </a:r>
          </a:p>
          <a:p>
            <a:pPr lvl="2"/>
            <a:r>
              <a:rPr lang="en-US" noProof="0"/>
              <a:t>How data are organized/accessed in a storage system</a:t>
            </a:r>
          </a:p>
          <a:p>
            <a:pPr lvl="3"/>
            <a:r>
              <a:rPr lang="en-US" noProof="0"/>
              <a:t>Structured vs unstructured</a:t>
            </a:r>
          </a:p>
          <a:p>
            <a:pPr lvl="3"/>
            <a:r>
              <a:rPr lang="en-US" noProof="0"/>
              <a:t>Data access model (key-value, column, etc.)</a:t>
            </a:r>
          </a:p>
          <a:p>
            <a:pPr lvl="1"/>
            <a:r>
              <a:rPr lang="en-US" noProof="0"/>
              <a:t>Access </a:t>
            </a:r>
            <a:r>
              <a:rPr lang="en-US" b="1" noProof="0"/>
              <a:t>frequency</a:t>
            </a:r>
          </a:p>
          <a:p>
            <a:pPr lvl="1"/>
            <a:r>
              <a:rPr lang="en-US" b="1" noProof="0"/>
              <a:t>Analyses </a:t>
            </a:r>
            <a:r>
              <a:rPr lang="en-US" noProof="0"/>
              <a:t>to be performed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250</a:t>
            </a:fld>
            <a:endParaRPr lang="it-IT"/>
          </a:p>
        </p:txBody>
      </p:sp>
    </p:spTree>
    <p:extLst>
      <p:ext uri="{BB962C8B-B14F-4D97-AF65-F5344CB8AC3E}">
        <p14:creationId xmlns:p14="http://schemas.microsoft.com/office/powerpoint/2010/main" val="77916365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Storage models</a:t>
            </a:r>
          </a:p>
        </p:txBody>
      </p:sp>
      <p:pic>
        <p:nvPicPr>
          <p:cNvPr id="3" name="Content Placeholder 2">
            <a:extLst>
              <a:ext uri="{FF2B5EF4-FFF2-40B4-BE49-F238E27FC236}">
                <a16:creationId xmlns:a16="http://schemas.microsoft.com/office/drawing/2014/main" id="{8B4655BD-2AAF-42E2-BEEB-ED56026DEBCF}"/>
              </a:ext>
            </a:extLst>
          </p:cNvPr>
          <p:cNvPicPr>
            <a:picLocks noGrp="1" noChangeAspect="1"/>
          </p:cNvPicPr>
          <p:nvPr>
            <p:ph idx="1"/>
          </p:nvPr>
        </p:nvPicPr>
        <p:blipFill>
          <a:blip r:embed="rId2"/>
          <a:stretch>
            <a:fillRect/>
          </a:stretch>
        </p:blipFill>
        <p:spPr>
          <a:xfrm>
            <a:off x="1228001" y="1700213"/>
            <a:ext cx="9735998" cy="4351337"/>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251</a:t>
            </a:fld>
            <a:endParaRPr lang="it-IT"/>
          </a:p>
        </p:txBody>
      </p:sp>
      <p:sp>
        <p:nvSpPr>
          <p:cNvPr id="14" name="Content Placeholder 13">
            <a:extLst>
              <a:ext uri="{FF2B5EF4-FFF2-40B4-BE49-F238E27FC236}">
                <a16:creationId xmlns:a16="http://schemas.microsoft.com/office/drawing/2014/main" id="{3F13B024-9C8C-4E2C-85B7-D4ACBB63A8BA}"/>
              </a:ext>
            </a:extLst>
          </p:cNvPr>
          <p:cNvSpPr>
            <a:spLocks noGrp="1"/>
          </p:cNvSpPr>
          <p:nvPr>
            <p:ph idx="13"/>
          </p:nvPr>
        </p:nvSpPr>
        <p:spPr/>
        <p:txBody>
          <a:bodyPr/>
          <a:lstStyle/>
          <a:p>
            <a:r>
              <a:rPr lang="en-US" noProof="0"/>
              <a:t>Mansouri, </a:t>
            </a:r>
            <a:r>
              <a:rPr lang="en-US" noProof="0" err="1"/>
              <a:t>Yaser</a:t>
            </a:r>
            <a:r>
              <a:rPr lang="en-US" noProof="0"/>
              <a:t>, Adel </a:t>
            </a:r>
            <a:r>
              <a:rPr lang="en-US" noProof="0" err="1"/>
              <a:t>Nadjaran</a:t>
            </a:r>
            <a:r>
              <a:rPr lang="en-US" noProof="0"/>
              <a:t> </a:t>
            </a:r>
            <a:r>
              <a:rPr lang="en-US" noProof="0" err="1"/>
              <a:t>Toosi</a:t>
            </a:r>
            <a:r>
              <a:rPr lang="en-US" noProof="0"/>
              <a:t>, and Rajkumar </a:t>
            </a:r>
            <a:r>
              <a:rPr lang="en-US" noProof="0" err="1"/>
              <a:t>Buyya</a:t>
            </a:r>
            <a:r>
              <a:rPr lang="en-US" noProof="0"/>
              <a:t>. "Data storage management in cloud environments: Taxonomy, survey, and future directions." ACM Computing Surveys (CSUR) 50.6 (2017): 1-51.</a:t>
            </a:r>
          </a:p>
        </p:txBody>
      </p:sp>
      <p:sp>
        <p:nvSpPr>
          <p:cNvPr id="10" name="Rectangle 9">
            <a:extLst>
              <a:ext uri="{FF2B5EF4-FFF2-40B4-BE49-F238E27FC236}">
                <a16:creationId xmlns:a16="http://schemas.microsoft.com/office/drawing/2014/main" id="{3F0CB716-22B2-4608-AEB1-DE5616B75B33}"/>
              </a:ext>
            </a:extLst>
          </p:cNvPr>
          <p:cNvSpPr/>
          <p:nvPr/>
        </p:nvSpPr>
        <p:spPr>
          <a:xfrm>
            <a:off x="8490857" y="3021329"/>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7621C65-152A-4EAB-895F-D95A17E9CA96}"/>
              </a:ext>
            </a:extLst>
          </p:cNvPr>
          <p:cNvSpPr/>
          <p:nvPr/>
        </p:nvSpPr>
        <p:spPr>
          <a:xfrm>
            <a:off x="6183104" y="4719028"/>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6676F9B-60F6-49F4-A9DC-DD592CA196F7}"/>
              </a:ext>
            </a:extLst>
          </p:cNvPr>
          <p:cNvSpPr/>
          <p:nvPr/>
        </p:nvSpPr>
        <p:spPr>
          <a:xfrm>
            <a:off x="6201062" y="5723316"/>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CC74C1-8122-484D-A100-03C9F180C6A4}"/>
              </a:ext>
            </a:extLst>
          </p:cNvPr>
          <p:cNvSpPr/>
          <p:nvPr/>
        </p:nvSpPr>
        <p:spPr>
          <a:xfrm>
            <a:off x="7723494" y="3739198"/>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558B1B-91C9-460B-BFD4-C595BAD2514F}"/>
              </a:ext>
            </a:extLst>
          </p:cNvPr>
          <p:cNvSpPr/>
          <p:nvPr/>
        </p:nvSpPr>
        <p:spPr>
          <a:xfrm>
            <a:off x="8290560" y="5157787"/>
            <a:ext cx="2673439" cy="565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81175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noProof="0"/>
              <a:t>Data structure: structured</a:t>
            </a:r>
          </a:p>
          <a:p>
            <a:r>
              <a:rPr lang="en-US" noProof="0"/>
              <a:t>Data abstraction: database</a:t>
            </a:r>
          </a:p>
          <a:p>
            <a:r>
              <a:rPr lang="en-US" noProof="0"/>
              <a:t>Data access model: relational</a:t>
            </a:r>
          </a:p>
          <a:p>
            <a:endParaRPr lang="en-US" noProof="0"/>
          </a:p>
          <a:p>
            <a:r>
              <a:rPr lang="en-US" b="1" noProof="0"/>
              <a:t>Relational</a:t>
            </a:r>
          </a:p>
          <a:p>
            <a:pPr lvl="1"/>
            <a:r>
              <a:rPr lang="en-US" noProof="0"/>
              <a:t>Store data with predefined schemas and relationships between them</a:t>
            </a:r>
          </a:p>
          <a:p>
            <a:pPr lvl="1"/>
            <a:r>
              <a:rPr lang="en-US" noProof="0"/>
              <a:t>Support ACID transactions </a:t>
            </a:r>
          </a:p>
          <a:p>
            <a:pPr lvl="1"/>
            <a:r>
              <a:rPr lang="en-US" noProof="0"/>
              <a:t>Maintain referential integrity</a:t>
            </a:r>
            <a:endParaRPr lang="en-US" b="1" noProof="0"/>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2"/>
          <a:stretch>
            <a:fillRect/>
          </a:stretch>
        </p:blipFill>
        <p:spPr>
          <a:xfrm>
            <a:off x="6172200" y="2147038"/>
            <a:ext cx="5181600" cy="3708512"/>
          </a:xfrm>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252</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a:latin typeface="Helvetica" panose="020B0604020202020204" pitchFamily="34" charset="0"/>
                <a:cs typeface="Helvetica" panose="020B0604020202020204" pitchFamily="34" charset="0"/>
                <a:hlinkClick r:id="rId3"/>
              </a:rPr>
              <a:t>https://aws.amazon.com/products/databases/</a:t>
            </a:r>
            <a:r>
              <a:rPr lang="en-US" sz="1200">
                <a:latin typeface="Helvetica" panose="020B0604020202020204" pitchFamily="34" charset="0"/>
                <a:cs typeface="Helvetica" panose="020B0604020202020204" pitchFamily="34" charset="0"/>
              </a:rPr>
              <a:t> </a:t>
            </a:r>
          </a:p>
        </p:txBody>
      </p:sp>
      <p:sp>
        <p:nvSpPr>
          <p:cNvPr id="10" name="Rectangle 9">
            <a:extLst>
              <a:ext uri="{FF2B5EF4-FFF2-40B4-BE49-F238E27FC236}">
                <a16:creationId xmlns:a16="http://schemas.microsoft.com/office/drawing/2014/main" id="{F25B2FE8-8FFF-49FF-8707-12E3C963F854}"/>
              </a:ext>
            </a:extLst>
          </p:cNvPr>
          <p:cNvSpPr/>
          <p:nvPr/>
        </p:nvSpPr>
        <p:spPr>
          <a:xfrm>
            <a:off x="6172200" y="2664277"/>
            <a:ext cx="5181600" cy="470809"/>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83340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noProof="0" dirty="0"/>
              <a:t>Data structure: semi/unstructured</a:t>
            </a:r>
          </a:p>
          <a:p>
            <a:r>
              <a:rPr lang="en-US" noProof="0" dirty="0"/>
              <a:t>Data abstraction: database</a:t>
            </a:r>
          </a:p>
          <a:p>
            <a:r>
              <a:rPr lang="en-US" noProof="0" dirty="0"/>
              <a:t>Data access model: *</a:t>
            </a:r>
          </a:p>
          <a:p>
            <a:endParaRPr lang="en-US" b="1" noProof="0" dirty="0"/>
          </a:p>
          <a:p>
            <a:pPr lvl="1"/>
            <a:r>
              <a:rPr lang="en-US" b="1" noProof="0" dirty="0"/>
              <a:t>Key/value: </a:t>
            </a:r>
            <a:r>
              <a:rPr lang="en-US" noProof="0" dirty="0"/>
              <a:t>store and retrieve large volumes of data</a:t>
            </a:r>
            <a:endParaRPr lang="en-US" b="1" noProof="0" dirty="0"/>
          </a:p>
          <a:p>
            <a:pPr lvl="1"/>
            <a:r>
              <a:rPr lang="en-US" b="1" noProof="0" dirty="0"/>
              <a:t>Document : </a:t>
            </a:r>
            <a:r>
              <a:rPr lang="en-US" noProof="0" dirty="0"/>
              <a:t>store semi-structured data as JSON-like documents</a:t>
            </a:r>
            <a:endParaRPr lang="en-US" b="1" noProof="0" dirty="0"/>
          </a:p>
          <a:p>
            <a:pPr lvl="1"/>
            <a:r>
              <a:rPr lang="en-US" b="1" noProof="0" dirty="0"/>
              <a:t>Wide column:</a:t>
            </a:r>
            <a:r>
              <a:rPr lang="en-US" noProof="0" dirty="0"/>
              <a:t> use tables but unlike a relational database, columns can vary from row to row in the same table</a:t>
            </a:r>
            <a:endParaRPr lang="en-US" b="1" noProof="0" dirty="0"/>
          </a:p>
          <a:p>
            <a:pPr lvl="1"/>
            <a:r>
              <a:rPr lang="en-US" b="1" noProof="0" dirty="0"/>
              <a:t>Graph: </a:t>
            </a:r>
            <a:r>
              <a:rPr lang="en-US" noProof="0" dirty="0"/>
              <a:t>navigate and query relationships between highly connected datasets</a:t>
            </a:r>
          </a:p>
          <a:p>
            <a:pPr lvl="1"/>
            <a:r>
              <a:rPr lang="en-US" b="1" noProof="0" dirty="0"/>
              <a:t>... and more</a:t>
            </a:r>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2"/>
          <a:stretch>
            <a:fillRect/>
          </a:stretch>
        </p:blipFill>
        <p:spPr>
          <a:xfrm>
            <a:off x="6172200" y="2147038"/>
            <a:ext cx="5181600" cy="3708512"/>
          </a:xfrm>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253</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a:latin typeface="Helvetica" panose="020B0604020202020204" pitchFamily="34" charset="0"/>
                <a:cs typeface="Helvetica" panose="020B0604020202020204" pitchFamily="34" charset="0"/>
                <a:hlinkClick r:id="rId3"/>
              </a:rPr>
              <a:t>https://aws.amazon.com/products/databases/</a:t>
            </a:r>
            <a:r>
              <a:rPr lang="en-US" sz="1200">
                <a:latin typeface="Helvetica" panose="020B0604020202020204" pitchFamily="34" charset="0"/>
                <a:cs typeface="Helvetica" panose="020B0604020202020204" pitchFamily="34" charset="0"/>
              </a:rPr>
              <a:t> </a:t>
            </a:r>
          </a:p>
        </p:txBody>
      </p:sp>
      <p:sp>
        <p:nvSpPr>
          <p:cNvPr id="10" name="Rectangle 9">
            <a:extLst>
              <a:ext uri="{FF2B5EF4-FFF2-40B4-BE49-F238E27FC236}">
                <a16:creationId xmlns:a16="http://schemas.microsoft.com/office/drawing/2014/main" id="{BD544378-DEC6-432B-83D1-0CBA2CAEBBA6}"/>
              </a:ext>
            </a:extLst>
          </p:cNvPr>
          <p:cNvSpPr/>
          <p:nvPr/>
        </p:nvSpPr>
        <p:spPr>
          <a:xfrm>
            <a:off x="6172200" y="3163123"/>
            <a:ext cx="5181600" cy="2785893"/>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848238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Storage models (Google Cloud)</a:t>
            </a:r>
          </a:p>
        </p:txBody>
      </p:sp>
      <p:pic>
        <p:nvPicPr>
          <p:cNvPr id="18" name="Content Placeholder 17" descr="Table, calendar&#10;&#10;Description automatically generated">
            <a:extLst>
              <a:ext uri="{FF2B5EF4-FFF2-40B4-BE49-F238E27FC236}">
                <a16:creationId xmlns:a16="http://schemas.microsoft.com/office/drawing/2014/main" id="{E0C0261B-2FD8-4663-922E-EC57C8B33B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958" y="2294310"/>
            <a:ext cx="5012237" cy="245951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254</a:t>
            </a:fld>
            <a:endParaRPr lang="it-IT"/>
          </a:p>
        </p:txBody>
      </p:sp>
      <p:sp>
        <p:nvSpPr>
          <p:cNvPr id="20" name="Content Placeholder 19">
            <a:extLst>
              <a:ext uri="{FF2B5EF4-FFF2-40B4-BE49-F238E27FC236}">
                <a16:creationId xmlns:a16="http://schemas.microsoft.com/office/drawing/2014/main" id="{6717C1BF-EA6E-42F8-8129-F3698892E1C9}"/>
              </a:ext>
            </a:extLst>
          </p:cNvPr>
          <p:cNvSpPr>
            <a:spLocks noGrp="1"/>
          </p:cNvSpPr>
          <p:nvPr>
            <p:ph idx="4294967295"/>
          </p:nvPr>
        </p:nvSpPr>
        <p:spPr>
          <a:xfrm>
            <a:off x="0" y="6051550"/>
            <a:ext cx="10515600" cy="304800"/>
          </a:xfrm>
        </p:spPr>
        <p:txBody>
          <a:bodyPr/>
          <a:lstStyle/>
          <a:p>
            <a:r>
              <a:rPr lang="en-US" sz="1200" noProof="0">
                <a:latin typeface="Helvetica" panose="020B0604020202020204" pitchFamily="34" charset="0"/>
                <a:cs typeface="Helvetica" panose="020B0604020202020204" pitchFamily="34" charset="0"/>
                <a:hlinkClick r:id="rId3"/>
              </a:rPr>
              <a:t>https://cloud.google.com/products/databases</a:t>
            </a:r>
            <a:r>
              <a:rPr lang="en-US" sz="1200" noProof="0">
                <a:latin typeface="Helvetica" panose="020B0604020202020204" pitchFamily="34" charset="0"/>
                <a:cs typeface="Helvetica" panose="020B0604020202020204" pitchFamily="34" charset="0"/>
              </a:rPr>
              <a:t> </a:t>
            </a:r>
          </a:p>
        </p:txBody>
      </p:sp>
      <p:pic>
        <p:nvPicPr>
          <p:cNvPr id="14" name="Picture 13" descr="Table&#10;&#10;Description automatically generated">
            <a:extLst>
              <a:ext uri="{FF2B5EF4-FFF2-40B4-BE49-F238E27FC236}">
                <a16:creationId xmlns:a16="http://schemas.microsoft.com/office/drawing/2014/main" id="{7321E7D5-761D-4B04-8A03-9F92D4F93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806" y="2272937"/>
            <a:ext cx="5087994" cy="24595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278957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idx="1"/>
          </p:nvPr>
        </p:nvSpPr>
        <p:spPr/>
        <p:txBody>
          <a:bodyPr/>
          <a:lstStyle/>
          <a:p>
            <a:r>
              <a:rPr lang="en-US" noProof="0"/>
              <a:t>Data structure: unstructured</a:t>
            </a:r>
          </a:p>
          <a:p>
            <a:r>
              <a:rPr lang="en-US" noProof="0"/>
              <a:t>Data abstraction: file (or database)</a:t>
            </a:r>
          </a:p>
          <a:p>
            <a:r>
              <a:rPr lang="en-US" noProof="0"/>
              <a:t>Data access model: key-value</a:t>
            </a:r>
          </a:p>
          <a:p>
            <a:endParaRPr lang="en-US" b="1" noProof="0"/>
          </a:p>
          <a:p>
            <a:r>
              <a:rPr lang="en-US" b="1" noProof="0"/>
              <a:t>File system </a:t>
            </a:r>
            <a:r>
              <a:rPr lang="en-US" noProof="0"/>
              <a:t>(EFS), </a:t>
            </a:r>
            <a:r>
              <a:rPr lang="en-US" b="1" noProof="0"/>
              <a:t>object storage </a:t>
            </a:r>
            <a:r>
              <a:rPr lang="en-US" noProof="0"/>
              <a:t>(S3) (or </a:t>
            </a:r>
            <a:r>
              <a:rPr lang="en-US" b="1" noProof="0"/>
              <a:t>DB K-V</a:t>
            </a:r>
            <a:r>
              <a:rPr lang="en-US" noProof="0"/>
              <a:t>;</a:t>
            </a:r>
            <a:r>
              <a:rPr lang="en-US" b="1" noProof="0"/>
              <a:t> </a:t>
            </a:r>
            <a:r>
              <a:rPr lang="en-US" noProof="0"/>
              <a:t>e.g., DynamoDB)</a:t>
            </a:r>
          </a:p>
          <a:p>
            <a:pPr lvl="1"/>
            <a:r>
              <a:rPr lang="en-US" noProof="0"/>
              <a:t>Handle unstructured data</a:t>
            </a:r>
          </a:p>
          <a:p>
            <a:pPr lvl="1"/>
            <a:r>
              <a:rPr lang="en-US" noProof="0"/>
              <a:t>... organized as files (or blob)</a:t>
            </a:r>
          </a:p>
          <a:p>
            <a:pPr lvl="1"/>
            <a:r>
              <a:rPr lang="en-US" noProof="0"/>
              <a:t>... accessed using a key-value</a:t>
            </a:r>
          </a:p>
          <a:p>
            <a:r>
              <a:rPr lang="en-US" noProof="0"/>
              <a:t>Differ in the supported features</a:t>
            </a:r>
          </a:p>
          <a:p>
            <a:pPr lvl="1"/>
            <a:r>
              <a:rPr lang="en-US" noProof="0"/>
              <a:t>E.g., maximum item size (DynamoDB: 400KB, S3: 5TB)</a:t>
            </a:r>
          </a:p>
          <a:p>
            <a:pPr lvl="1"/>
            <a:r>
              <a:rPr lang="en-US" noProof="0"/>
              <a:t>E.g., indexes, querying mechanisms, latency, etc.</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pPr/>
              <a:t>255</a:t>
            </a:fld>
            <a:endParaRPr lang="it-IT"/>
          </a:p>
        </p:txBody>
      </p:sp>
    </p:spTree>
    <p:extLst>
      <p:ext uri="{BB962C8B-B14F-4D97-AF65-F5344CB8AC3E}">
        <p14:creationId xmlns:p14="http://schemas.microsoft.com/office/powerpoint/2010/main" val="52089581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en-US" noProof="0"/>
              <a:t>AWS S3</a:t>
            </a:r>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noProof="0">
                <a:effectLst/>
              </a:rPr>
              <a:t>Simple Storage Service (S3)</a:t>
            </a:r>
          </a:p>
          <a:p>
            <a:pPr lvl="1"/>
            <a:r>
              <a:rPr lang="en-US" noProof="0">
                <a:effectLst/>
              </a:rPr>
              <a:t>Serverless storage, save data as </a:t>
            </a:r>
            <a:r>
              <a:rPr lang="en-US" b="1" noProof="0">
                <a:solidFill>
                  <a:srgbClr val="FF631E"/>
                </a:solidFill>
                <a:effectLst/>
              </a:rPr>
              <a:t>objects</a:t>
            </a:r>
            <a:r>
              <a:rPr lang="en-US" noProof="0">
                <a:solidFill>
                  <a:srgbClr val="FF631E"/>
                </a:solidFill>
                <a:effectLst/>
              </a:rPr>
              <a:t> </a:t>
            </a:r>
            <a:r>
              <a:rPr lang="en-US" noProof="0">
                <a:effectLst/>
              </a:rPr>
              <a:t>within </a:t>
            </a:r>
            <a:r>
              <a:rPr lang="en-US" b="1" noProof="0">
                <a:solidFill>
                  <a:srgbClr val="FF631E"/>
                </a:solidFill>
                <a:effectLst/>
              </a:rPr>
              <a:t>buckets</a:t>
            </a:r>
            <a:endParaRPr lang="en-US" noProof="0"/>
          </a:p>
          <a:p>
            <a:pPr lvl="1"/>
            <a:r>
              <a:rPr lang="en-US" noProof="0">
                <a:effectLst/>
              </a:rPr>
              <a:t>An </a:t>
            </a:r>
            <a:r>
              <a:rPr lang="en-US" b="1" noProof="0">
                <a:solidFill>
                  <a:srgbClr val="FF631E"/>
                </a:solidFill>
                <a:effectLst/>
              </a:rPr>
              <a:t>object</a:t>
            </a:r>
            <a:r>
              <a:rPr lang="en-US" noProof="0">
                <a:solidFill>
                  <a:srgbClr val="FF631E"/>
                </a:solidFill>
                <a:effectLst/>
              </a:rPr>
              <a:t> </a:t>
            </a:r>
            <a:r>
              <a:rPr lang="en-US" noProof="0">
                <a:effectLst/>
              </a:rPr>
              <a:t>is composed of a file and any metadata that describes that file (e.g., </a:t>
            </a:r>
            <a:r>
              <a:rPr lang="en-US" b="1" noProof="0">
                <a:solidFill>
                  <a:srgbClr val="ED6A51"/>
                </a:solidFill>
                <a:effectLst/>
              </a:rPr>
              <a:t>object key</a:t>
            </a:r>
            <a:r>
              <a:rPr lang="en-US" noProof="0">
                <a:effectLst/>
              </a:rPr>
              <a:t>)</a:t>
            </a:r>
            <a:endParaRPr lang="en-US" noProof="0"/>
          </a:p>
          <a:p>
            <a:pPr lvl="1"/>
            <a:r>
              <a:rPr lang="en-US" b="1" noProof="0">
                <a:solidFill>
                  <a:srgbClr val="F57926"/>
                </a:solidFill>
                <a:effectLst/>
              </a:rPr>
              <a:t>Buckets</a:t>
            </a:r>
            <a:r>
              <a:rPr lang="en-US" noProof="0">
                <a:effectLst/>
              </a:rPr>
              <a:t> are logical containers for objects</a:t>
            </a:r>
          </a:p>
          <a:p>
            <a:pPr lvl="2"/>
            <a:r>
              <a:rPr lang="en-US" noProof="0">
                <a:effectLst/>
              </a:rPr>
              <a:t>You can have one or more buckets in your account </a:t>
            </a:r>
          </a:p>
          <a:p>
            <a:pPr lvl="2"/>
            <a:r>
              <a:rPr lang="en-US" noProof="0">
                <a:effectLst/>
              </a:rPr>
              <a:t>Control access for each bucket individually</a:t>
            </a:r>
          </a:p>
          <a:p>
            <a:pPr lvl="2"/>
            <a:r>
              <a:rPr lang="en-US" noProof="0">
                <a:effectLst/>
              </a:rPr>
              <a:t>Choose the geographical region where Amazon S3 will store the bucket and its contents</a:t>
            </a:r>
          </a:p>
          <a:p>
            <a:r>
              <a:rPr lang="en-US" noProof="0"/>
              <a:t>Benefits</a:t>
            </a:r>
          </a:p>
          <a:p>
            <a:pPr lvl="1"/>
            <a:r>
              <a:rPr lang="en-US" noProof="0"/>
              <a:t>Unified data architecture</a:t>
            </a:r>
          </a:p>
          <a:p>
            <a:pPr lvl="2"/>
            <a:r>
              <a:rPr lang="en-US" noProof="0"/>
              <a:t>Build a multi-tenant environment, where many users can bring their own data </a:t>
            </a:r>
          </a:p>
          <a:p>
            <a:pPr lvl="2"/>
            <a:r>
              <a:rPr lang="en-US" noProof="0"/>
              <a:t>Improve both cost and data governance over traditional solutions</a:t>
            </a:r>
          </a:p>
          <a:p>
            <a:pPr lvl="1"/>
            <a:r>
              <a:rPr lang="en-US" noProof="0"/>
              <a:t>Decoupling of storage from compute and data processing </a:t>
            </a:r>
          </a:p>
          <a:p>
            <a:pPr lvl="2"/>
            <a:r>
              <a:rPr lang="en-US" noProof="0"/>
              <a:t>You can cost-effectively store all data types in their native formats</a:t>
            </a:r>
          </a:p>
          <a:p>
            <a:pPr lvl="2"/>
            <a:r>
              <a:rPr lang="en-US" noProof="0"/>
              <a:t>Then, launch transformations as you need</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256</a:t>
            </a:fld>
            <a:endParaRPr lang="it-IT"/>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08303570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a:t>Storage: access frequency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a:xfrm>
            <a:off x="838200" y="1825625"/>
            <a:ext cx="5334000" cy="4351338"/>
          </a:xfrm>
        </p:spPr>
        <p:txBody>
          <a:bodyPr/>
          <a:lstStyle/>
          <a:p>
            <a:r>
              <a:rPr lang="en-US" noProof="0"/>
              <a:t>24 storage (AWS S3) </a:t>
            </a:r>
            <a:r>
              <a:rPr lang="en-US" b="1" noProof="0"/>
              <a:t>classes</a:t>
            </a:r>
          </a:p>
          <a:p>
            <a:pPr lvl="1"/>
            <a:r>
              <a:rPr lang="en-US" b="1" noProof="0"/>
              <a:t>Standard</a:t>
            </a:r>
            <a:r>
              <a:rPr lang="en-US" noProof="0"/>
              <a:t>: general purpose</a:t>
            </a:r>
          </a:p>
          <a:p>
            <a:pPr lvl="1"/>
            <a:r>
              <a:rPr lang="en-US" b="1" noProof="0"/>
              <a:t>Infrequent</a:t>
            </a:r>
            <a:r>
              <a:rPr lang="en-US" noProof="0"/>
              <a:t> (rapid) </a:t>
            </a:r>
            <a:r>
              <a:rPr lang="en-US" b="1" noProof="0"/>
              <a:t>access</a:t>
            </a:r>
          </a:p>
          <a:p>
            <a:pPr lvl="1"/>
            <a:r>
              <a:rPr lang="en-US" b="1" noProof="0"/>
              <a:t>One Zone-IA</a:t>
            </a:r>
            <a:r>
              <a:rPr lang="en-US" noProof="0"/>
              <a:t>: lower-cost option for infrequently accessed data that do not require high availability and resilience</a:t>
            </a:r>
          </a:p>
          <a:p>
            <a:pPr lvl="1"/>
            <a:r>
              <a:rPr lang="en-US" b="1" noProof="0"/>
              <a:t>Glacier</a:t>
            </a:r>
            <a:r>
              <a:rPr lang="en-US" noProof="0"/>
              <a:t>: low-cost storage class for data archiving, three retrieval options that range from a few minutes to hours</a:t>
            </a:r>
          </a:p>
          <a:p>
            <a:pPr lvl="1"/>
            <a:r>
              <a:rPr lang="en-US" b="1" noProof="0"/>
              <a:t>Deep Glacier</a:t>
            </a:r>
            <a:r>
              <a:rPr lang="en-US" noProof="0"/>
              <a:t>: long-term retention for data accessed once or twice in a year. E.g., retain data sets for 10 years or longer</a:t>
            </a:r>
          </a:p>
          <a:p>
            <a:pPr lvl="1"/>
            <a:r>
              <a:rPr lang="en-US" b="1" noProof="0"/>
              <a:t>Intelligent-Tiering</a:t>
            </a:r>
            <a:r>
              <a:rPr lang="en-US" noProof="0"/>
              <a:t>: move objects between access tiers when access patterns change</a:t>
            </a:r>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257</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838200" y="6311900"/>
            <a:ext cx="6096000" cy="276999"/>
          </a:xfrm>
          <a:prstGeom prst="rect">
            <a:avLst/>
          </a:prstGeom>
          <a:noFill/>
        </p:spPr>
        <p:txBody>
          <a:bodyPr wrap="square">
            <a:spAutoFit/>
          </a:bodyPr>
          <a:lstStyle/>
          <a:p>
            <a:r>
              <a:rPr lang="en-US" sz="1200">
                <a:latin typeface="Helvetica" panose="020B0604020202020204" pitchFamily="34" charset="0"/>
                <a:cs typeface="Helvetica" panose="020B0604020202020204" pitchFamily="34" charset="0"/>
                <a:hlinkClick r:id="rId3"/>
              </a:rPr>
              <a:t>https://aws.amazon.com/s3/storage-classes/</a:t>
            </a:r>
            <a:endParaRPr lang="en-US" sz="120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A9E06FB3-5B16-47D4-8288-C02020E18097}"/>
              </a:ext>
            </a:extLst>
          </p:cNvPr>
          <p:cNvSpPr/>
          <p:nvPr/>
        </p:nvSpPr>
        <p:spPr>
          <a:xfrm>
            <a:off x="9329530" y="2849217"/>
            <a:ext cx="331305" cy="785363"/>
          </a:xfrm>
          <a:prstGeom prst="rect">
            <a:avLst/>
          </a:prstGeom>
          <a:solidFill>
            <a:srgbClr val="FF5050">
              <a:alpha val="40000"/>
            </a:srgbClr>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9CD7399-EED1-4D9C-BF3D-98C60CEDF210}"/>
              </a:ext>
            </a:extLst>
          </p:cNvPr>
          <p:cNvSpPr/>
          <p:nvPr/>
        </p:nvSpPr>
        <p:spPr>
          <a:xfrm>
            <a:off x="9236761" y="4969564"/>
            <a:ext cx="2011680" cy="304801"/>
          </a:xfrm>
          <a:prstGeom prst="rect">
            <a:avLst/>
          </a:prstGeom>
          <a:solidFill>
            <a:srgbClr val="FFC000">
              <a:alpha val="4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6C4B438-AC78-4B50-A59B-955B963B5396}"/>
              </a:ext>
            </a:extLst>
          </p:cNvPr>
          <p:cNvSpPr/>
          <p:nvPr/>
        </p:nvSpPr>
        <p:spPr>
          <a:xfrm>
            <a:off x="7845287" y="4731026"/>
            <a:ext cx="1288773" cy="212034"/>
          </a:xfrm>
          <a:prstGeom prst="rect">
            <a:avLst/>
          </a:prstGeom>
          <a:solidFill>
            <a:schemeClr val="accent6">
              <a:alpha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C2614A0-0DDB-411C-8714-44C067AD4818}"/>
              </a:ext>
            </a:extLst>
          </p:cNvPr>
          <p:cNvSpPr/>
          <p:nvPr/>
        </p:nvSpPr>
        <p:spPr>
          <a:xfrm>
            <a:off x="7169425" y="4362161"/>
            <a:ext cx="4023360" cy="212034"/>
          </a:xfrm>
          <a:prstGeom prst="rect">
            <a:avLst/>
          </a:prstGeom>
          <a:solidFill>
            <a:schemeClr val="accent1">
              <a:alpha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2FBF4B-8524-411C-80F3-45F0CC6718B5}"/>
              </a:ext>
            </a:extLst>
          </p:cNvPr>
          <p:cNvSpPr/>
          <p:nvPr/>
        </p:nvSpPr>
        <p:spPr>
          <a:xfrm>
            <a:off x="7169425" y="3862968"/>
            <a:ext cx="4023360" cy="212034"/>
          </a:xfrm>
          <a:prstGeom prst="rect">
            <a:avLst/>
          </a:prstGeom>
          <a:solidFill>
            <a:srgbClr val="7030A0">
              <a:alpha val="40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001881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a:t>Storage: access frequency (AWS)</a:t>
            </a:r>
          </a:p>
        </p:txBody>
      </p:sp>
      <p:sp>
        <p:nvSpPr>
          <p:cNvPr id="6" name="Content Placeholder 5">
            <a:extLst>
              <a:ext uri="{FF2B5EF4-FFF2-40B4-BE49-F238E27FC236}">
                <a16:creationId xmlns:a16="http://schemas.microsoft.com/office/drawing/2014/main" id="{DF02907C-598A-405C-BB0E-89F52E4F1DD2}"/>
              </a:ext>
            </a:extLst>
          </p:cNvPr>
          <p:cNvSpPr>
            <a:spLocks noGrp="1"/>
          </p:cNvSpPr>
          <p:nvPr>
            <p:ph sz="half" idx="1"/>
          </p:nvPr>
        </p:nvSpPr>
        <p:spPr/>
        <p:txBody>
          <a:bodyPr/>
          <a:lstStyle/>
          <a:p>
            <a:pPr lvl="0"/>
            <a:r>
              <a:rPr lang="en-US" altLang="en-US" b="1" noProof="0"/>
              <a:t>Lifecycle</a:t>
            </a:r>
            <a:r>
              <a:rPr lang="en-US" altLang="en-US" noProof="0"/>
              <a:t> configuration</a:t>
            </a:r>
          </a:p>
          <a:p>
            <a:pPr lvl="1"/>
            <a:r>
              <a:rPr lang="en-US" altLang="en-US" noProof="0"/>
              <a:t>A set of rules that define actions that Amazon S3 applies to a group of objects</a:t>
            </a:r>
          </a:p>
          <a:p>
            <a:pPr lvl="0"/>
            <a:r>
              <a:rPr lang="en-US" altLang="en-US" noProof="0"/>
              <a:t>Two types of actions: </a:t>
            </a:r>
          </a:p>
          <a:p>
            <a:pPr lvl="1"/>
            <a:r>
              <a:rPr lang="en-US" altLang="en-US" b="1" noProof="0"/>
              <a:t>Transition: </a:t>
            </a:r>
            <a:r>
              <a:rPr lang="en-US" altLang="en-US" noProof="0"/>
              <a:t>when objects transition to another storage class. E.g., archive objects to the S3 Glacier storage class one year after creating them</a:t>
            </a:r>
          </a:p>
          <a:p>
            <a:pPr lvl="1"/>
            <a:r>
              <a:rPr lang="en-US" altLang="en-US" b="1" noProof="0"/>
              <a:t>Expiration</a:t>
            </a:r>
            <a:r>
              <a:rPr lang="en-US" altLang="en-US" noProof="0"/>
              <a:t>: when objects expire. Amazon S3 deletes expired objects on your behalf</a:t>
            </a:r>
          </a:p>
          <a:p>
            <a:endParaRPr lang="en-US" noProof="0"/>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pPr/>
              <a:t>258</a:t>
            </a:fld>
            <a:endParaRPr lang="it-IT"/>
          </a:p>
        </p:txBody>
      </p:sp>
      <p:sp>
        <p:nvSpPr>
          <p:cNvPr id="20" name="Arrow: Up 19">
            <a:extLst>
              <a:ext uri="{FF2B5EF4-FFF2-40B4-BE49-F238E27FC236}">
                <a16:creationId xmlns:a16="http://schemas.microsoft.com/office/drawing/2014/main" id="{4350BABF-0B06-4707-B9E6-F52F973D9404}"/>
              </a:ext>
            </a:extLst>
          </p:cNvPr>
          <p:cNvSpPr/>
          <p:nvPr/>
        </p:nvSpPr>
        <p:spPr>
          <a:xfrm rot="5400000">
            <a:off x="8839200" y="982298"/>
            <a:ext cx="426720" cy="3103865"/>
          </a:xfrm>
          <a:prstGeom prst="up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en-US">
                <a:latin typeface="Helvetica" panose="020B0604020202020204" pitchFamily="34" charset="0"/>
                <a:cs typeface="Helvetica" panose="020B0604020202020204" pitchFamily="34" charset="0"/>
              </a:rPr>
              <a:t>Transition</a:t>
            </a:r>
          </a:p>
        </p:txBody>
      </p:sp>
      <p:sp>
        <p:nvSpPr>
          <p:cNvPr id="21" name="Content Placeholder 13">
            <a:extLst>
              <a:ext uri="{FF2B5EF4-FFF2-40B4-BE49-F238E27FC236}">
                <a16:creationId xmlns:a16="http://schemas.microsoft.com/office/drawing/2014/main" id="{166E73D4-DC04-4EE3-BC98-A944D8E74EF2}"/>
              </a:ext>
            </a:extLst>
          </p:cNvPr>
          <p:cNvSpPr txBox="1">
            <a:spLocks/>
          </p:cNvSpPr>
          <p:nvPr/>
        </p:nvSpPr>
        <p:spPr>
          <a:xfrm>
            <a:off x="838200" y="6051837"/>
            <a:ext cx="10515600" cy="304513"/>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latin typeface="Helvetica" panose="020B0604020202020204" pitchFamily="34" charset="0"/>
                <a:cs typeface="Helvetica" panose="020B0604020202020204" pitchFamily="34" charset="0"/>
                <a:hlinkClick r:id="rId3"/>
              </a:rPr>
              <a:t>https://docs.aws.amazon.com/AmazonS3/latest/userguide/object-lifecycle-mgmt.html</a:t>
            </a:r>
            <a:endParaRPr lang="en-US" sz="120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0214315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normAutofit fontScale="90000"/>
          </a:bodyPr>
          <a:lstStyle/>
          <a:p>
            <a:r>
              <a:rPr lang="en-US" noProof="0"/>
              <a:t>Storage: access frequency (Google Cloud)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259</a:t>
            </a:fld>
            <a:endParaRPr lang="it-IT"/>
          </a:p>
        </p:txBody>
      </p:sp>
      <p:sp>
        <p:nvSpPr>
          <p:cNvPr id="4" name="Segnaposto contenuto 3">
            <a:extLst>
              <a:ext uri="{FF2B5EF4-FFF2-40B4-BE49-F238E27FC236}">
                <a16:creationId xmlns:a16="http://schemas.microsoft.com/office/drawing/2014/main" id="{C2034129-2A01-EBCC-1685-FC23D8D41AFC}"/>
              </a:ext>
            </a:extLst>
          </p:cNvPr>
          <p:cNvSpPr>
            <a:spLocks noGrp="1"/>
          </p:cNvSpPr>
          <p:nvPr>
            <p:ph idx="13"/>
          </p:nvPr>
        </p:nvSpPr>
        <p:spPr/>
        <p:txBody>
          <a:bodyPr/>
          <a:lstStyle/>
          <a:p>
            <a:r>
              <a:rPr lang="en-US" sz="1200" noProof="0">
                <a:latin typeface="Helvetica" panose="020B0604020202020204" pitchFamily="34" charset="0"/>
                <a:cs typeface="Helvetica" panose="020B0604020202020204" pitchFamily="34" charset="0"/>
                <a:hlinkClick r:id="rId2"/>
              </a:rPr>
              <a:t>https://cloud.google.com/blog/products/storage-data-transfer/archive-storage-class-for-coldest-data-now-available</a:t>
            </a:r>
            <a:endParaRPr lang="en-US" sz="1200" noProof="0">
              <a:latin typeface="Helvetica" panose="020B0604020202020204" pitchFamily="34" charset="0"/>
              <a:cs typeface="Helvetica" panose="020B0604020202020204" pitchFamily="34" charset="0"/>
            </a:endParaRPr>
          </a:p>
        </p:txBody>
      </p:sp>
      <p:pic>
        <p:nvPicPr>
          <p:cNvPr id="13" name="Content Placeholder 2" descr="Table&#10;&#10;Description automatically generated">
            <a:extLst>
              <a:ext uri="{FF2B5EF4-FFF2-40B4-BE49-F238E27FC236}">
                <a16:creationId xmlns:a16="http://schemas.microsoft.com/office/drawing/2014/main" id="{637A2FB7-08D3-E14C-911F-7E9DB042986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652500" y="3237037"/>
            <a:ext cx="4220999" cy="1528513"/>
          </a:xfrm>
        </p:spPr>
      </p:pic>
      <p:pic>
        <p:nvPicPr>
          <p:cNvPr id="15" name="Picture 10" descr="Graphical user interface&#10;&#10;Description automatically generated with medium confidence">
            <a:extLst>
              <a:ext uri="{FF2B5EF4-FFF2-40B4-BE49-F238E27FC236}">
                <a16:creationId xmlns:a16="http://schemas.microsoft.com/office/drawing/2014/main" id="{97F70273-0864-36EF-7783-BBB1C978CB9F}"/>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838200" y="2728101"/>
            <a:ext cx="5181600" cy="2546386"/>
          </a:xfrm>
          <a:prstGeom prst="rect">
            <a:avLst/>
          </a:prstGeom>
        </p:spPr>
      </p:pic>
    </p:spTree>
    <p:extLst>
      <p:ext uri="{BB962C8B-B14F-4D97-AF65-F5344CB8AC3E}">
        <p14:creationId xmlns:p14="http://schemas.microsoft.com/office/powerpoint/2010/main" val="401519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Magnetic Disk 11">
            <a:extLst>
              <a:ext uri="{FF2B5EF4-FFF2-40B4-BE49-F238E27FC236}">
                <a16:creationId xmlns:a16="http://schemas.microsoft.com/office/drawing/2014/main" id="{E221735A-821F-6354-DF3B-A7F6E83C4B9C}"/>
              </a:ext>
            </a:extLst>
          </p:cNvPr>
          <p:cNvSpPr/>
          <p:nvPr/>
        </p:nvSpPr>
        <p:spPr>
          <a:xfrm>
            <a:off x="1300294" y="5788086"/>
            <a:ext cx="9638950" cy="782920"/>
          </a:xfrm>
          <a:prstGeom prst="flowChartMagneticDisk">
            <a:avLst/>
          </a:prstGeom>
          <a:solidFill>
            <a:schemeClr val="tx2">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Helvetica" panose="020B0604020202020204" pitchFamily="34" charset="0"/>
                <a:cs typeface="Helvetica" panose="020B0604020202020204" pitchFamily="34" charset="0"/>
              </a:rPr>
              <a:t>Data Lake</a:t>
            </a:r>
          </a:p>
        </p:txBody>
      </p:sp>
      <p:sp>
        <p:nvSpPr>
          <p:cNvPr id="31" name="Title 30">
            <a:extLst>
              <a:ext uri="{FF2B5EF4-FFF2-40B4-BE49-F238E27FC236}">
                <a16:creationId xmlns:a16="http://schemas.microsoft.com/office/drawing/2014/main" id="{711F0855-DCF1-8522-EE69-8ACE0F6DB450}"/>
              </a:ext>
            </a:extLst>
          </p:cNvPr>
          <p:cNvSpPr>
            <a:spLocks noGrp="1"/>
          </p:cNvSpPr>
          <p:nvPr>
            <p:ph type="title"/>
          </p:nvPr>
        </p:nvSpPr>
        <p:spPr/>
        <p:txBody>
          <a:bodyPr/>
          <a:lstStyle/>
          <a:p>
            <a:r>
              <a:rPr lang="en-US" noProof="0"/>
              <a:t>Data platform</a:t>
            </a:r>
          </a:p>
        </p:txBody>
      </p:sp>
      <p:sp>
        <p:nvSpPr>
          <p:cNvPr id="4" name="Footer Placeholder 3">
            <a:extLst>
              <a:ext uri="{FF2B5EF4-FFF2-40B4-BE49-F238E27FC236}">
                <a16:creationId xmlns:a16="http://schemas.microsoft.com/office/drawing/2014/main" id="{AC2C3AB6-F117-D273-D064-E5CD29C27030}"/>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B74EB116-2C02-FAA1-A155-1A5C2E2F4E4C}"/>
              </a:ext>
            </a:extLst>
          </p:cNvPr>
          <p:cNvSpPr>
            <a:spLocks noGrp="1"/>
          </p:cNvSpPr>
          <p:nvPr>
            <p:ph type="sldNum" sz="quarter" idx="12"/>
          </p:nvPr>
        </p:nvSpPr>
        <p:spPr/>
        <p:txBody>
          <a:bodyPr/>
          <a:lstStyle/>
          <a:p>
            <a:fld id="{5DD6F1BA-2510-46FC-9346-AB1F3CA1593B}" type="slidenum">
              <a:rPr lang="en-US" noProof="0" smtClean="0"/>
              <a:t>26</a:t>
            </a:fld>
            <a:endParaRPr lang="en-US" noProof="0"/>
          </a:p>
        </p:txBody>
      </p:sp>
      <p:sp>
        <p:nvSpPr>
          <p:cNvPr id="34" name="Rectangle 33">
            <a:extLst>
              <a:ext uri="{FF2B5EF4-FFF2-40B4-BE49-F238E27FC236}">
                <a16:creationId xmlns:a16="http://schemas.microsoft.com/office/drawing/2014/main" id="{357F9E5A-F8FB-6F16-64DA-9577E03AEC62}"/>
              </a:ext>
            </a:extLst>
          </p:cNvPr>
          <p:cNvSpPr/>
          <p:nvPr/>
        </p:nvSpPr>
        <p:spPr>
          <a:xfrm>
            <a:off x="1731736" y="1635369"/>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solidFill>
                  <a:schemeClr val="tx1"/>
                </a:solidFill>
                <a:latin typeface="Helvetica" panose="020B0604020202020204" pitchFamily="34" charset="0"/>
                <a:cs typeface="Helvetica" panose="020B0604020202020204" pitchFamily="34" charset="0"/>
              </a:rPr>
              <a:t>Relational</a:t>
            </a: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p:txBody>
      </p:sp>
      <p:sp>
        <p:nvSpPr>
          <p:cNvPr id="37" name="Rectangle 36">
            <a:extLst>
              <a:ext uri="{FF2B5EF4-FFF2-40B4-BE49-F238E27FC236}">
                <a16:creationId xmlns:a16="http://schemas.microsoft.com/office/drawing/2014/main" id="{AE9E700E-71B9-E634-4ABA-1C39D52573F4}"/>
              </a:ext>
            </a:extLst>
          </p:cNvPr>
          <p:cNvSpPr/>
          <p:nvPr/>
        </p:nvSpPr>
        <p:spPr>
          <a:xfrm>
            <a:off x="4741635" y="1635369"/>
            <a:ext cx="2743200" cy="4299438"/>
          </a:xfrm>
          <a:prstGeom prst="rect">
            <a:avLst/>
          </a:prstGeom>
          <a:solidFill>
            <a:schemeClr val="accent5">
              <a:lumMod val="60000"/>
              <a:lumOff val="40000"/>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solidFill>
                  <a:schemeClr val="tx1"/>
                </a:solidFill>
                <a:latin typeface="Helvetica" panose="020B0604020202020204" pitchFamily="34" charset="0"/>
                <a:cs typeface="Helvetica" panose="020B0604020202020204" pitchFamily="34" charset="0"/>
              </a:rPr>
              <a:t>NoSQL </a:t>
            </a:r>
            <a:br>
              <a:rPr lang="en-US">
                <a:solidFill>
                  <a:schemeClr val="tx1"/>
                </a:solidFill>
                <a:latin typeface="Helvetica" panose="020B0604020202020204" pitchFamily="34" charset="0"/>
                <a:cs typeface="Helvetica" panose="020B0604020202020204" pitchFamily="34" charset="0"/>
              </a:rPr>
            </a:br>
            <a:r>
              <a:rPr lang="en-US">
                <a:solidFill>
                  <a:schemeClr val="tx1"/>
                </a:solidFill>
                <a:latin typeface="Helvetica" panose="020B0604020202020204" pitchFamily="34" charset="0"/>
                <a:cs typeface="Helvetica" panose="020B0604020202020204" pitchFamily="34" charset="0"/>
              </a:rPr>
              <a:t>(Non relational)</a:t>
            </a: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p:txBody>
      </p:sp>
      <p:sp>
        <p:nvSpPr>
          <p:cNvPr id="45" name="Rectangle 44">
            <a:extLst>
              <a:ext uri="{FF2B5EF4-FFF2-40B4-BE49-F238E27FC236}">
                <a16:creationId xmlns:a16="http://schemas.microsoft.com/office/drawing/2014/main" id="{4954CD2E-B812-6E39-0029-0930BDC61808}"/>
              </a:ext>
            </a:extLst>
          </p:cNvPr>
          <p:cNvSpPr/>
          <p:nvPr/>
        </p:nvSpPr>
        <p:spPr>
          <a:xfrm>
            <a:off x="5106815" y="2652194"/>
            <a:ext cx="2025167" cy="9174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a:solidFill>
                  <a:schemeClr val="tx1"/>
                </a:solidFill>
                <a:latin typeface="Helvetica" panose="020B0604020202020204" pitchFamily="34" charset="0"/>
                <a:cs typeface="Helvetica" panose="020B0604020202020204" pitchFamily="34" charset="0"/>
              </a:rPr>
              <a:t>[{</a:t>
            </a:r>
          </a:p>
          <a:p>
            <a:r>
              <a:rPr lang="en-US" sz="800">
                <a:solidFill>
                  <a:schemeClr val="tx1"/>
                </a:solidFill>
                <a:latin typeface="Helvetica" panose="020B0604020202020204" pitchFamily="34" charset="0"/>
                <a:cs typeface="Helvetica" panose="020B0604020202020204" pitchFamily="34" charset="0"/>
              </a:rPr>
              <a:t>     "_id": 1,</a:t>
            </a:r>
          </a:p>
          <a:p>
            <a:r>
              <a:rPr lang="en-US" sz="800">
                <a:solidFill>
                  <a:schemeClr val="tx1"/>
                </a:solidFill>
                <a:latin typeface="Helvetica" panose="020B0604020202020204" pitchFamily="34" charset="0"/>
                <a:cs typeface="Helvetica" panose="020B0604020202020204" pitchFamily="34" charset="0"/>
              </a:rPr>
              <a:t>     “</a:t>
            </a:r>
            <a:r>
              <a:rPr lang="en-US" sz="800" err="1">
                <a:solidFill>
                  <a:schemeClr val="tx1"/>
                </a:solidFill>
                <a:latin typeface="Helvetica" panose="020B0604020202020204" pitchFamily="34" charset="0"/>
                <a:cs typeface="Helvetica" panose="020B0604020202020204" pitchFamily="34" charset="0"/>
              </a:rPr>
              <a:t>firstname</a:t>
            </a:r>
            <a:r>
              <a:rPr lang="en-US" sz="800">
                <a:solidFill>
                  <a:schemeClr val="tx1"/>
                </a:solidFill>
                <a:latin typeface="Helvetica" panose="020B0604020202020204" pitchFamily="34" charset="0"/>
                <a:cs typeface="Helvetica" panose="020B0604020202020204" pitchFamily="34" charset="0"/>
              </a:rPr>
              <a:t>": “Alice”</a:t>
            </a:r>
          </a:p>
          <a:p>
            <a:r>
              <a:rPr lang="en-US" sz="800">
                <a:solidFill>
                  <a:schemeClr val="tx1"/>
                </a:solidFill>
                <a:latin typeface="Helvetica" panose="020B0604020202020204" pitchFamily="34" charset="0"/>
                <a:cs typeface="Helvetica" panose="020B0604020202020204" pitchFamily="34" charset="0"/>
              </a:rPr>
              <a:t>}, {</a:t>
            </a:r>
          </a:p>
          <a:p>
            <a:r>
              <a:rPr lang="en-US" sz="800">
                <a:solidFill>
                  <a:schemeClr val="tx1"/>
                </a:solidFill>
                <a:latin typeface="Helvetica" panose="020B0604020202020204" pitchFamily="34" charset="0"/>
                <a:cs typeface="Helvetica" panose="020B0604020202020204" pitchFamily="34" charset="0"/>
              </a:rPr>
              <a:t>     "_id": 2,</a:t>
            </a:r>
          </a:p>
          <a:p>
            <a:r>
              <a:rPr lang="en-US" sz="800">
                <a:solidFill>
                  <a:schemeClr val="tx1"/>
                </a:solidFill>
                <a:latin typeface="Helvetica" panose="020B0604020202020204" pitchFamily="34" charset="0"/>
                <a:cs typeface="Helvetica" panose="020B0604020202020204" pitchFamily="34" charset="0"/>
              </a:rPr>
              <a:t>     “name": “Bob”</a:t>
            </a:r>
          </a:p>
          <a:p>
            <a:r>
              <a:rPr lang="en-US" sz="800">
                <a:solidFill>
                  <a:schemeClr val="tx1"/>
                </a:solidFill>
                <a:latin typeface="Helvetica" panose="020B0604020202020204" pitchFamily="34" charset="0"/>
                <a:cs typeface="Helvetica" panose="020B0604020202020204" pitchFamily="34" charset="0"/>
              </a:rPr>
              <a:t>}]</a:t>
            </a:r>
          </a:p>
        </p:txBody>
      </p:sp>
      <p:sp>
        <p:nvSpPr>
          <p:cNvPr id="46" name="TextBox 45">
            <a:extLst>
              <a:ext uri="{FF2B5EF4-FFF2-40B4-BE49-F238E27FC236}">
                <a16:creationId xmlns:a16="http://schemas.microsoft.com/office/drawing/2014/main" id="{CEDDC574-B88D-50A2-0F15-79D4C3A26C11}"/>
              </a:ext>
            </a:extLst>
          </p:cNvPr>
          <p:cNvSpPr txBox="1"/>
          <p:nvPr/>
        </p:nvSpPr>
        <p:spPr>
          <a:xfrm>
            <a:off x="6131387" y="3260096"/>
            <a:ext cx="1000595" cy="307777"/>
          </a:xfrm>
          <a:prstGeom prst="rect">
            <a:avLst/>
          </a:prstGeom>
          <a:noFill/>
        </p:spPr>
        <p:txBody>
          <a:bodyPr wrap="none" rtlCol="0">
            <a:spAutoFit/>
          </a:bodyPr>
          <a:lstStyle/>
          <a:p>
            <a:r>
              <a:rPr lang="en-US" sz="1400">
                <a:latin typeface="Helvetica" panose="020B0604020202020204" pitchFamily="34" charset="0"/>
                <a:cs typeface="Helvetica" panose="020B0604020202020204" pitchFamily="34" charset="0"/>
              </a:rPr>
              <a:t>Document</a:t>
            </a:r>
          </a:p>
        </p:txBody>
      </p:sp>
      <p:sp>
        <p:nvSpPr>
          <p:cNvPr id="47" name="Rectangle 46">
            <a:extLst>
              <a:ext uri="{FF2B5EF4-FFF2-40B4-BE49-F238E27FC236}">
                <a16:creationId xmlns:a16="http://schemas.microsoft.com/office/drawing/2014/main" id="{96E1EDB1-C4C1-15FA-E4EE-7A8C0B2BF9B9}"/>
              </a:ext>
            </a:extLst>
          </p:cNvPr>
          <p:cNvSpPr/>
          <p:nvPr/>
        </p:nvSpPr>
        <p:spPr>
          <a:xfrm>
            <a:off x="5096879" y="3684560"/>
            <a:ext cx="2035103"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a:solidFill>
                  <a:schemeClr val="tx1"/>
                </a:solidFill>
                <a:latin typeface="Helvetica" panose="020B0604020202020204" pitchFamily="34" charset="0"/>
                <a:cs typeface="Helvetica" panose="020B0604020202020204" pitchFamily="34" charset="0"/>
              </a:rPr>
              <a:t>[</a:t>
            </a:r>
          </a:p>
          <a:p>
            <a:r>
              <a:rPr lang="en-US" sz="800">
                <a:solidFill>
                  <a:schemeClr val="tx1"/>
                </a:solidFill>
                <a:latin typeface="Helvetica" panose="020B0604020202020204" pitchFamily="34" charset="0"/>
                <a:cs typeface="Helvetica" panose="020B0604020202020204" pitchFamily="34" charset="0"/>
              </a:rPr>
              <a:t>    (“k1”, “v1),</a:t>
            </a:r>
          </a:p>
          <a:p>
            <a:r>
              <a:rPr lang="en-US" sz="800">
                <a:solidFill>
                  <a:schemeClr val="tx1"/>
                </a:solidFill>
                <a:latin typeface="Helvetica" panose="020B0604020202020204" pitchFamily="34" charset="0"/>
                <a:cs typeface="Helvetica" panose="020B0604020202020204" pitchFamily="34" charset="0"/>
              </a:rPr>
              <a:t>    (“k2”, “v2)</a:t>
            </a:r>
          </a:p>
          <a:p>
            <a:r>
              <a:rPr lang="en-US" sz="800">
                <a:solidFill>
                  <a:schemeClr val="tx1"/>
                </a:solidFill>
                <a:latin typeface="Helvetica" panose="020B0604020202020204" pitchFamily="34" charset="0"/>
                <a:cs typeface="Helvetica" panose="020B0604020202020204" pitchFamily="34" charset="0"/>
              </a:rPr>
              <a:t>]</a:t>
            </a:r>
          </a:p>
        </p:txBody>
      </p:sp>
      <p:sp>
        <p:nvSpPr>
          <p:cNvPr id="48" name="TextBox 47">
            <a:extLst>
              <a:ext uri="{FF2B5EF4-FFF2-40B4-BE49-F238E27FC236}">
                <a16:creationId xmlns:a16="http://schemas.microsoft.com/office/drawing/2014/main" id="{B3C74022-392C-C208-143D-A18E32AECA0A}"/>
              </a:ext>
            </a:extLst>
          </p:cNvPr>
          <p:cNvSpPr txBox="1"/>
          <p:nvPr/>
        </p:nvSpPr>
        <p:spPr>
          <a:xfrm>
            <a:off x="6150623" y="4011106"/>
            <a:ext cx="981359" cy="307777"/>
          </a:xfrm>
          <a:prstGeom prst="rect">
            <a:avLst/>
          </a:prstGeom>
          <a:noFill/>
        </p:spPr>
        <p:txBody>
          <a:bodyPr wrap="none" rtlCol="0">
            <a:spAutoFit/>
          </a:bodyPr>
          <a:lstStyle/>
          <a:p>
            <a:r>
              <a:rPr lang="en-US" sz="1400">
                <a:latin typeface="Helvetica" panose="020B0604020202020204" pitchFamily="34" charset="0"/>
                <a:cs typeface="Helvetica" panose="020B0604020202020204" pitchFamily="34" charset="0"/>
              </a:rPr>
              <a:t>Key-value</a:t>
            </a:r>
          </a:p>
        </p:txBody>
      </p:sp>
      <p:sp>
        <p:nvSpPr>
          <p:cNvPr id="49" name="Rectangle 48">
            <a:extLst>
              <a:ext uri="{FF2B5EF4-FFF2-40B4-BE49-F238E27FC236}">
                <a16:creationId xmlns:a16="http://schemas.microsoft.com/office/drawing/2014/main" id="{95080449-38D9-A456-1495-F200ECDDE17C}"/>
              </a:ext>
            </a:extLst>
          </p:cNvPr>
          <p:cNvSpPr/>
          <p:nvPr/>
        </p:nvSpPr>
        <p:spPr>
          <a:xfrm>
            <a:off x="5090135" y="4414433"/>
            <a:ext cx="2041848"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a:solidFill>
                <a:schemeClr val="tx1"/>
              </a:solidFill>
              <a:latin typeface="Helvetica" panose="020B0604020202020204" pitchFamily="34" charset="0"/>
              <a:cs typeface="Helvetica" panose="020B0604020202020204" pitchFamily="34" charset="0"/>
            </a:endParaRPr>
          </a:p>
        </p:txBody>
      </p:sp>
      <p:sp>
        <p:nvSpPr>
          <p:cNvPr id="50" name="TextBox 49">
            <a:extLst>
              <a:ext uri="{FF2B5EF4-FFF2-40B4-BE49-F238E27FC236}">
                <a16:creationId xmlns:a16="http://schemas.microsoft.com/office/drawing/2014/main" id="{04ACDFDB-5468-3B34-8493-2655F80D3C14}"/>
              </a:ext>
            </a:extLst>
          </p:cNvPr>
          <p:cNvSpPr txBox="1"/>
          <p:nvPr/>
        </p:nvSpPr>
        <p:spPr>
          <a:xfrm>
            <a:off x="6450385" y="4740979"/>
            <a:ext cx="681597" cy="307777"/>
          </a:xfrm>
          <a:prstGeom prst="rect">
            <a:avLst/>
          </a:prstGeom>
          <a:noFill/>
        </p:spPr>
        <p:txBody>
          <a:bodyPr wrap="none" rtlCol="0">
            <a:spAutoFit/>
          </a:bodyPr>
          <a:lstStyle/>
          <a:p>
            <a:r>
              <a:rPr lang="en-US" sz="1400">
                <a:latin typeface="Helvetica" panose="020B0604020202020204" pitchFamily="34" charset="0"/>
                <a:cs typeface="Helvetica" panose="020B0604020202020204" pitchFamily="34" charset="0"/>
              </a:rPr>
              <a:t>Graph</a:t>
            </a:r>
          </a:p>
        </p:txBody>
      </p:sp>
      <p:sp>
        <p:nvSpPr>
          <p:cNvPr id="51" name="Oval 50">
            <a:extLst>
              <a:ext uri="{FF2B5EF4-FFF2-40B4-BE49-F238E27FC236}">
                <a16:creationId xmlns:a16="http://schemas.microsoft.com/office/drawing/2014/main" id="{2AB1553B-3CC1-C6A6-E0C7-E2938D945E08}"/>
              </a:ext>
            </a:extLst>
          </p:cNvPr>
          <p:cNvSpPr/>
          <p:nvPr/>
        </p:nvSpPr>
        <p:spPr>
          <a:xfrm>
            <a:off x="5225672" y="451877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2" name="Oval 51">
            <a:extLst>
              <a:ext uri="{FF2B5EF4-FFF2-40B4-BE49-F238E27FC236}">
                <a16:creationId xmlns:a16="http://schemas.microsoft.com/office/drawing/2014/main" id="{C177C602-4925-F6CC-7490-37294A83EB25}"/>
              </a:ext>
            </a:extLst>
          </p:cNvPr>
          <p:cNvSpPr/>
          <p:nvPr/>
        </p:nvSpPr>
        <p:spPr>
          <a:xfrm>
            <a:off x="5358952" y="477993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3" name="Oval 52">
            <a:extLst>
              <a:ext uri="{FF2B5EF4-FFF2-40B4-BE49-F238E27FC236}">
                <a16:creationId xmlns:a16="http://schemas.microsoft.com/office/drawing/2014/main" id="{BA97C3E6-AE2C-C21A-F114-1FB92CF634A4}"/>
              </a:ext>
            </a:extLst>
          </p:cNvPr>
          <p:cNvSpPr/>
          <p:nvPr/>
        </p:nvSpPr>
        <p:spPr>
          <a:xfrm>
            <a:off x="5585106" y="456449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4" name="Oval 53">
            <a:extLst>
              <a:ext uri="{FF2B5EF4-FFF2-40B4-BE49-F238E27FC236}">
                <a16:creationId xmlns:a16="http://schemas.microsoft.com/office/drawing/2014/main" id="{00C8E2F3-4349-6123-E7D9-0D545E098295}"/>
              </a:ext>
            </a:extLst>
          </p:cNvPr>
          <p:cNvSpPr/>
          <p:nvPr/>
        </p:nvSpPr>
        <p:spPr>
          <a:xfrm>
            <a:off x="5760933" y="482565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5" name="Oval 54">
            <a:extLst>
              <a:ext uri="{FF2B5EF4-FFF2-40B4-BE49-F238E27FC236}">
                <a16:creationId xmlns:a16="http://schemas.microsoft.com/office/drawing/2014/main" id="{1816F15F-6D93-C007-3C85-E5AED7C0570F}"/>
              </a:ext>
            </a:extLst>
          </p:cNvPr>
          <p:cNvSpPr/>
          <p:nvPr/>
        </p:nvSpPr>
        <p:spPr>
          <a:xfrm>
            <a:off x="6027958" y="4628950"/>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57" name="Straight Connector 56">
            <a:extLst>
              <a:ext uri="{FF2B5EF4-FFF2-40B4-BE49-F238E27FC236}">
                <a16:creationId xmlns:a16="http://schemas.microsoft.com/office/drawing/2014/main" id="{E9136B7C-09B6-991C-DE54-7F670E7E665D}"/>
              </a:ext>
            </a:extLst>
          </p:cNvPr>
          <p:cNvCxnSpPr>
            <a:cxnSpLocks/>
            <a:stCxn id="51" idx="5"/>
            <a:endCxn id="52" idx="1"/>
          </p:cNvCxnSpPr>
          <p:nvPr/>
        </p:nvCxnSpPr>
        <p:spPr>
          <a:xfrm>
            <a:off x="5303721" y="4596823"/>
            <a:ext cx="68622"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624EB9-5746-6DF1-27D7-E275FECEF582}"/>
              </a:ext>
            </a:extLst>
          </p:cNvPr>
          <p:cNvCxnSpPr>
            <a:cxnSpLocks/>
            <a:stCxn id="55" idx="3"/>
            <a:endCxn id="54" idx="7"/>
          </p:cNvCxnSpPr>
          <p:nvPr/>
        </p:nvCxnSpPr>
        <p:spPr>
          <a:xfrm flipH="1">
            <a:off x="5838982" y="4706999"/>
            <a:ext cx="202367" cy="13204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2ECD27-094C-2F85-DB57-E7E533DC0295}"/>
              </a:ext>
            </a:extLst>
          </p:cNvPr>
          <p:cNvCxnSpPr>
            <a:cxnSpLocks/>
            <a:stCxn id="53" idx="5"/>
            <a:endCxn id="54" idx="1"/>
          </p:cNvCxnSpPr>
          <p:nvPr/>
        </p:nvCxnSpPr>
        <p:spPr>
          <a:xfrm>
            <a:off x="5663155" y="4642543"/>
            <a:ext cx="111169"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50D832C-DF2E-BD21-87DA-704D4C1FC05E}"/>
              </a:ext>
            </a:extLst>
          </p:cNvPr>
          <p:cNvCxnSpPr>
            <a:stCxn id="52" idx="6"/>
            <a:endCxn id="53" idx="1"/>
          </p:cNvCxnSpPr>
          <p:nvPr/>
        </p:nvCxnSpPr>
        <p:spPr>
          <a:xfrm flipV="1">
            <a:off x="5450392" y="4642543"/>
            <a:ext cx="148105" cy="18311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6C45150-612A-3AC8-9B2D-F0AD700B1257}"/>
              </a:ext>
            </a:extLst>
          </p:cNvPr>
          <p:cNvCxnSpPr>
            <a:cxnSpLocks/>
            <a:stCxn id="52" idx="6"/>
            <a:endCxn id="54" idx="2"/>
          </p:cNvCxnSpPr>
          <p:nvPr/>
        </p:nvCxnSpPr>
        <p:spPr>
          <a:xfrm>
            <a:off x="5450392" y="4825654"/>
            <a:ext cx="310541" cy="4572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Magnetic Disk 1">
            <a:extLst>
              <a:ext uri="{FF2B5EF4-FFF2-40B4-BE49-F238E27FC236}">
                <a16:creationId xmlns:a16="http://schemas.microsoft.com/office/drawing/2014/main" id="{BC0CB2EE-384F-8719-C036-1A3F5A82086B}"/>
              </a:ext>
            </a:extLst>
          </p:cNvPr>
          <p:cNvSpPr/>
          <p:nvPr/>
        </p:nvSpPr>
        <p:spPr>
          <a:xfrm>
            <a:off x="2004881"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 name="Flowchart: Magnetic Disk 2">
            <a:extLst>
              <a:ext uri="{FF2B5EF4-FFF2-40B4-BE49-F238E27FC236}">
                <a16:creationId xmlns:a16="http://schemas.microsoft.com/office/drawing/2014/main" id="{1F17A5E7-D98F-7424-3E17-49A6E5968FFB}"/>
              </a:ext>
            </a:extLst>
          </p:cNvPr>
          <p:cNvSpPr/>
          <p:nvPr/>
        </p:nvSpPr>
        <p:spPr>
          <a:xfrm>
            <a:off x="2812486"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 name="Flowchart: Magnetic Disk 5">
            <a:extLst>
              <a:ext uri="{FF2B5EF4-FFF2-40B4-BE49-F238E27FC236}">
                <a16:creationId xmlns:a16="http://schemas.microsoft.com/office/drawing/2014/main" id="{1354917C-9375-E273-76E3-3AABFD37567F}"/>
              </a:ext>
            </a:extLst>
          </p:cNvPr>
          <p:cNvSpPr/>
          <p:nvPr/>
        </p:nvSpPr>
        <p:spPr>
          <a:xfrm>
            <a:off x="3625653"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E9B93733-A60D-31EB-6227-F4515271111F}"/>
              </a:ext>
            </a:extLst>
          </p:cNvPr>
          <p:cNvSpPr txBox="1"/>
          <p:nvPr/>
        </p:nvSpPr>
        <p:spPr>
          <a:xfrm>
            <a:off x="2188723" y="5175047"/>
            <a:ext cx="2004075" cy="523220"/>
          </a:xfrm>
          <a:prstGeom prst="rect">
            <a:avLst/>
          </a:prstGeom>
          <a:noFill/>
        </p:spPr>
        <p:txBody>
          <a:bodyPr wrap="none" rtlCol="0">
            <a:spAutoFit/>
          </a:bodyPr>
          <a:lstStyle/>
          <a:p>
            <a:pPr algn="ctr"/>
            <a:r>
              <a:rPr lang="en-US" sz="1400">
                <a:latin typeface="Helvetica" panose="020B0604020202020204" pitchFamily="34" charset="0"/>
                <a:cs typeface="Helvetica" panose="020B0604020202020204" pitchFamily="34" charset="0"/>
              </a:rPr>
              <a:t>Operational (relational)</a:t>
            </a:r>
            <a:br>
              <a:rPr lang="en-US" sz="1400">
                <a:latin typeface="Helvetica" panose="020B0604020202020204" pitchFamily="34" charset="0"/>
                <a:cs typeface="Helvetica" panose="020B0604020202020204" pitchFamily="34" charset="0"/>
              </a:rPr>
            </a:br>
            <a:r>
              <a:rPr lang="en-US" sz="1400">
                <a:latin typeface="Helvetica" panose="020B0604020202020204" pitchFamily="34" charset="0"/>
                <a:cs typeface="Helvetica" panose="020B0604020202020204" pitchFamily="34" charset="0"/>
              </a:rPr>
              <a:t>databases</a:t>
            </a:r>
          </a:p>
        </p:txBody>
      </p:sp>
      <p:sp>
        <p:nvSpPr>
          <p:cNvPr id="8" name="Arrow: Down 7">
            <a:extLst>
              <a:ext uri="{FF2B5EF4-FFF2-40B4-BE49-F238E27FC236}">
                <a16:creationId xmlns:a16="http://schemas.microsoft.com/office/drawing/2014/main" id="{314FBE81-32BE-D4F6-F6F4-8B09F3C2FBC9}"/>
              </a:ext>
            </a:extLst>
          </p:cNvPr>
          <p:cNvSpPr/>
          <p:nvPr/>
        </p:nvSpPr>
        <p:spPr>
          <a:xfrm flipV="1">
            <a:off x="3041808" y="3684560"/>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C0E50A1B-0DDD-0351-8219-7DD8FF7EC8C4}"/>
              </a:ext>
            </a:extLst>
          </p:cNvPr>
          <p:cNvSpPr/>
          <p:nvPr/>
        </p:nvSpPr>
        <p:spPr>
          <a:xfrm>
            <a:off x="2648011" y="2477454"/>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atin typeface="Helvetica" panose="020B0604020202020204" pitchFamily="34" charset="0"/>
                <a:cs typeface="Helvetica" panose="020B0604020202020204" pitchFamily="34" charset="0"/>
              </a:rPr>
              <a:t>DWH</a:t>
            </a:r>
          </a:p>
          <a:p>
            <a:pPr algn="ctr"/>
            <a:r>
              <a:rPr lang="en-US" sz="1200">
                <a:latin typeface="Helvetica" panose="020B0604020202020204" pitchFamily="34" charset="0"/>
                <a:cs typeface="Helvetica" panose="020B0604020202020204" pitchFamily="34" charset="0"/>
              </a:rPr>
              <a:t>(ROLAP)</a:t>
            </a:r>
          </a:p>
        </p:txBody>
      </p:sp>
      <p:sp>
        <p:nvSpPr>
          <p:cNvPr id="10" name="TextBox 9">
            <a:extLst>
              <a:ext uri="{FF2B5EF4-FFF2-40B4-BE49-F238E27FC236}">
                <a16:creationId xmlns:a16="http://schemas.microsoft.com/office/drawing/2014/main" id="{8AD123A5-08D7-CCBB-39A3-198B31E9FA49}"/>
              </a:ext>
            </a:extLst>
          </p:cNvPr>
          <p:cNvSpPr txBox="1"/>
          <p:nvPr/>
        </p:nvSpPr>
        <p:spPr>
          <a:xfrm>
            <a:off x="3220976" y="3847810"/>
            <a:ext cx="513282" cy="307777"/>
          </a:xfrm>
          <a:prstGeom prst="rect">
            <a:avLst/>
          </a:prstGeom>
          <a:noFill/>
        </p:spPr>
        <p:txBody>
          <a:bodyPr wrap="none" rtlCol="0">
            <a:spAutoFit/>
          </a:bodyPr>
          <a:lstStyle/>
          <a:p>
            <a:pPr algn="ctr"/>
            <a:r>
              <a:rPr lang="en-US" sz="1400">
                <a:latin typeface="Helvetica" panose="020B0604020202020204" pitchFamily="34" charset="0"/>
                <a:cs typeface="Helvetica" panose="020B0604020202020204" pitchFamily="34" charset="0"/>
              </a:rPr>
              <a:t>ETL</a:t>
            </a:r>
          </a:p>
        </p:txBody>
      </p:sp>
      <p:sp>
        <p:nvSpPr>
          <p:cNvPr id="36" name="Rectangle 35">
            <a:extLst>
              <a:ext uri="{FF2B5EF4-FFF2-40B4-BE49-F238E27FC236}">
                <a16:creationId xmlns:a16="http://schemas.microsoft.com/office/drawing/2014/main" id="{7B06DD62-FCAE-F12D-7D0F-1F7E1375F532}"/>
              </a:ext>
            </a:extLst>
          </p:cNvPr>
          <p:cNvSpPr/>
          <p:nvPr/>
        </p:nvSpPr>
        <p:spPr>
          <a:xfrm>
            <a:off x="7725937" y="4596823"/>
            <a:ext cx="2743200" cy="1337983"/>
          </a:xfrm>
          <a:prstGeom prst="rect">
            <a:avLst/>
          </a:prstGeom>
          <a:solidFill>
            <a:schemeClr val="accent3">
              <a:lumMod val="60000"/>
              <a:lumOff val="40000"/>
              <a:alpha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solidFill>
                  <a:schemeClr val="tx1"/>
                </a:solidFill>
                <a:latin typeface="Helvetica" panose="020B0604020202020204" pitchFamily="34" charset="0"/>
                <a:cs typeface="Helvetica" panose="020B0604020202020204" pitchFamily="34" charset="0"/>
              </a:rPr>
              <a:t>Raw</a:t>
            </a: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p:txBody>
      </p:sp>
      <p:pic>
        <p:nvPicPr>
          <p:cNvPr id="80" name="Content Placeholder 77" descr="Document outline">
            <a:extLst>
              <a:ext uri="{FF2B5EF4-FFF2-40B4-BE49-F238E27FC236}">
                <a16:creationId xmlns:a16="http://schemas.microsoft.com/office/drawing/2014/main" id="{43BEF547-2C26-7EAA-1B8F-B86862475F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38532" y="5501704"/>
            <a:ext cx="395731" cy="395731"/>
          </a:xfrm>
          <a:prstGeom prst="rect">
            <a:avLst/>
          </a:prstGeom>
        </p:spPr>
      </p:pic>
      <p:pic>
        <p:nvPicPr>
          <p:cNvPr id="82" name="Content Placeholder 77" descr="Document outline">
            <a:extLst>
              <a:ext uri="{FF2B5EF4-FFF2-40B4-BE49-F238E27FC236}">
                <a16:creationId xmlns:a16="http://schemas.microsoft.com/office/drawing/2014/main" id="{0CD1D521-1CEF-5BAF-3057-A3AA001897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07174" y="5201631"/>
            <a:ext cx="395731" cy="395731"/>
          </a:xfrm>
          <a:prstGeom prst="rect">
            <a:avLst/>
          </a:prstGeom>
        </p:spPr>
      </p:pic>
      <p:pic>
        <p:nvPicPr>
          <p:cNvPr id="83" name="Content Placeholder 77" descr="Document outline">
            <a:extLst>
              <a:ext uri="{FF2B5EF4-FFF2-40B4-BE49-F238E27FC236}">
                <a16:creationId xmlns:a16="http://schemas.microsoft.com/office/drawing/2014/main" id="{7310DD9B-71D3-D69D-C53D-D76B748FCF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27702" y="5163685"/>
            <a:ext cx="395731" cy="395731"/>
          </a:xfrm>
          <a:prstGeom prst="rect">
            <a:avLst/>
          </a:prstGeom>
        </p:spPr>
      </p:pic>
      <p:sp>
        <p:nvSpPr>
          <p:cNvPr id="13" name="Arrow: Up 12">
            <a:extLst>
              <a:ext uri="{FF2B5EF4-FFF2-40B4-BE49-F238E27FC236}">
                <a16:creationId xmlns:a16="http://schemas.microsoft.com/office/drawing/2014/main" id="{7E615EDF-508E-DDF5-9D5A-3678A6AF2759}"/>
              </a:ext>
            </a:extLst>
          </p:cNvPr>
          <p:cNvSpPr/>
          <p:nvPr/>
        </p:nvSpPr>
        <p:spPr>
          <a:xfrm rot="10800000">
            <a:off x="8893823" y="2286948"/>
            <a:ext cx="367148" cy="2231825"/>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t>Storage of Raw Data</a:t>
            </a:r>
          </a:p>
        </p:txBody>
      </p:sp>
      <p:sp>
        <p:nvSpPr>
          <p:cNvPr id="14" name="Segnaposto contenuto 13">
            <a:extLst>
              <a:ext uri="{FF2B5EF4-FFF2-40B4-BE49-F238E27FC236}">
                <a16:creationId xmlns:a16="http://schemas.microsoft.com/office/drawing/2014/main" id="{F46991D1-1FCE-B695-8FF8-F802FD7685B3}"/>
              </a:ext>
            </a:extLst>
          </p:cNvPr>
          <p:cNvSpPr>
            <a:spLocks noGrp="1"/>
          </p:cNvSpPr>
          <p:nvPr>
            <p:ph idx="1"/>
          </p:nvPr>
        </p:nvSpPr>
        <p:spPr/>
        <p:txBody>
          <a:bodyPr/>
          <a:lstStyle/>
          <a:p>
            <a:endParaRPr lang="en-US"/>
          </a:p>
        </p:txBody>
      </p:sp>
      <p:pic>
        <p:nvPicPr>
          <p:cNvPr id="15" name="Content Placeholder 77" descr="Document outline">
            <a:extLst>
              <a:ext uri="{FF2B5EF4-FFF2-40B4-BE49-F238E27FC236}">
                <a16:creationId xmlns:a16="http://schemas.microsoft.com/office/drawing/2014/main" id="{8ED32CAC-D053-3323-C515-BC99DF78CC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97391" y="5498724"/>
            <a:ext cx="395731" cy="395731"/>
          </a:xfrm>
          <a:prstGeom prst="rect">
            <a:avLst/>
          </a:prstGeom>
        </p:spPr>
      </p:pic>
    </p:spTree>
    <p:extLst>
      <p:ext uri="{BB962C8B-B14F-4D97-AF65-F5344CB8AC3E}">
        <p14:creationId xmlns:p14="http://schemas.microsoft.com/office/powerpoint/2010/main" val="124930728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a:t>Having consistent principles on how to organize your data is important</a:t>
            </a:r>
          </a:p>
          <a:p>
            <a:pPr lvl="1"/>
            <a:r>
              <a:rPr lang="en-US" noProof="0"/>
              <a:t>To build standardized pipelines with the same design with regard to where read/write data</a:t>
            </a:r>
          </a:p>
          <a:p>
            <a:pPr lvl="1"/>
            <a:r>
              <a:rPr lang="en-US" noProof="0"/>
              <a:t>Standardization makes it easier to manage your pipelines at scale</a:t>
            </a:r>
          </a:p>
          <a:p>
            <a:pPr lvl="1"/>
            <a:r>
              <a:rPr lang="en-US" noProof="0"/>
              <a:t>Helps data users search for data in the storage and understand exactly to find what they need</a:t>
            </a:r>
          </a:p>
          <a:p>
            <a:pPr lvl="1"/>
            <a:r>
              <a:rPr lang="en-US" noProof="0"/>
              <a:t>Decoupling storage from processing</a:t>
            </a:r>
          </a:p>
          <a:p>
            <a:endParaRPr lang="en-US" noProof="0"/>
          </a:p>
          <a:p>
            <a:pPr lvl="1"/>
            <a:endParaRPr lang="en-US" noProof="0"/>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t>260</a:t>
            </a:fld>
            <a:endParaRPr lang="en-US"/>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a:p>
        </p:txBody>
      </p:sp>
      <p:sp>
        <p:nvSpPr>
          <p:cNvPr id="25" name="Rettangolo 24">
            <a:extLst>
              <a:ext uri="{FF2B5EF4-FFF2-40B4-BE49-F238E27FC236}">
                <a16:creationId xmlns:a16="http://schemas.microsoft.com/office/drawing/2014/main" id="{F029C055-3286-2031-F06F-12A5F730B0E9}"/>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Landing</a:t>
            </a:r>
          </a:p>
        </p:txBody>
      </p:sp>
      <p:sp>
        <p:nvSpPr>
          <p:cNvPr id="26" name="Rettangolo 25">
            <a:extLst>
              <a:ext uri="{FF2B5EF4-FFF2-40B4-BE49-F238E27FC236}">
                <a16:creationId xmlns:a16="http://schemas.microsoft.com/office/drawing/2014/main" id="{68901C2F-4945-478A-FA9D-C8C45C6977D7}"/>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Staging</a:t>
            </a:r>
          </a:p>
        </p:txBody>
      </p:sp>
      <p:sp>
        <p:nvSpPr>
          <p:cNvPr id="27" name="Rettangolo 26">
            <a:extLst>
              <a:ext uri="{FF2B5EF4-FFF2-40B4-BE49-F238E27FC236}">
                <a16:creationId xmlns:a16="http://schemas.microsoft.com/office/drawing/2014/main" id="{175ECFE8-9A7A-D6DB-4A81-41041FC717A1}"/>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Production</a:t>
            </a:r>
          </a:p>
        </p:txBody>
      </p:sp>
      <p:sp>
        <p:nvSpPr>
          <p:cNvPr id="28" name="Rettangolo 27">
            <a:extLst>
              <a:ext uri="{FF2B5EF4-FFF2-40B4-BE49-F238E27FC236}">
                <a16:creationId xmlns:a16="http://schemas.microsoft.com/office/drawing/2014/main" id="{8FC6C473-74F4-D4AB-86DD-F7CFD84B0C9F}"/>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Product 1</a:t>
            </a:r>
          </a:p>
        </p:txBody>
      </p:sp>
      <p:sp>
        <p:nvSpPr>
          <p:cNvPr id="29" name="Rettangolo 28">
            <a:extLst>
              <a:ext uri="{FF2B5EF4-FFF2-40B4-BE49-F238E27FC236}">
                <a16:creationId xmlns:a16="http://schemas.microsoft.com/office/drawing/2014/main" id="{8A7AC218-506D-194D-B06D-8A89ABDAE4A4}"/>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Product n</a:t>
            </a:r>
          </a:p>
        </p:txBody>
      </p:sp>
      <p:sp>
        <p:nvSpPr>
          <p:cNvPr id="30" name="Rettangolo 29">
            <a:extLst>
              <a:ext uri="{FF2B5EF4-FFF2-40B4-BE49-F238E27FC236}">
                <a16:creationId xmlns:a16="http://schemas.microsoft.com/office/drawing/2014/main" id="{6A6D795F-E4B5-56AB-AE10-5AA3B27A0752}"/>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Archive</a:t>
            </a:r>
          </a:p>
        </p:txBody>
      </p:sp>
      <p:sp>
        <p:nvSpPr>
          <p:cNvPr id="31" name="Rettangolo 30">
            <a:extLst>
              <a:ext uri="{FF2B5EF4-FFF2-40B4-BE49-F238E27FC236}">
                <a16:creationId xmlns:a16="http://schemas.microsoft.com/office/drawing/2014/main" id="{399D9B0C-F04D-EAAB-DF42-355B0FC3A503}"/>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Failed</a:t>
            </a:r>
          </a:p>
        </p:txBody>
      </p:sp>
      <p:sp>
        <p:nvSpPr>
          <p:cNvPr id="32" name="Freccia a destra 31">
            <a:extLst>
              <a:ext uri="{FF2B5EF4-FFF2-40B4-BE49-F238E27FC236}">
                <a16:creationId xmlns:a16="http://schemas.microsoft.com/office/drawing/2014/main" id="{C928E959-1DDC-D920-362C-A6D235B0681E}"/>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FB468078-EDF6-BD8A-6FF6-4EBA188C02AD}"/>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2F124A2B-326C-21ED-A82E-4762B9E512AE}"/>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1CEE320D-180F-ECFD-5404-D429C793D96E}"/>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ilindro 35">
            <a:extLst>
              <a:ext uri="{FF2B5EF4-FFF2-40B4-BE49-F238E27FC236}">
                <a16:creationId xmlns:a16="http://schemas.microsoft.com/office/drawing/2014/main" id="{8E5D67BE-FC82-083C-E4BE-571D92079D50}"/>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a:t>DWH</a:t>
            </a:r>
          </a:p>
        </p:txBody>
      </p:sp>
      <p:sp>
        <p:nvSpPr>
          <p:cNvPr id="37" name="Freccia a destra 36">
            <a:extLst>
              <a:ext uri="{FF2B5EF4-FFF2-40B4-BE49-F238E27FC236}">
                <a16:creationId xmlns:a16="http://schemas.microsoft.com/office/drawing/2014/main" id="{5C32D9AF-190A-35FF-DBEB-D609418F92A8}"/>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64001B12-ECC6-F243-5CD4-40133CC4924D}"/>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Connettore 2 38">
            <a:extLst>
              <a:ext uri="{FF2B5EF4-FFF2-40B4-BE49-F238E27FC236}">
                <a16:creationId xmlns:a16="http://schemas.microsoft.com/office/drawing/2014/main" id="{E7DD2D1D-2648-2AAC-E27D-48F2C18353CC}"/>
              </a:ext>
            </a:extLst>
          </p:cNvPr>
          <p:cNvCxnSpPr>
            <a:stCxn id="26" idx="1"/>
            <a:endCxn id="31"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0" name="Connettore 2 39">
            <a:extLst>
              <a:ext uri="{FF2B5EF4-FFF2-40B4-BE49-F238E27FC236}">
                <a16:creationId xmlns:a16="http://schemas.microsoft.com/office/drawing/2014/main" id="{A04AD9C0-54B6-E9E5-FA3F-A78AA5DAED1B}"/>
              </a:ext>
            </a:extLst>
          </p:cNvPr>
          <p:cNvCxnSpPr>
            <a:cxnSpLocks/>
            <a:stCxn id="27" idx="1"/>
            <a:endCxn id="31"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1" name="Connettore 2 40">
            <a:extLst>
              <a:ext uri="{FF2B5EF4-FFF2-40B4-BE49-F238E27FC236}">
                <a16:creationId xmlns:a16="http://schemas.microsoft.com/office/drawing/2014/main" id="{C54E0D17-B4F9-9F77-E11A-C4975D0F2B90}"/>
              </a:ext>
            </a:extLst>
          </p:cNvPr>
          <p:cNvCxnSpPr>
            <a:cxnSpLocks/>
            <a:stCxn id="28" idx="0"/>
            <a:endCxn id="31"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42" name="Freccia a destra 41">
            <a:extLst>
              <a:ext uri="{FF2B5EF4-FFF2-40B4-BE49-F238E27FC236}">
                <a16:creationId xmlns:a16="http://schemas.microsoft.com/office/drawing/2014/main" id="{59DE8C7F-28E3-1CEF-1A5A-40BC1F8CAA97}"/>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Connettore 2 42">
            <a:extLst>
              <a:ext uri="{FF2B5EF4-FFF2-40B4-BE49-F238E27FC236}">
                <a16:creationId xmlns:a16="http://schemas.microsoft.com/office/drawing/2014/main" id="{1A5423B2-74FA-8EA6-CDB0-2FF046F01202}"/>
              </a:ext>
            </a:extLst>
          </p:cNvPr>
          <p:cNvCxnSpPr>
            <a:stCxn id="27" idx="2"/>
            <a:endCxn id="36"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6712629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a:t>Landing area (LA)</a:t>
            </a:r>
          </a:p>
          <a:p>
            <a:pPr lvl="1"/>
            <a:r>
              <a:rPr lang="en-US" noProof="0"/>
              <a:t>Save </a:t>
            </a:r>
            <a:r>
              <a:rPr lang="en-US" noProof="0">
                <a:solidFill>
                  <a:srgbClr val="FF5050"/>
                </a:solidFill>
              </a:rPr>
              <a:t>raw data </a:t>
            </a:r>
            <a:r>
              <a:rPr lang="en-US" noProof="0"/>
              <a:t>from ingestion</a:t>
            </a:r>
          </a:p>
          <a:p>
            <a:pPr lvl="1"/>
            <a:r>
              <a:rPr lang="en-US" noProof="0"/>
              <a:t>Transient, data is not stored for long term</a:t>
            </a:r>
          </a:p>
          <a:p>
            <a:r>
              <a:rPr lang="en-US" noProof="0"/>
              <a:t>Staging area (SA)</a:t>
            </a:r>
          </a:p>
          <a:p>
            <a:pPr lvl="1"/>
            <a:r>
              <a:rPr lang="en-US" noProof="0"/>
              <a:t>Raw data goes through a set of common transformations: ensuring </a:t>
            </a:r>
            <a:r>
              <a:rPr lang="en-US" noProof="0">
                <a:solidFill>
                  <a:srgbClr val="FF5050"/>
                </a:solidFill>
              </a:rPr>
              <a:t>basic quality </a:t>
            </a:r>
            <a:r>
              <a:rPr lang="en-US" noProof="0"/>
              <a:t>and making sure it </a:t>
            </a:r>
            <a:r>
              <a:rPr lang="en-US" noProof="0">
                <a:solidFill>
                  <a:srgbClr val="FF5050"/>
                </a:solidFill>
              </a:rPr>
              <a:t>conforms to existing schemas</a:t>
            </a:r>
            <a:r>
              <a:rPr lang="en-US" noProof="0"/>
              <a:t> for this data source and then data is saved into SA</a:t>
            </a:r>
          </a:p>
          <a:p>
            <a:r>
              <a:rPr lang="en-US" noProof="0"/>
              <a:t>Archive area (A)</a:t>
            </a:r>
          </a:p>
          <a:p>
            <a:pPr lvl="1"/>
            <a:r>
              <a:rPr lang="en-US" noProof="0"/>
              <a:t>After saving into SA, raw data from LA should be </a:t>
            </a:r>
            <a:r>
              <a:rPr lang="en-US" noProof="0">
                <a:solidFill>
                  <a:srgbClr val="FF5050"/>
                </a:solidFill>
              </a:rPr>
              <a:t>copied into the archive </a:t>
            </a:r>
            <a:r>
              <a:rPr lang="en-US" noProof="0"/>
              <a:t>to reprocess any given batch of data by simply copying it from AA into LA</a:t>
            </a:r>
          </a:p>
          <a:p>
            <a:pPr lvl="1"/>
            <a:r>
              <a:rPr lang="en-US" noProof="0"/>
              <a:t>Useful for debugging and testing</a:t>
            </a:r>
          </a:p>
        </p:txBody>
      </p:sp>
      <p:sp>
        <p:nvSpPr>
          <p:cNvPr id="36" name="Segnaposto contenuto 35">
            <a:extLst>
              <a:ext uri="{FF2B5EF4-FFF2-40B4-BE49-F238E27FC236}">
                <a16:creationId xmlns:a16="http://schemas.microsoft.com/office/drawing/2014/main" id="{9AFC1E30-8486-C5E1-0157-FD1468C78A37}"/>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pPr/>
              <a:t>261</a:t>
            </a:fld>
            <a:endParaRPr lang="en-US"/>
          </a:p>
        </p:txBody>
      </p:sp>
      <p:sp>
        <p:nvSpPr>
          <p:cNvPr id="37" name="Rettangolo 36">
            <a:extLst>
              <a:ext uri="{FF2B5EF4-FFF2-40B4-BE49-F238E27FC236}">
                <a16:creationId xmlns:a16="http://schemas.microsoft.com/office/drawing/2014/main" id="{E1007DE8-842B-BC54-BF5F-8A86EE344479}"/>
              </a:ext>
            </a:extLst>
          </p:cNvPr>
          <p:cNvSpPr/>
          <p:nvPr/>
        </p:nvSpPr>
        <p:spPr>
          <a:xfrm>
            <a:off x="8209575"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Landing</a:t>
            </a:r>
          </a:p>
        </p:txBody>
      </p:sp>
      <p:sp>
        <p:nvSpPr>
          <p:cNvPr id="38" name="Rettangolo 37">
            <a:extLst>
              <a:ext uri="{FF2B5EF4-FFF2-40B4-BE49-F238E27FC236}">
                <a16:creationId xmlns:a16="http://schemas.microsoft.com/office/drawing/2014/main" id="{6DD46796-B9E6-5737-9E20-640682E9F10C}"/>
              </a:ext>
            </a:extLst>
          </p:cNvPr>
          <p:cNvSpPr/>
          <p:nvPr/>
        </p:nvSpPr>
        <p:spPr>
          <a:xfrm>
            <a:off x="8209575" y="2677931"/>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Staging</a:t>
            </a:r>
          </a:p>
        </p:txBody>
      </p:sp>
      <p:sp>
        <p:nvSpPr>
          <p:cNvPr id="39" name="Rettangolo 38">
            <a:extLst>
              <a:ext uri="{FF2B5EF4-FFF2-40B4-BE49-F238E27FC236}">
                <a16:creationId xmlns:a16="http://schemas.microsoft.com/office/drawing/2014/main" id="{AF2BA57B-C4B8-0E8E-DA41-2475B7A3CE3F}"/>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Production</a:t>
            </a:r>
          </a:p>
        </p:txBody>
      </p:sp>
      <p:sp>
        <p:nvSpPr>
          <p:cNvPr id="40" name="Rettangolo 39">
            <a:extLst>
              <a:ext uri="{FF2B5EF4-FFF2-40B4-BE49-F238E27FC236}">
                <a16:creationId xmlns:a16="http://schemas.microsoft.com/office/drawing/2014/main" id="{F97BD0D3-D067-6EA0-3E89-5C3615322C61}"/>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Product 1</a:t>
            </a:r>
          </a:p>
        </p:txBody>
      </p:sp>
      <p:sp>
        <p:nvSpPr>
          <p:cNvPr id="41" name="Rettangolo 40">
            <a:extLst>
              <a:ext uri="{FF2B5EF4-FFF2-40B4-BE49-F238E27FC236}">
                <a16:creationId xmlns:a16="http://schemas.microsoft.com/office/drawing/2014/main" id="{1A4925F6-D366-C19E-AB9E-DA3AC7B0C790}"/>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Product n</a:t>
            </a:r>
          </a:p>
        </p:txBody>
      </p:sp>
      <p:sp>
        <p:nvSpPr>
          <p:cNvPr id="42" name="Rettangolo 41">
            <a:extLst>
              <a:ext uri="{FF2B5EF4-FFF2-40B4-BE49-F238E27FC236}">
                <a16:creationId xmlns:a16="http://schemas.microsoft.com/office/drawing/2014/main" id="{55C6D87E-0660-8161-3650-F93E72824B87}"/>
              </a:ext>
            </a:extLst>
          </p:cNvPr>
          <p:cNvSpPr/>
          <p:nvPr/>
        </p:nvSpPr>
        <p:spPr>
          <a:xfrm>
            <a:off x="9915372"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Archive</a:t>
            </a:r>
          </a:p>
        </p:txBody>
      </p:sp>
      <p:sp>
        <p:nvSpPr>
          <p:cNvPr id="43" name="Rettangolo 42">
            <a:extLst>
              <a:ext uri="{FF2B5EF4-FFF2-40B4-BE49-F238E27FC236}">
                <a16:creationId xmlns:a16="http://schemas.microsoft.com/office/drawing/2014/main" id="{72C1DDCE-7ED6-7655-1083-B479FF26DCCF}"/>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Failed</a:t>
            </a:r>
          </a:p>
        </p:txBody>
      </p:sp>
      <p:sp>
        <p:nvSpPr>
          <p:cNvPr id="44" name="Freccia a destra 43">
            <a:extLst>
              <a:ext uri="{FF2B5EF4-FFF2-40B4-BE49-F238E27FC236}">
                <a16:creationId xmlns:a16="http://schemas.microsoft.com/office/drawing/2014/main" id="{69F000D6-4A6A-E0BC-399B-B3465B342FD2}"/>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ccia a destra 44">
            <a:extLst>
              <a:ext uri="{FF2B5EF4-FFF2-40B4-BE49-F238E27FC236}">
                <a16:creationId xmlns:a16="http://schemas.microsoft.com/office/drawing/2014/main" id="{3378AE2D-7549-BD49-1937-293CB0492398}"/>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ccia a destra 45">
            <a:extLst>
              <a:ext uri="{FF2B5EF4-FFF2-40B4-BE49-F238E27FC236}">
                <a16:creationId xmlns:a16="http://schemas.microsoft.com/office/drawing/2014/main" id="{B43A1486-6597-BE6F-A978-97C0D9F6161B}"/>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ccia a destra 46">
            <a:extLst>
              <a:ext uri="{FF2B5EF4-FFF2-40B4-BE49-F238E27FC236}">
                <a16:creationId xmlns:a16="http://schemas.microsoft.com/office/drawing/2014/main" id="{AAFD647F-14CD-7D82-87D4-0604B38E0D81}"/>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ilindro 47">
            <a:extLst>
              <a:ext uri="{FF2B5EF4-FFF2-40B4-BE49-F238E27FC236}">
                <a16:creationId xmlns:a16="http://schemas.microsoft.com/office/drawing/2014/main" id="{287E5BBA-B03A-E504-6F6D-84F995AA5C7B}"/>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a:t>DWH</a:t>
            </a:r>
          </a:p>
        </p:txBody>
      </p:sp>
      <p:sp>
        <p:nvSpPr>
          <p:cNvPr id="49" name="Freccia a destra 48">
            <a:extLst>
              <a:ext uri="{FF2B5EF4-FFF2-40B4-BE49-F238E27FC236}">
                <a16:creationId xmlns:a16="http://schemas.microsoft.com/office/drawing/2014/main" id="{1F9AE6BC-7BAF-9711-61DE-7F0CF5B67B00}"/>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ccia a destra 49">
            <a:extLst>
              <a:ext uri="{FF2B5EF4-FFF2-40B4-BE49-F238E27FC236}">
                <a16:creationId xmlns:a16="http://schemas.microsoft.com/office/drawing/2014/main" id="{E2004C35-C2EB-4F0B-739D-6AF69923C020}"/>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Connettore 2 50">
            <a:extLst>
              <a:ext uri="{FF2B5EF4-FFF2-40B4-BE49-F238E27FC236}">
                <a16:creationId xmlns:a16="http://schemas.microsoft.com/office/drawing/2014/main" id="{CE805DBD-4C00-0917-5773-9ED1FA7D5515}"/>
              </a:ext>
            </a:extLst>
          </p:cNvPr>
          <p:cNvCxnSpPr>
            <a:stCxn id="38" idx="1"/>
            <a:endCxn id="43"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2" name="Connettore 2 51">
            <a:extLst>
              <a:ext uri="{FF2B5EF4-FFF2-40B4-BE49-F238E27FC236}">
                <a16:creationId xmlns:a16="http://schemas.microsoft.com/office/drawing/2014/main" id="{9020357E-D841-BB36-8A6A-5545F77BC659}"/>
              </a:ext>
            </a:extLst>
          </p:cNvPr>
          <p:cNvCxnSpPr>
            <a:cxnSpLocks/>
            <a:stCxn id="39" idx="1"/>
            <a:endCxn id="43"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3" name="Connettore 2 52">
            <a:extLst>
              <a:ext uri="{FF2B5EF4-FFF2-40B4-BE49-F238E27FC236}">
                <a16:creationId xmlns:a16="http://schemas.microsoft.com/office/drawing/2014/main" id="{FCF478A2-1919-718F-1D91-8EF595F6D1E3}"/>
              </a:ext>
            </a:extLst>
          </p:cNvPr>
          <p:cNvCxnSpPr>
            <a:cxnSpLocks/>
            <a:stCxn id="40" idx="0"/>
            <a:endCxn id="43"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54" name="Freccia a destra 53">
            <a:extLst>
              <a:ext uri="{FF2B5EF4-FFF2-40B4-BE49-F238E27FC236}">
                <a16:creationId xmlns:a16="http://schemas.microsoft.com/office/drawing/2014/main" id="{E249E011-891B-0676-58BC-D124A70AAD86}"/>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Connettore 2 54">
            <a:extLst>
              <a:ext uri="{FF2B5EF4-FFF2-40B4-BE49-F238E27FC236}">
                <a16:creationId xmlns:a16="http://schemas.microsoft.com/office/drawing/2014/main" id="{4DE01A28-744A-57D1-0414-EB95D07DAAD7}"/>
              </a:ext>
            </a:extLst>
          </p:cNvPr>
          <p:cNvCxnSpPr>
            <a:stCxn id="39" idx="2"/>
            <a:endCxn id="48"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8501701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a:t>Production area (PA)</a:t>
            </a:r>
          </a:p>
          <a:p>
            <a:pPr lvl="1"/>
            <a:r>
              <a:rPr lang="en-US" noProof="0"/>
              <a:t>Apply the business logic to data from SA</a:t>
            </a:r>
          </a:p>
          <a:p>
            <a:r>
              <a:rPr lang="en-US" noProof="0"/>
              <a:t>Pass-through job</a:t>
            </a:r>
          </a:p>
          <a:p>
            <a:pPr lvl="1"/>
            <a:r>
              <a:rPr lang="en-US" noProof="0"/>
              <a:t>Copy data from SA to PA and then into DWH without applying any business logic</a:t>
            </a:r>
          </a:p>
          <a:p>
            <a:pPr lvl="1"/>
            <a:r>
              <a:rPr lang="en-US" noProof="0"/>
              <a:t>Optional, but having a data set in the data warehouse and PA that is an exact replica can be helpful when debugging any issues with the business logic</a:t>
            </a:r>
          </a:p>
          <a:p>
            <a:r>
              <a:rPr lang="en-US" noProof="0"/>
              <a:t>Cloud data warehouse (DWH)</a:t>
            </a:r>
          </a:p>
          <a:p>
            <a:r>
              <a:rPr lang="en-US" noProof="0"/>
              <a:t>Failed area (FA)</a:t>
            </a:r>
          </a:p>
          <a:p>
            <a:pPr lvl="1"/>
            <a:r>
              <a:rPr lang="en-US" noProof="0"/>
              <a:t>You need to be able to deal with all kinds of errors and failures</a:t>
            </a:r>
          </a:p>
          <a:p>
            <a:pPr lvl="1"/>
            <a:r>
              <a:rPr lang="en-US" noProof="0"/>
              <a:t>There might be bugs in the pipeline code, cloud resources may fail</a:t>
            </a:r>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t>262</a:t>
            </a:fld>
            <a:endParaRPr lang="en-US"/>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a:p>
        </p:txBody>
      </p:sp>
      <p:sp>
        <p:nvSpPr>
          <p:cNvPr id="8" name="Rettangolo 7">
            <a:extLst>
              <a:ext uri="{FF2B5EF4-FFF2-40B4-BE49-F238E27FC236}">
                <a16:creationId xmlns:a16="http://schemas.microsoft.com/office/drawing/2014/main" id="{B51C254C-FBA2-3395-276F-310531A19EB7}"/>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Landing</a:t>
            </a:r>
          </a:p>
        </p:txBody>
      </p:sp>
      <p:sp>
        <p:nvSpPr>
          <p:cNvPr id="9" name="Rettangolo 8">
            <a:extLst>
              <a:ext uri="{FF2B5EF4-FFF2-40B4-BE49-F238E27FC236}">
                <a16:creationId xmlns:a16="http://schemas.microsoft.com/office/drawing/2014/main" id="{0DCA39BD-0D00-73DE-B680-72E7C105CF24}"/>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Staging</a:t>
            </a:r>
          </a:p>
        </p:txBody>
      </p:sp>
      <p:sp>
        <p:nvSpPr>
          <p:cNvPr id="10" name="Rettangolo 9">
            <a:extLst>
              <a:ext uri="{FF2B5EF4-FFF2-40B4-BE49-F238E27FC236}">
                <a16:creationId xmlns:a16="http://schemas.microsoft.com/office/drawing/2014/main" id="{385CA8ED-A2B5-1422-B940-95327B34C8E7}"/>
              </a:ext>
            </a:extLst>
          </p:cNvPr>
          <p:cNvSpPr/>
          <p:nvPr/>
        </p:nvSpPr>
        <p:spPr>
          <a:xfrm>
            <a:off x="8209575" y="3470767"/>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Production</a:t>
            </a:r>
          </a:p>
        </p:txBody>
      </p:sp>
      <p:sp>
        <p:nvSpPr>
          <p:cNvPr id="11" name="Rettangolo 10">
            <a:extLst>
              <a:ext uri="{FF2B5EF4-FFF2-40B4-BE49-F238E27FC236}">
                <a16:creationId xmlns:a16="http://schemas.microsoft.com/office/drawing/2014/main" id="{D413A0B0-C848-2F98-E293-A64CB4F97A0E}"/>
              </a:ext>
            </a:extLst>
          </p:cNvPr>
          <p:cNvSpPr/>
          <p:nvPr/>
        </p:nvSpPr>
        <p:spPr>
          <a:xfrm>
            <a:off x="7582195"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Product 1</a:t>
            </a:r>
          </a:p>
        </p:txBody>
      </p:sp>
      <p:sp>
        <p:nvSpPr>
          <p:cNvPr id="12" name="Rettangolo 11">
            <a:extLst>
              <a:ext uri="{FF2B5EF4-FFF2-40B4-BE49-F238E27FC236}">
                <a16:creationId xmlns:a16="http://schemas.microsoft.com/office/drawing/2014/main" id="{8210E5F8-AC08-01E1-6DE5-D39956E9DAA1}"/>
              </a:ext>
            </a:extLst>
          </p:cNvPr>
          <p:cNvSpPr/>
          <p:nvPr/>
        </p:nvSpPr>
        <p:spPr>
          <a:xfrm>
            <a:off x="9010502"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Product n</a:t>
            </a:r>
          </a:p>
        </p:txBody>
      </p:sp>
      <p:sp>
        <p:nvSpPr>
          <p:cNvPr id="13" name="Rettangolo 12">
            <a:extLst>
              <a:ext uri="{FF2B5EF4-FFF2-40B4-BE49-F238E27FC236}">
                <a16:creationId xmlns:a16="http://schemas.microsoft.com/office/drawing/2014/main" id="{B9B9DC90-983B-5362-6461-3B2E2F25B0E3}"/>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Archive</a:t>
            </a:r>
          </a:p>
        </p:txBody>
      </p:sp>
      <p:sp>
        <p:nvSpPr>
          <p:cNvPr id="14" name="Rettangolo 13">
            <a:extLst>
              <a:ext uri="{FF2B5EF4-FFF2-40B4-BE49-F238E27FC236}">
                <a16:creationId xmlns:a16="http://schemas.microsoft.com/office/drawing/2014/main" id="{4DB52420-CC69-B63C-1C41-905D3E120B1B}"/>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Failed</a:t>
            </a:r>
          </a:p>
        </p:txBody>
      </p:sp>
      <p:sp>
        <p:nvSpPr>
          <p:cNvPr id="15" name="Freccia a destra 14">
            <a:extLst>
              <a:ext uri="{FF2B5EF4-FFF2-40B4-BE49-F238E27FC236}">
                <a16:creationId xmlns:a16="http://schemas.microsoft.com/office/drawing/2014/main" id="{03E2167E-C4F0-70AD-A906-FCDF9208E5FF}"/>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ccia a destra 15">
            <a:extLst>
              <a:ext uri="{FF2B5EF4-FFF2-40B4-BE49-F238E27FC236}">
                <a16:creationId xmlns:a16="http://schemas.microsoft.com/office/drawing/2014/main" id="{4D1673F7-3D60-782D-A785-D1DB9B446EF9}"/>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ccia a destra 16">
            <a:extLst>
              <a:ext uri="{FF2B5EF4-FFF2-40B4-BE49-F238E27FC236}">
                <a16:creationId xmlns:a16="http://schemas.microsoft.com/office/drawing/2014/main" id="{26DC14CB-BC4F-0812-3C93-7C177FB165E1}"/>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ccia a destra 17">
            <a:extLst>
              <a:ext uri="{FF2B5EF4-FFF2-40B4-BE49-F238E27FC236}">
                <a16:creationId xmlns:a16="http://schemas.microsoft.com/office/drawing/2014/main" id="{50B68F1B-3B18-0194-CDB9-DF3C40E57C05}"/>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ilindro 18">
            <a:extLst>
              <a:ext uri="{FF2B5EF4-FFF2-40B4-BE49-F238E27FC236}">
                <a16:creationId xmlns:a16="http://schemas.microsoft.com/office/drawing/2014/main" id="{8D080429-E1A2-3E87-9C5B-783C5640E642}"/>
              </a:ext>
            </a:extLst>
          </p:cNvPr>
          <p:cNvSpPr/>
          <p:nvPr/>
        </p:nvSpPr>
        <p:spPr>
          <a:xfrm>
            <a:off x="8262344" y="5056438"/>
            <a:ext cx="988907" cy="755400"/>
          </a:xfrm>
          <a:prstGeom prst="can">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en-US"/>
              <a:t>DWH</a:t>
            </a:r>
          </a:p>
        </p:txBody>
      </p:sp>
      <p:sp>
        <p:nvSpPr>
          <p:cNvPr id="20" name="Freccia a destra 19">
            <a:extLst>
              <a:ext uri="{FF2B5EF4-FFF2-40B4-BE49-F238E27FC236}">
                <a16:creationId xmlns:a16="http://schemas.microsoft.com/office/drawing/2014/main" id="{B56C6706-F853-1A73-0C6F-EE64C18EA814}"/>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ccia a destra 20">
            <a:extLst>
              <a:ext uri="{FF2B5EF4-FFF2-40B4-BE49-F238E27FC236}">
                <a16:creationId xmlns:a16="http://schemas.microsoft.com/office/drawing/2014/main" id="{00598EA9-BAB1-CB68-92CC-8A5FA0C9C30E}"/>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Connettore 2 21">
            <a:extLst>
              <a:ext uri="{FF2B5EF4-FFF2-40B4-BE49-F238E27FC236}">
                <a16:creationId xmlns:a16="http://schemas.microsoft.com/office/drawing/2014/main" id="{1609AE2A-5EA3-7B01-7002-9B83CE5A1CEC}"/>
              </a:ext>
            </a:extLst>
          </p:cNvPr>
          <p:cNvCxnSpPr>
            <a:stCxn id="9" idx="1"/>
            <a:endCxn id="14"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3" name="Connettore 2 22">
            <a:extLst>
              <a:ext uri="{FF2B5EF4-FFF2-40B4-BE49-F238E27FC236}">
                <a16:creationId xmlns:a16="http://schemas.microsoft.com/office/drawing/2014/main" id="{3FC34A28-521B-4DB8-5495-391C3E664569}"/>
              </a:ext>
            </a:extLst>
          </p:cNvPr>
          <p:cNvCxnSpPr>
            <a:cxnSpLocks/>
            <a:stCxn id="10" idx="1"/>
            <a:endCxn id="14"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4" name="Connettore 2 23">
            <a:extLst>
              <a:ext uri="{FF2B5EF4-FFF2-40B4-BE49-F238E27FC236}">
                <a16:creationId xmlns:a16="http://schemas.microsoft.com/office/drawing/2014/main" id="{1FFA9F2A-C30A-C058-8575-4684E56E3037}"/>
              </a:ext>
            </a:extLst>
          </p:cNvPr>
          <p:cNvCxnSpPr>
            <a:cxnSpLocks/>
            <a:stCxn id="11" idx="0"/>
            <a:endCxn id="14"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29" name="Freccia a destra 28">
            <a:extLst>
              <a:ext uri="{FF2B5EF4-FFF2-40B4-BE49-F238E27FC236}">
                <a16:creationId xmlns:a16="http://schemas.microsoft.com/office/drawing/2014/main" id="{BBA61034-EC6D-2BA1-8C1D-BD7DFE64321D}"/>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Connettore 2 30">
            <a:extLst>
              <a:ext uri="{FF2B5EF4-FFF2-40B4-BE49-F238E27FC236}">
                <a16:creationId xmlns:a16="http://schemas.microsoft.com/office/drawing/2014/main" id="{9209EC2F-5A40-7C9F-4633-55830AE901AE}"/>
              </a:ext>
            </a:extLst>
          </p:cNvPr>
          <p:cNvCxnSpPr>
            <a:stCxn id="10" idx="2"/>
            <a:endCxn id="19"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5458744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a:t>Organizing the data lake</a:t>
            </a:r>
          </a:p>
        </p:txBody>
      </p:sp>
      <p:graphicFrame>
        <p:nvGraphicFramePr>
          <p:cNvPr id="27" name="Tabella 27">
            <a:extLst>
              <a:ext uri="{FF2B5EF4-FFF2-40B4-BE49-F238E27FC236}">
                <a16:creationId xmlns:a16="http://schemas.microsoft.com/office/drawing/2014/main" id="{9031FD78-4079-E611-FA02-A232E9DB0AE3}"/>
              </a:ext>
            </a:extLst>
          </p:cNvPr>
          <p:cNvGraphicFramePr>
            <a:graphicFrameLocks noGrp="1"/>
          </p:cNvGraphicFramePr>
          <p:nvPr>
            <p:ph idx="1"/>
            <p:extLst>
              <p:ext uri="{D42A27DB-BD31-4B8C-83A1-F6EECF244321}">
                <p14:modId xmlns:p14="http://schemas.microsoft.com/office/powerpoint/2010/main" val="935395025"/>
              </p:ext>
            </p:extLst>
          </p:nvPr>
        </p:nvGraphicFramePr>
        <p:xfrm>
          <a:off x="1444190" y="1583703"/>
          <a:ext cx="9303619" cy="4114800"/>
        </p:xfrm>
        <a:graphic>
          <a:graphicData uri="http://schemas.openxmlformats.org/drawingml/2006/table">
            <a:tbl>
              <a:tblPr firstRow="1" bandRow="1">
                <a:tableStyleId>{5C22544A-7EE6-4342-B048-85BDC9FD1C3A}</a:tableStyleId>
              </a:tblPr>
              <a:tblGrid>
                <a:gridCol w="2153837">
                  <a:extLst>
                    <a:ext uri="{9D8B030D-6E8A-4147-A177-3AD203B41FA5}">
                      <a16:colId xmlns:a16="http://schemas.microsoft.com/office/drawing/2014/main" val="3582609174"/>
                    </a:ext>
                  </a:extLst>
                </a:gridCol>
                <a:gridCol w="5149419">
                  <a:extLst>
                    <a:ext uri="{9D8B030D-6E8A-4147-A177-3AD203B41FA5}">
                      <a16:colId xmlns:a16="http://schemas.microsoft.com/office/drawing/2014/main" val="1309804311"/>
                    </a:ext>
                  </a:extLst>
                </a:gridCol>
                <a:gridCol w="2000363">
                  <a:extLst>
                    <a:ext uri="{9D8B030D-6E8A-4147-A177-3AD203B41FA5}">
                      <a16:colId xmlns:a16="http://schemas.microsoft.com/office/drawing/2014/main" val="127861632"/>
                    </a:ext>
                  </a:extLst>
                </a:gridCol>
              </a:tblGrid>
              <a:tr h="290379">
                <a:tc>
                  <a:txBody>
                    <a:bodyPr/>
                    <a:lstStyle/>
                    <a:p>
                      <a:r>
                        <a:rPr lang="en-US" noProof="0">
                          <a:latin typeface="Helvetica" panose="020B0604020202020204" pitchFamily="34" charset="0"/>
                          <a:cs typeface="Helvetica" panose="020B0604020202020204" pitchFamily="34" charset="0"/>
                        </a:rPr>
                        <a:t>Area</a:t>
                      </a:r>
                    </a:p>
                  </a:txBody>
                  <a:tcPr>
                    <a:solidFill>
                      <a:schemeClr val="bg2">
                        <a:lumMod val="25000"/>
                      </a:schemeClr>
                    </a:solidFill>
                  </a:tcPr>
                </a:tc>
                <a:tc>
                  <a:txBody>
                    <a:bodyPr/>
                    <a:lstStyle/>
                    <a:p>
                      <a:r>
                        <a:rPr lang="en-US" noProof="0">
                          <a:latin typeface="Helvetica" panose="020B0604020202020204" pitchFamily="34" charset="0"/>
                          <a:cs typeface="Helvetica" panose="020B0604020202020204" pitchFamily="34" charset="0"/>
                        </a:rPr>
                        <a:t>Permissions</a:t>
                      </a:r>
                    </a:p>
                  </a:txBody>
                  <a:tcPr>
                    <a:solidFill>
                      <a:schemeClr val="bg2">
                        <a:lumMod val="25000"/>
                      </a:schemeClr>
                    </a:solidFill>
                  </a:tcPr>
                </a:tc>
                <a:tc>
                  <a:txBody>
                    <a:bodyPr/>
                    <a:lstStyle/>
                    <a:p>
                      <a:r>
                        <a:rPr lang="en-US" noProof="0">
                          <a:latin typeface="Helvetica" panose="020B0604020202020204" pitchFamily="34" charset="0"/>
                          <a:cs typeface="Helvetica" panose="020B0604020202020204" pitchFamily="34" charset="0"/>
                        </a:rPr>
                        <a:t>Tier</a:t>
                      </a:r>
                    </a:p>
                  </a:txBody>
                  <a:tcPr>
                    <a:solidFill>
                      <a:schemeClr val="bg2">
                        <a:lumMod val="25000"/>
                      </a:schemeClr>
                    </a:solidFill>
                  </a:tcPr>
                </a:tc>
                <a:extLst>
                  <a:ext uri="{0D108BD9-81ED-4DB2-BD59-A6C34878D82A}">
                    <a16:rowId xmlns:a16="http://schemas.microsoft.com/office/drawing/2014/main" val="3139250198"/>
                  </a:ext>
                </a:extLst>
              </a:tr>
              <a:tr h="370840">
                <a:tc>
                  <a:txBody>
                    <a:bodyPr/>
                    <a:lstStyle/>
                    <a:p>
                      <a:r>
                        <a:rPr lang="en-US" noProof="0">
                          <a:latin typeface="Helvetica" panose="020B0604020202020204" pitchFamily="34" charset="0"/>
                          <a:cs typeface="Helvetica" panose="020B0604020202020204" pitchFamily="34" charset="0"/>
                        </a:rPr>
                        <a:t>Landing</a:t>
                      </a:r>
                    </a:p>
                  </a:txBody>
                  <a:tcPr>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Ingestion applications can write</a:t>
                      </a:r>
                    </a:p>
                    <a:p>
                      <a:r>
                        <a:rPr lang="en-US" noProof="0">
                          <a:latin typeface="Helvetica" panose="020B0604020202020204" pitchFamily="34" charset="0"/>
                          <a:cs typeface="Helvetica" panose="020B0604020202020204" pitchFamily="34" charset="0"/>
                        </a:rPr>
                        <a:t>Scheduled pipelines can read</a:t>
                      </a:r>
                      <a:br>
                        <a:rPr lang="en-US" noProof="0">
                          <a:latin typeface="Helvetica" panose="020B0604020202020204" pitchFamily="34" charset="0"/>
                          <a:cs typeface="Helvetica" panose="020B0604020202020204" pitchFamily="34" charset="0"/>
                        </a:rPr>
                      </a:br>
                      <a:r>
                        <a:rPr lang="en-US" noProof="0">
                          <a:latin typeface="Helvetica" panose="020B0604020202020204" pitchFamily="34" charset="0"/>
                          <a:cs typeface="Helvetica" panose="020B0604020202020204" pitchFamily="34" charset="0"/>
                        </a:rPr>
                        <a:t>Data consumers can’t access</a:t>
                      </a:r>
                    </a:p>
                  </a:txBody>
                  <a:tcPr>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Hot</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711510"/>
                  </a:ext>
                </a:extLst>
              </a:tr>
              <a:tr h="370840">
                <a:tc>
                  <a:txBody>
                    <a:bodyPr/>
                    <a:lstStyle/>
                    <a:p>
                      <a:r>
                        <a:rPr lang="en-US" noProof="0">
                          <a:latin typeface="Helvetica" panose="020B0604020202020204" pitchFamily="34" charset="0"/>
                          <a:cs typeface="Helvetica" panose="020B0604020202020204" pitchFamily="34" charset="0"/>
                        </a:rPr>
                        <a:t>Staging</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Scheduled pipelines can read/write</a:t>
                      </a:r>
                    </a:p>
                    <a:p>
                      <a:r>
                        <a:rPr lang="en-US" noProof="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2733212"/>
                  </a:ext>
                </a:extLst>
              </a:tr>
              <a:tr h="370840">
                <a:tc>
                  <a:txBody>
                    <a:bodyPr/>
                    <a:lstStyle/>
                    <a:p>
                      <a:r>
                        <a:rPr lang="en-US" noProof="0">
                          <a:latin typeface="Helvetica" panose="020B0604020202020204" pitchFamily="34" charset="0"/>
                          <a:cs typeface="Helvetica" panose="020B0604020202020204" pitchFamily="34" charset="0"/>
                        </a:rPr>
                        <a:t>Production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Scheduled pipelines can read/write</a:t>
                      </a:r>
                      <a:br>
                        <a:rPr lang="en-US" noProof="0">
                          <a:latin typeface="Helvetica" panose="020B0604020202020204" pitchFamily="34" charset="0"/>
                          <a:cs typeface="Helvetica" panose="020B0604020202020204" pitchFamily="34" charset="0"/>
                        </a:rPr>
                      </a:br>
                      <a:r>
                        <a:rPr lang="en-US" noProof="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2743602"/>
                  </a:ext>
                </a:extLst>
              </a:tr>
              <a:tr h="370840">
                <a:tc>
                  <a:txBody>
                    <a:bodyPr/>
                    <a:lstStyle/>
                    <a:p>
                      <a:r>
                        <a:rPr lang="en-US" noProof="0">
                          <a:latin typeface="Helvetica" panose="020B0604020202020204" pitchFamily="34" charset="0"/>
                          <a:cs typeface="Helvetica" panose="020B0604020202020204" pitchFamily="34" charset="0"/>
                        </a:rPr>
                        <a:t>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Scheduled pipelines can write</a:t>
                      </a:r>
                      <a:br>
                        <a:rPr lang="en-US" noProof="0">
                          <a:latin typeface="Helvetica" panose="020B0604020202020204" pitchFamily="34" charset="0"/>
                          <a:cs typeface="Helvetica" panose="020B0604020202020204" pitchFamily="34" charset="0"/>
                        </a:rPr>
                      </a:br>
                      <a:r>
                        <a:rPr lang="en-US" noProof="0">
                          <a:latin typeface="Helvetica" panose="020B0604020202020204" pitchFamily="34" charset="0"/>
                          <a:cs typeface="Helvetica" panose="020B0604020202020204" pitchFamily="34" charset="0"/>
                        </a:rPr>
                        <a:t>Dedicated data reprocessing pipelines can read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Cold or 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5050641"/>
                  </a:ext>
                </a:extLst>
              </a:tr>
              <a:tr h="370840">
                <a:tc>
                  <a:txBody>
                    <a:bodyPr/>
                    <a:lstStyle/>
                    <a:p>
                      <a:r>
                        <a:rPr lang="en-US" noProof="0">
                          <a:latin typeface="Helvetica" panose="020B0604020202020204" pitchFamily="34" charset="0"/>
                          <a:cs typeface="Helvetica" panose="020B0604020202020204" pitchFamily="34" charset="0"/>
                        </a:rPr>
                        <a:t>Failed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Scheduled pipelines can write</a:t>
                      </a:r>
                      <a:br>
                        <a:rPr lang="en-US" noProof="0">
                          <a:latin typeface="Helvetica" panose="020B0604020202020204" pitchFamily="34" charset="0"/>
                          <a:cs typeface="Helvetica" panose="020B0604020202020204" pitchFamily="34" charset="0"/>
                        </a:rPr>
                      </a:br>
                      <a:r>
                        <a:rPr lang="en-US" noProof="0">
                          <a:latin typeface="Helvetica" panose="020B0604020202020204" pitchFamily="34" charset="0"/>
                          <a:cs typeface="Helvetica" panose="020B0604020202020204" pitchFamily="34" charset="0"/>
                        </a:rPr>
                        <a:t>Dedicated data reprocessing pipelines can read</a:t>
                      </a:r>
                      <a:br>
                        <a:rPr lang="en-US" noProof="0">
                          <a:latin typeface="Helvetica" panose="020B0604020202020204" pitchFamily="34" charset="0"/>
                          <a:cs typeface="Helvetica" panose="020B0604020202020204" pitchFamily="34" charset="0"/>
                        </a:rPr>
                      </a:br>
                      <a:r>
                        <a:rPr lang="en-US" noProof="0">
                          <a:latin typeface="Helvetica" panose="020B0604020202020204" pitchFamily="34" charset="0"/>
                          <a:cs typeface="Helvetica" panose="020B0604020202020204" pitchFamily="34" charset="0"/>
                        </a:rPr>
                        <a:t>Data consumers don’t have access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719019"/>
                  </a:ext>
                </a:extLst>
              </a:tr>
            </a:tbl>
          </a:graphicData>
        </a:graphic>
      </p:graphicFrame>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263</a:t>
            </a:fld>
            <a:endParaRPr lang="it-IT"/>
          </a:p>
        </p:txBody>
      </p:sp>
      <p:sp>
        <p:nvSpPr>
          <p:cNvPr id="26" name="Segnaposto contenuto 25">
            <a:extLst>
              <a:ext uri="{FF2B5EF4-FFF2-40B4-BE49-F238E27FC236}">
                <a16:creationId xmlns:a16="http://schemas.microsoft.com/office/drawing/2014/main" id="{E123CE7B-51FB-9607-1639-87F648ECF32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24786486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a:t>Organizing the data lake</a:t>
            </a:r>
          </a:p>
        </p:txBody>
      </p:sp>
      <p:sp>
        <p:nvSpPr>
          <p:cNvPr id="6" name="Segnaposto contenuto 5">
            <a:extLst>
              <a:ext uri="{FF2B5EF4-FFF2-40B4-BE49-F238E27FC236}">
                <a16:creationId xmlns:a16="http://schemas.microsoft.com/office/drawing/2014/main" id="{1CA5709A-A83A-CEC5-3597-5D015DB1C5BA}"/>
              </a:ext>
            </a:extLst>
          </p:cNvPr>
          <p:cNvSpPr>
            <a:spLocks noGrp="1"/>
          </p:cNvSpPr>
          <p:nvPr>
            <p:ph idx="1"/>
          </p:nvPr>
        </p:nvSpPr>
        <p:spPr/>
        <p:txBody>
          <a:bodyPr/>
          <a:lstStyle/>
          <a:p>
            <a:r>
              <a:rPr lang="en-US" noProof="0"/>
              <a:t>Use folders to organize data inside areas into a logical structure</a:t>
            </a:r>
          </a:p>
          <a:p>
            <a:pPr lvl="1"/>
            <a:r>
              <a:rPr lang="en-US" noProof="0">
                <a:solidFill>
                  <a:srgbClr val="FF5050"/>
                </a:solidFill>
              </a:rPr>
              <a:t>Namespace</a:t>
            </a:r>
          </a:p>
          <a:p>
            <a:pPr lvl="2"/>
            <a:r>
              <a:rPr lang="en-US" noProof="0"/>
              <a:t>Logically group multiple pipelines together.</a:t>
            </a:r>
          </a:p>
          <a:p>
            <a:pPr lvl="1"/>
            <a:r>
              <a:rPr lang="en-US" noProof="0">
                <a:solidFill>
                  <a:srgbClr val="00B050"/>
                </a:solidFill>
              </a:rPr>
              <a:t>Pipeline name</a:t>
            </a:r>
          </a:p>
          <a:p>
            <a:pPr lvl="2"/>
            <a:r>
              <a:rPr lang="en-US" noProof="0"/>
              <a:t>Each data pipeline should have a name that reflects its purpose. For example</a:t>
            </a:r>
          </a:p>
          <a:p>
            <a:pPr lvl="3"/>
            <a:r>
              <a:rPr lang="en-US" noProof="0"/>
              <a:t>A pipeline that takes data from the LA, applies common processing steps, and saves data into SA</a:t>
            </a:r>
          </a:p>
          <a:p>
            <a:pPr lvl="3"/>
            <a:r>
              <a:rPr lang="en-US" noProof="0"/>
              <a:t>You will also have one for archiving data into AA</a:t>
            </a:r>
          </a:p>
          <a:p>
            <a:pPr lvl="1"/>
            <a:r>
              <a:rPr lang="en-US" noProof="0">
                <a:solidFill>
                  <a:srgbClr val="0070C0"/>
                </a:solidFill>
              </a:rPr>
              <a:t>Data source name</a:t>
            </a:r>
          </a:p>
          <a:p>
            <a:pPr lvl="2"/>
            <a:r>
              <a:rPr lang="en-US" noProof="0"/>
              <a:t>Ingestion layer will assign a name to each data source you bring into the platform </a:t>
            </a:r>
          </a:p>
          <a:p>
            <a:pPr lvl="1"/>
            <a:r>
              <a:rPr lang="en-US" noProof="0" err="1">
                <a:solidFill>
                  <a:srgbClr val="7030A0"/>
                </a:solidFill>
              </a:rPr>
              <a:t>BatchId</a:t>
            </a:r>
            <a:endParaRPr lang="en-US" noProof="0">
              <a:solidFill>
                <a:srgbClr val="7030A0"/>
              </a:solidFill>
            </a:endParaRPr>
          </a:p>
          <a:p>
            <a:pPr lvl="2"/>
            <a:r>
              <a:rPr lang="en-US" noProof="0"/>
              <a:t>Unique identifier for any batch of data that is saved into LA</a:t>
            </a:r>
          </a:p>
          <a:p>
            <a:pPr lvl="2"/>
            <a:r>
              <a:rPr lang="en-US" noProof="0"/>
              <a:t>E.g., Since only ingestion can write to LA, it is its responsibility to generate this identifier</a:t>
            </a:r>
          </a:p>
          <a:p>
            <a:pPr lvl="2"/>
            <a:r>
              <a:rPr lang="en-US" noProof="0"/>
              <a:t>A common choice for this type of an identifier is a Universally Unique Identifier (UUID)</a:t>
            </a:r>
          </a:p>
          <a:p>
            <a:r>
              <a:rPr lang="en-US" noProof="0"/>
              <a:t>Different areas will have slightly different folder structures</a:t>
            </a:r>
          </a:p>
          <a:p>
            <a:pPr lvl="1"/>
            <a:r>
              <a:rPr lang="en-US" noProof="0"/>
              <a:t>/landing/</a:t>
            </a:r>
            <a:r>
              <a:rPr lang="en-US" noProof="0">
                <a:solidFill>
                  <a:srgbClr val="FF5050"/>
                </a:solidFill>
              </a:rPr>
              <a:t>ETL</a:t>
            </a:r>
            <a:r>
              <a:rPr lang="en-US" noProof="0"/>
              <a:t>/</a:t>
            </a:r>
            <a:r>
              <a:rPr lang="en-US" noProof="0" err="1">
                <a:solidFill>
                  <a:srgbClr val="00B050"/>
                </a:solidFill>
              </a:rPr>
              <a:t>sales_oracle_ingest</a:t>
            </a:r>
            <a:r>
              <a:rPr lang="en-US" noProof="0"/>
              <a:t>/</a:t>
            </a:r>
            <a:r>
              <a:rPr lang="en-US" noProof="0">
                <a:solidFill>
                  <a:srgbClr val="0070C0"/>
                </a:solidFill>
              </a:rPr>
              <a:t>customers</a:t>
            </a:r>
            <a:r>
              <a:rPr lang="en-US" noProof="0"/>
              <a:t>/</a:t>
            </a:r>
            <a:r>
              <a:rPr lang="en-US" noProof="0">
                <a:solidFill>
                  <a:srgbClr val="7030A0"/>
                </a:solidFill>
              </a:rPr>
              <a:t>01DFTFX89YDFAXREPJTR94</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264</a:t>
            </a:fld>
            <a:endParaRPr lang="it-IT"/>
          </a:p>
        </p:txBody>
      </p:sp>
      <p:sp>
        <p:nvSpPr>
          <p:cNvPr id="12" name="Segnaposto contenuto 11">
            <a:extLst>
              <a:ext uri="{FF2B5EF4-FFF2-40B4-BE49-F238E27FC236}">
                <a16:creationId xmlns:a16="http://schemas.microsoft.com/office/drawing/2014/main" id="{DDDB0AD9-3A01-A97E-EC99-28251BBCCDE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2571367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2154F-3E39-4BD5-AC91-99FA31AE2413}"/>
              </a:ext>
            </a:extLst>
          </p:cNvPr>
          <p:cNvSpPr>
            <a:spLocks noGrp="1"/>
          </p:cNvSpPr>
          <p:nvPr>
            <p:ph type="title"/>
          </p:nvPr>
        </p:nvSpPr>
        <p:spPr/>
        <p:txBody>
          <a:bodyPr/>
          <a:lstStyle/>
          <a:p>
            <a:r>
              <a:rPr lang="en-US"/>
              <a:t>Organizing the data lake</a:t>
            </a:r>
          </a:p>
        </p:txBody>
      </p:sp>
      <p:sp>
        <p:nvSpPr>
          <p:cNvPr id="7" name="Content Placeholder 6">
            <a:extLst>
              <a:ext uri="{FF2B5EF4-FFF2-40B4-BE49-F238E27FC236}">
                <a16:creationId xmlns:a16="http://schemas.microsoft.com/office/drawing/2014/main" id="{6A3B3186-0D86-4963-8A3C-03B54F7C6F10}"/>
              </a:ext>
            </a:extLst>
          </p:cNvPr>
          <p:cNvSpPr>
            <a:spLocks noGrp="1"/>
          </p:cNvSpPr>
          <p:nvPr>
            <p:ph sz="half" idx="1"/>
          </p:nvPr>
        </p:nvSpPr>
        <p:spPr/>
        <p:txBody>
          <a:bodyPr/>
          <a:lstStyle/>
          <a:p>
            <a:r>
              <a:rPr lang="en-US"/>
              <a:t>However, alternative organizations are available</a:t>
            </a:r>
          </a:p>
          <a:p>
            <a:endParaRPr lang="en-US"/>
          </a:p>
          <a:p>
            <a:pPr algn="l" rtl="0" fontAlgn="base"/>
            <a:r>
              <a:rPr lang="en-US" sz="1800" b="0" i="0" u="none" strike="noStrike">
                <a:solidFill>
                  <a:srgbClr val="000000"/>
                </a:solidFill>
                <a:effectLst/>
                <a:latin typeface="Helvetica" panose="020B0604020202020204" pitchFamily="34" charset="0"/>
              </a:rPr>
              <a:t>"A data lake is a central repository system for storage, processing, and analysis of raw data, in which the data is </a:t>
            </a:r>
            <a:r>
              <a:rPr lang="en-US" sz="1800" b="1" i="0" u="none" strike="noStrike">
                <a:solidFill>
                  <a:srgbClr val="000000"/>
                </a:solidFill>
                <a:effectLst/>
                <a:latin typeface="Helvetica" panose="020B0604020202020204" pitchFamily="34" charset="0"/>
              </a:rPr>
              <a:t>kept in its original format </a:t>
            </a:r>
            <a:r>
              <a:rPr lang="en-US" sz="1800" b="0" i="0" u="none" strike="noStrike">
                <a:solidFill>
                  <a:srgbClr val="000000"/>
                </a:solidFill>
                <a:effectLst/>
                <a:latin typeface="Helvetica" panose="020B0604020202020204" pitchFamily="34" charset="0"/>
              </a:rPr>
              <a:t>and is processed to be queried only when needed. It can store a </a:t>
            </a:r>
            <a:r>
              <a:rPr lang="en-US" sz="1800" b="1" i="0" u="none" strike="noStrike">
                <a:solidFill>
                  <a:srgbClr val="000000"/>
                </a:solidFill>
                <a:effectLst/>
                <a:latin typeface="Helvetica" panose="020B0604020202020204" pitchFamily="34" charset="0"/>
              </a:rPr>
              <a:t>varied amount of formats </a:t>
            </a:r>
            <a:r>
              <a:rPr lang="en-US" sz="1800" b="0" i="0" u="none" strike="noStrike">
                <a:solidFill>
                  <a:srgbClr val="000000"/>
                </a:solidFill>
                <a:effectLst/>
                <a:latin typeface="Helvetica" panose="020B0604020202020204" pitchFamily="34" charset="0"/>
              </a:rPr>
              <a:t>in big data ecosystems, from unstructured, semi-structured, to structured data sources." – </a:t>
            </a:r>
            <a:r>
              <a:rPr lang="en-US" sz="1800" b="0" i="1" u="none" strike="noStrike">
                <a:solidFill>
                  <a:srgbClr val="000000"/>
                </a:solidFill>
                <a:effectLst/>
                <a:latin typeface="Helvetica" panose="020B0604020202020204" pitchFamily="34" charset="0"/>
              </a:rPr>
              <a:t>Couto et al.</a:t>
            </a:r>
            <a:r>
              <a:rPr lang="en-US" sz="1800" b="0" i="0" u="none" strike="noStrike">
                <a:solidFill>
                  <a:srgbClr val="000000"/>
                </a:solidFill>
                <a:effectLst/>
                <a:latin typeface="Helvetica" panose="020B0604020202020204" pitchFamily="34" charset="0"/>
              </a:rPr>
              <a:t>, 2019</a:t>
            </a:r>
            <a:r>
              <a:rPr lang="en-US" sz="1800" b="0" i="0">
                <a:solidFill>
                  <a:srgbClr val="000000"/>
                </a:solidFill>
                <a:effectLst/>
                <a:latin typeface="Helvetica" panose="020B0604020202020204" pitchFamily="34" charset="0"/>
              </a:rPr>
              <a:t>​</a:t>
            </a:r>
            <a:endParaRPr lang="en-US" b="0" i="0">
              <a:effectLst/>
            </a:endParaRPr>
          </a:p>
        </p:txBody>
      </p:sp>
      <p:sp>
        <p:nvSpPr>
          <p:cNvPr id="8" name="Content Placeholder 7">
            <a:extLst>
              <a:ext uri="{FF2B5EF4-FFF2-40B4-BE49-F238E27FC236}">
                <a16:creationId xmlns:a16="http://schemas.microsoft.com/office/drawing/2014/main" id="{A2868582-71A0-493A-9A27-902238A56BD9}"/>
              </a:ext>
            </a:extLst>
          </p:cNvPr>
          <p:cNvSpPr>
            <a:spLocks noGrp="1"/>
          </p:cNvSpPr>
          <p:nvPr>
            <p:ph sz="half" idx="2"/>
          </p:nvPr>
        </p:nvSpPr>
        <p:spPr/>
        <p:txBody>
          <a:bodyPr/>
          <a:lstStyle/>
          <a:p>
            <a:endParaRPr lang="en-US"/>
          </a:p>
        </p:txBody>
      </p:sp>
      <p:sp>
        <p:nvSpPr>
          <p:cNvPr id="4" name="Footer Placeholder 3">
            <a:extLst>
              <a:ext uri="{FF2B5EF4-FFF2-40B4-BE49-F238E27FC236}">
                <a16:creationId xmlns:a16="http://schemas.microsoft.com/office/drawing/2014/main" id="{1E93E0ED-E7F2-4F8B-939A-6E09913B5041}"/>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8EA0486D-357B-46D6-9A57-DF39AC466784}"/>
              </a:ext>
            </a:extLst>
          </p:cNvPr>
          <p:cNvSpPr>
            <a:spLocks noGrp="1"/>
          </p:cNvSpPr>
          <p:nvPr>
            <p:ph type="sldNum" sz="quarter" idx="12"/>
          </p:nvPr>
        </p:nvSpPr>
        <p:spPr/>
        <p:txBody>
          <a:bodyPr/>
          <a:lstStyle/>
          <a:p>
            <a:fld id="{5DD6F1BA-2510-46FC-9346-AB1F3CA1593B}" type="slidenum">
              <a:rPr lang="en-US" noProof="0" smtClean="0"/>
              <a:t>265</a:t>
            </a:fld>
            <a:endParaRPr lang="en-US" noProof="0"/>
          </a:p>
        </p:txBody>
      </p:sp>
      <p:sp>
        <p:nvSpPr>
          <p:cNvPr id="9" name="Content Placeholder 8">
            <a:extLst>
              <a:ext uri="{FF2B5EF4-FFF2-40B4-BE49-F238E27FC236}">
                <a16:creationId xmlns:a16="http://schemas.microsoft.com/office/drawing/2014/main" id="{71D09C06-D9B8-44AE-B370-0B050EA66A3A}"/>
              </a:ext>
            </a:extLst>
          </p:cNvPr>
          <p:cNvSpPr>
            <a:spLocks noGrp="1"/>
          </p:cNvSpPr>
          <p:nvPr>
            <p:ph idx="13"/>
          </p:nvPr>
        </p:nvSpPr>
        <p:spPr/>
        <p:txBody>
          <a:bodyPr/>
          <a:lstStyle/>
          <a:p>
            <a:endParaRPr lang="en-US"/>
          </a:p>
        </p:txBody>
      </p:sp>
      <p:sp>
        <p:nvSpPr>
          <p:cNvPr id="10" name="Rettangolo 4">
            <a:extLst>
              <a:ext uri="{FF2B5EF4-FFF2-40B4-BE49-F238E27FC236}">
                <a16:creationId xmlns:a16="http://schemas.microsoft.com/office/drawing/2014/main" id="{B7A61ED0-CEB8-49BF-B3F9-D7D932B7FE1C}"/>
              </a:ext>
            </a:extLst>
          </p:cNvPr>
          <p:cNvSpPr/>
          <p:nvPr/>
        </p:nvSpPr>
        <p:spPr>
          <a:xfrm>
            <a:off x="6595992" y="4495528"/>
            <a:ext cx="3270305" cy="780538"/>
          </a:xfrm>
          <a:prstGeom prst="rect">
            <a:avLst/>
          </a:prstGeom>
          <a:solidFill>
            <a:schemeClr val="accent1">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a:solidFill>
                  <a:schemeClr val="tx1"/>
                </a:solidFill>
                <a:latin typeface="Helvetica" panose="020B0604020202020204" pitchFamily="34" charset="0"/>
                <a:cs typeface="Helvetica" panose="020B0604020202020204" pitchFamily="34" charset="0"/>
              </a:rPr>
              <a:t>Landing Area</a:t>
            </a:r>
          </a:p>
        </p:txBody>
      </p:sp>
      <p:sp>
        <p:nvSpPr>
          <p:cNvPr id="11" name="Rettangolo 5">
            <a:extLst>
              <a:ext uri="{FF2B5EF4-FFF2-40B4-BE49-F238E27FC236}">
                <a16:creationId xmlns:a16="http://schemas.microsoft.com/office/drawing/2014/main" id="{8C866296-BCB3-402C-A29F-D298D6A63606}"/>
              </a:ext>
            </a:extLst>
          </p:cNvPr>
          <p:cNvSpPr/>
          <p:nvPr/>
        </p:nvSpPr>
        <p:spPr>
          <a:xfrm>
            <a:off x="6589262" y="3523860"/>
            <a:ext cx="1558849" cy="780538"/>
          </a:xfrm>
          <a:prstGeom prst="rect">
            <a:avLst/>
          </a:prstGeom>
          <a:solidFill>
            <a:schemeClr val="bg1">
              <a:lumMod val="95000"/>
            </a:schemeClr>
          </a:solidFill>
          <a:ln/>
        </p:spPr>
        <p:style>
          <a:lnRef idx="0">
            <a:schemeClr val="accent1"/>
          </a:lnRef>
          <a:fillRef idx="3">
            <a:schemeClr val="accent1"/>
          </a:fillRef>
          <a:effectRef idx="3">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err="1">
                <a:solidFill>
                  <a:schemeClr val="tx1"/>
                </a:solidFill>
                <a:latin typeface="Helvetica" panose="020B0604020202020204" pitchFamily="34" charset="0"/>
                <a:cs typeface="Helvetica" panose="020B0604020202020204" pitchFamily="34" charset="0"/>
              </a:rPr>
              <a:t>Working</a:t>
            </a:r>
            <a:r>
              <a:rPr lang="it-IT">
                <a:solidFill>
                  <a:schemeClr val="tx1"/>
                </a:solidFill>
                <a:latin typeface="Helvetica" panose="020B0604020202020204" pitchFamily="34" charset="0"/>
                <a:cs typeface="Helvetica" panose="020B0604020202020204" pitchFamily="34" charset="0"/>
              </a:rPr>
              <a:t> </a:t>
            </a:r>
            <a:br>
              <a:rPr lang="it-IT">
                <a:solidFill>
                  <a:schemeClr val="tx1"/>
                </a:solidFill>
                <a:latin typeface="Helvetica" panose="020B0604020202020204" pitchFamily="34" charset="0"/>
                <a:cs typeface="Helvetica" panose="020B0604020202020204" pitchFamily="34" charset="0"/>
              </a:rPr>
            </a:br>
            <a:r>
              <a:rPr lang="it-IT">
                <a:solidFill>
                  <a:schemeClr val="tx1"/>
                </a:solidFill>
                <a:latin typeface="Helvetica" panose="020B0604020202020204" pitchFamily="34" charset="0"/>
                <a:cs typeface="Helvetica" panose="020B0604020202020204" pitchFamily="34" charset="0"/>
              </a:rPr>
              <a:t>Area</a:t>
            </a:r>
          </a:p>
        </p:txBody>
      </p:sp>
      <p:sp>
        <p:nvSpPr>
          <p:cNvPr id="12" name="Rettangolo 6">
            <a:extLst>
              <a:ext uri="{FF2B5EF4-FFF2-40B4-BE49-F238E27FC236}">
                <a16:creationId xmlns:a16="http://schemas.microsoft.com/office/drawing/2014/main" id="{09614BF9-60E5-4554-9850-F74DAE518158}"/>
              </a:ext>
            </a:extLst>
          </p:cNvPr>
          <p:cNvSpPr/>
          <p:nvPr/>
        </p:nvSpPr>
        <p:spPr>
          <a:xfrm>
            <a:off x="6589262" y="2552192"/>
            <a:ext cx="3270305" cy="780539"/>
          </a:xfrm>
          <a:prstGeom prst="rect">
            <a:avLst/>
          </a:prstGeom>
          <a:solidFill>
            <a:schemeClr val="accent1">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a:solidFill>
                  <a:schemeClr val="tx1"/>
                </a:solidFill>
                <a:latin typeface="Helvetica" panose="020B0604020202020204" pitchFamily="34" charset="0"/>
                <a:cs typeface="Helvetica" panose="020B0604020202020204" pitchFamily="34" charset="0"/>
              </a:rPr>
              <a:t>Access Area</a:t>
            </a:r>
          </a:p>
        </p:txBody>
      </p:sp>
      <p:sp>
        <p:nvSpPr>
          <p:cNvPr id="13" name="Rettangolo 7">
            <a:extLst>
              <a:ext uri="{FF2B5EF4-FFF2-40B4-BE49-F238E27FC236}">
                <a16:creationId xmlns:a16="http://schemas.microsoft.com/office/drawing/2014/main" id="{018A7F9A-5C2F-4D29-A17C-1A0244AF35C9}"/>
              </a:ext>
            </a:extLst>
          </p:cNvPr>
          <p:cNvSpPr/>
          <p:nvPr/>
        </p:nvSpPr>
        <p:spPr>
          <a:xfrm>
            <a:off x="10018903" y="2552192"/>
            <a:ext cx="879734" cy="2723875"/>
          </a:xfrm>
          <a:prstGeom prst="rect">
            <a:avLst/>
          </a:prstGeom>
          <a:solidFill>
            <a:schemeClr val="accent1">
              <a:lumMod val="40000"/>
              <a:lumOff val="60000"/>
            </a:schemeClr>
          </a:solidFill>
          <a:ln/>
        </p:spPr>
        <p:style>
          <a:lnRef idx="0">
            <a:schemeClr val="accent1"/>
          </a:lnRef>
          <a:fillRef idx="3">
            <a:schemeClr val="accent1"/>
          </a:fillRef>
          <a:effectRef idx="3">
            <a:schemeClr val="accent1"/>
          </a:effectRef>
          <a:fontRef idx="minor">
            <a:schemeClr val="lt1"/>
          </a:fontRef>
        </p:style>
        <p:txBody>
          <a:bodyPr vert="vert"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a:solidFill>
                  <a:schemeClr val="tx1"/>
                </a:solidFill>
                <a:latin typeface="Helvetica" panose="020B0604020202020204" pitchFamily="34" charset="0"/>
                <a:cs typeface="Helvetica" panose="020B0604020202020204" pitchFamily="34" charset="0"/>
              </a:rPr>
              <a:t>Discovery Area</a:t>
            </a:r>
          </a:p>
        </p:txBody>
      </p:sp>
      <p:sp>
        <p:nvSpPr>
          <p:cNvPr id="14" name="Rettangolo 12">
            <a:extLst>
              <a:ext uri="{FF2B5EF4-FFF2-40B4-BE49-F238E27FC236}">
                <a16:creationId xmlns:a16="http://schemas.microsoft.com/office/drawing/2014/main" id="{59570C1B-A47D-4678-95EA-42F5336BB19D}"/>
              </a:ext>
            </a:extLst>
          </p:cNvPr>
          <p:cNvSpPr/>
          <p:nvPr/>
        </p:nvSpPr>
        <p:spPr>
          <a:xfrm>
            <a:off x="8300718" y="3516183"/>
            <a:ext cx="1558849" cy="780538"/>
          </a:xfrm>
          <a:prstGeom prst="rect">
            <a:avLst/>
          </a:prstGeom>
          <a:solidFill>
            <a:schemeClr val="accent1">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a:solidFill>
                  <a:schemeClr val="tx1"/>
                </a:solidFill>
                <a:latin typeface="Helvetica" panose="020B0604020202020204" pitchFamily="34" charset="0"/>
                <a:cs typeface="Helvetica" panose="020B0604020202020204" pitchFamily="34" charset="0"/>
              </a:rPr>
              <a:t>Harbor </a:t>
            </a:r>
            <a:br>
              <a:rPr lang="it-IT">
                <a:solidFill>
                  <a:schemeClr val="tx1"/>
                </a:solidFill>
                <a:latin typeface="Helvetica" panose="020B0604020202020204" pitchFamily="34" charset="0"/>
                <a:cs typeface="Helvetica" panose="020B0604020202020204" pitchFamily="34" charset="0"/>
              </a:rPr>
            </a:br>
            <a:r>
              <a:rPr lang="it-IT">
                <a:solidFill>
                  <a:schemeClr val="tx1"/>
                </a:solidFill>
                <a:latin typeface="Helvetica" panose="020B0604020202020204" pitchFamily="34" charset="0"/>
                <a:cs typeface="Helvetica" panose="020B0604020202020204" pitchFamily="34" charset="0"/>
              </a:rPr>
              <a:t>Area</a:t>
            </a:r>
          </a:p>
        </p:txBody>
      </p:sp>
      <p:sp>
        <p:nvSpPr>
          <p:cNvPr id="15" name="Freccia a destra 14">
            <a:extLst>
              <a:ext uri="{FF2B5EF4-FFF2-40B4-BE49-F238E27FC236}">
                <a16:creationId xmlns:a16="http://schemas.microsoft.com/office/drawing/2014/main" id="{CE4A7FE7-3EAE-47FE-91E0-0361AB53D9C0}"/>
              </a:ext>
            </a:extLst>
          </p:cNvPr>
          <p:cNvSpPr/>
          <p:nvPr/>
        </p:nvSpPr>
        <p:spPr>
          <a:xfrm>
            <a:off x="7998785" y="3622806"/>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16" name="Freccia a destra 15">
            <a:extLst>
              <a:ext uri="{FF2B5EF4-FFF2-40B4-BE49-F238E27FC236}">
                <a16:creationId xmlns:a16="http://schemas.microsoft.com/office/drawing/2014/main" id="{EBAF7B97-A0D0-4987-A33A-1C549FA710E4}"/>
              </a:ext>
            </a:extLst>
          </p:cNvPr>
          <p:cNvSpPr/>
          <p:nvPr/>
        </p:nvSpPr>
        <p:spPr>
          <a:xfrm rot="10800000">
            <a:off x="7982078" y="3915631"/>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17" name="Freccia a destra 16">
            <a:extLst>
              <a:ext uri="{FF2B5EF4-FFF2-40B4-BE49-F238E27FC236}">
                <a16:creationId xmlns:a16="http://schemas.microsoft.com/office/drawing/2014/main" id="{36CD10E9-5533-40A0-AB4C-4C4D25A5C201}"/>
              </a:ext>
            </a:extLst>
          </p:cNvPr>
          <p:cNvSpPr/>
          <p:nvPr/>
        </p:nvSpPr>
        <p:spPr>
          <a:xfrm rot="16200000">
            <a:off x="7162161" y="3288733"/>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18" name="Freccia a destra 17">
            <a:extLst>
              <a:ext uri="{FF2B5EF4-FFF2-40B4-BE49-F238E27FC236}">
                <a16:creationId xmlns:a16="http://schemas.microsoft.com/office/drawing/2014/main" id="{8FCC1B2B-695A-4AD5-A496-EF862B196D81}"/>
              </a:ext>
            </a:extLst>
          </p:cNvPr>
          <p:cNvSpPr/>
          <p:nvPr/>
        </p:nvSpPr>
        <p:spPr>
          <a:xfrm rot="16200000">
            <a:off x="8876981" y="3298436"/>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19" name="Freccia a destra 18">
            <a:extLst>
              <a:ext uri="{FF2B5EF4-FFF2-40B4-BE49-F238E27FC236}">
                <a16:creationId xmlns:a16="http://schemas.microsoft.com/office/drawing/2014/main" id="{2D406B76-118F-410D-8CE9-CC6C131DDAE9}"/>
              </a:ext>
            </a:extLst>
          </p:cNvPr>
          <p:cNvSpPr/>
          <p:nvPr/>
        </p:nvSpPr>
        <p:spPr>
          <a:xfrm rot="16200000">
            <a:off x="7162161" y="4270651"/>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20" name="Freccia a destra 19">
            <a:extLst>
              <a:ext uri="{FF2B5EF4-FFF2-40B4-BE49-F238E27FC236}">
                <a16:creationId xmlns:a16="http://schemas.microsoft.com/office/drawing/2014/main" id="{422BDACE-8AB8-4C77-A2C3-FEACC1DAC56A}"/>
              </a:ext>
            </a:extLst>
          </p:cNvPr>
          <p:cNvSpPr/>
          <p:nvPr/>
        </p:nvSpPr>
        <p:spPr>
          <a:xfrm>
            <a:off x="9722549" y="3771447"/>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21" name="Freccia a destra 20">
            <a:extLst>
              <a:ext uri="{FF2B5EF4-FFF2-40B4-BE49-F238E27FC236}">
                <a16:creationId xmlns:a16="http://schemas.microsoft.com/office/drawing/2014/main" id="{C22EA606-A42C-4097-BB8E-D68D7C94E35D}"/>
              </a:ext>
            </a:extLst>
          </p:cNvPr>
          <p:cNvSpPr/>
          <p:nvPr/>
        </p:nvSpPr>
        <p:spPr>
          <a:xfrm>
            <a:off x="9713715" y="4735438"/>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36313647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CE2D7-1659-43BA-8F2A-DC1A4F08CE94}"/>
              </a:ext>
            </a:extLst>
          </p:cNvPr>
          <p:cNvSpPr>
            <a:spLocks noGrp="1"/>
          </p:cNvSpPr>
          <p:nvPr>
            <p:ph type="title"/>
          </p:nvPr>
        </p:nvSpPr>
        <p:spPr>
          <a:xfrm>
            <a:off x="838200" y="365125"/>
            <a:ext cx="10515600" cy="1325563"/>
          </a:xfrm>
        </p:spPr>
        <p:txBody>
          <a:bodyPr/>
          <a:lstStyle/>
          <a:p>
            <a:r>
              <a:rPr lang="en-US"/>
              <a:t>Data Lakehouse</a:t>
            </a:r>
          </a:p>
        </p:txBody>
      </p:sp>
      <p:sp>
        <p:nvSpPr>
          <p:cNvPr id="3" name="Content Placeholder 2">
            <a:extLst>
              <a:ext uri="{FF2B5EF4-FFF2-40B4-BE49-F238E27FC236}">
                <a16:creationId xmlns:a16="http://schemas.microsoft.com/office/drawing/2014/main" id="{AE0C9B21-A9CE-4682-9205-28AE842C38AB}"/>
              </a:ext>
            </a:extLst>
          </p:cNvPr>
          <p:cNvSpPr>
            <a:spLocks noGrp="1"/>
          </p:cNvSpPr>
          <p:nvPr>
            <p:ph idx="1"/>
          </p:nvPr>
        </p:nvSpPr>
        <p:spPr>
          <a:xfrm>
            <a:off x="838200" y="1700499"/>
            <a:ext cx="10515600" cy="4351338"/>
          </a:xfrm>
        </p:spPr>
        <p:txBody>
          <a:bodyPr/>
          <a:lstStyle/>
          <a:p>
            <a:r>
              <a:rPr lang="en-US" dirty="0"/>
              <a:t>Combine the key benefits of data lakes and data warehouses</a:t>
            </a:r>
          </a:p>
          <a:p>
            <a:pPr lvl="1"/>
            <a:r>
              <a:rPr lang="en-US" dirty="0"/>
              <a:t>Low-cost storage in an open format accessible by a variety of systems from the former</a:t>
            </a:r>
          </a:p>
          <a:p>
            <a:pPr lvl="1"/>
            <a:r>
              <a:rPr lang="en-US" dirty="0"/>
              <a:t>Powerful management and optimization features from the latter</a:t>
            </a:r>
          </a:p>
          <a:p>
            <a:pPr lvl="2"/>
            <a:r>
              <a:rPr lang="en-US" dirty="0"/>
              <a:t>ACID transactions, data versioning, auditing, indexing, caching, and query optimization. </a:t>
            </a:r>
          </a:p>
          <a:p>
            <a:r>
              <a:rPr lang="en-US" dirty="0"/>
              <a:t>Key question: can we combine these benefits in an effective way?</a:t>
            </a:r>
          </a:p>
          <a:p>
            <a:pPr lvl="1"/>
            <a:r>
              <a:rPr lang="en-US" dirty="0"/>
              <a:t>Direct access means that they </a:t>
            </a:r>
            <a:r>
              <a:rPr lang="en-US" b="1" dirty="0"/>
              <a:t>give up some aspects of data independence</a:t>
            </a:r>
            <a:r>
              <a:rPr lang="en-US" dirty="0"/>
              <a:t>, which has been a cornerstone of relational DBMS design</a:t>
            </a:r>
          </a:p>
          <a:p>
            <a:pPr lvl="1"/>
            <a:r>
              <a:rPr lang="en-US" b="1" dirty="0" err="1"/>
              <a:t>Lakehouses</a:t>
            </a:r>
            <a:r>
              <a:rPr lang="en-US" b="1" dirty="0"/>
              <a:t> are an especially good fit for cloud environments with separate compute and storage</a:t>
            </a:r>
            <a:r>
              <a:rPr lang="en-US" dirty="0"/>
              <a:t>: different computing applications can run on-demand on separate computing nodes (e.g., a GPU cluster for ML) while directly accessing the same storage data</a:t>
            </a:r>
          </a:p>
        </p:txBody>
      </p:sp>
      <p:sp>
        <p:nvSpPr>
          <p:cNvPr id="4" name="Footer Placeholder 3">
            <a:extLst>
              <a:ext uri="{FF2B5EF4-FFF2-40B4-BE49-F238E27FC236}">
                <a16:creationId xmlns:a16="http://schemas.microsoft.com/office/drawing/2014/main" id="{B0E6EBEA-42CE-475C-A364-568ECD0CFA74}"/>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76A8E5E6-0421-4EAD-9F31-A15317C88138}"/>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266</a:t>
            </a:fld>
            <a:endParaRPr lang="en-US" noProof="0"/>
          </a:p>
        </p:txBody>
      </p:sp>
      <p:sp>
        <p:nvSpPr>
          <p:cNvPr id="11" name="Content Placeholder 10">
            <a:extLst>
              <a:ext uri="{FF2B5EF4-FFF2-40B4-BE49-F238E27FC236}">
                <a16:creationId xmlns:a16="http://schemas.microsoft.com/office/drawing/2014/main" id="{6C289CE9-B162-4A49-BD6D-23E78DDA779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2083592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B8E6905F-4367-4443-82B2-D37351E659AD}"/>
              </a:ext>
            </a:extLst>
          </p:cNvPr>
          <p:cNvSpPr>
            <a:spLocks noGrp="1"/>
          </p:cNvSpPr>
          <p:nvPr>
            <p:ph type="title"/>
          </p:nvPr>
        </p:nvSpPr>
        <p:spPr>
          <a:xfrm>
            <a:off x="838200" y="365125"/>
            <a:ext cx="10515600" cy="1325563"/>
          </a:xfrm>
        </p:spPr>
        <p:txBody>
          <a:bodyPr/>
          <a:lstStyle/>
          <a:p>
            <a:r>
              <a:rPr lang="en-US"/>
              <a:t>Data Independence</a:t>
            </a:r>
          </a:p>
        </p:txBody>
      </p:sp>
      <p:sp>
        <p:nvSpPr>
          <p:cNvPr id="13" name="Content Placeholder 12">
            <a:extLst>
              <a:ext uri="{FF2B5EF4-FFF2-40B4-BE49-F238E27FC236}">
                <a16:creationId xmlns:a16="http://schemas.microsoft.com/office/drawing/2014/main" id="{E7A313D6-5326-4D09-B41F-11F0E3EA5A03}"/>
              </a:ext>
            </a:extLst>
          </p:cNvPr>
          <p:cNvSpPr>
            <a:spLocks noGrp="1"/>
          </p:cNvSpPr>
          <p:nvPr>
            <p:ph sz="half" idx="1"/>
          </p:nvPr>
        </p:nvSpPr>
        <p:spPr>
          <a:xfrm>
            <a:off x="838200" y="1825625"/>
            <a:ext cx="5181600" cy="4351338"/>
          </a:xfrm>
        </p:spPr>
        <p:txBody>
          <a:bodyPr/>
          <a:lstStyle/>
          <a:p>
            <a:pPr lvl="1"/>
            <a:r>
              <a:rPr lang="en-US" dirty="0"/>
              <a:t>Data independence can be explained using the three-schema architecture</a:t>
            </a:r>
          </a:p>
          <a:p>
            <a:pPr lvl="1"/>
            <a:endParaRPr lang="en-US" dirty="0"/>
          </a:p>
          <a:p>
            <a:pPr lvl="1"/>
            <a:r>
              <a:rPr lang="en-US" dirty="0"/>
              <a:t>Data independence: modify the schema at one level of the database system without altering the schema at the next higher level</a:t>
            </a:r>
          </a:p>
        </p:txBody>
      </p:sp>
      <p:pic>
        <p:nvPicPr>
          <p:cNvPr id="17" name="Content Placeholder 16">
            <a:extLst>
              <a:ext uri="{FF2B5EF4-FFF2-40B4-BE49-F238E27FC236}">
                <a16:creationId xmlns:a16="http://schemas.microsoft.com/office/drawing/2014/main" id="{1547C7C8-B13E-47D8-8DB6-42894B14D33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0787" y="1862931"/>
            <a:ext cx="4924425" cy="4276725"/>
          </a:xfrm>
        </p:spPr>
      </p:pic>
      <p:sp>
        <p:nvSpPr>
          <p:cNvPr id="4" name="Footer Placeholder 3">
            <a:extLst>
              <a:ext uri="{FF2B5EF4-FFF2-40B4-BE49-F238E27FC236}">
                <a16:creationId xmlns:a16="http://schemas.microsoft.com/office/drawing/2014/main" id="{7C6CA147-23BA-44D3-864A-5BD4852088C5}"/>
              </a:ext>
            </a:extLst>
          </p:cNvPr>
          <p:cNvSpPr>
            <a:spLocks noGrp="1"/>
          </p:cNvSpPr>
          <p:nvPr>
            <p:ph type="ftr" sz="quarter" idx="11"/>
          </p:nvPr>
        </p:nvSpPr>
        <p:spPr>
          <a:xfrm>
            <a:off x="-18535"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6D290F04-6D1D-4A5D-B18A-4F130C8E4A5A}"/>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267</a:t>
            </a:fld>
            <a:endParaRPr lang="en-US" noProof="0"/>
          </a:p>
        </p:txBody>
      </p:sp>
      <p:sp>
        <p:nvSpPr>
          <p:cNvPr id="29" name="Content Placeholder 28">
            <a:extLst>
              <a:ext uri="{FF2B5EF4-FFF2-40B4-BE49-F238E27FC236}">
                <a16:creationId xmlns:a16="http://schemas.microsoft.com/office/drawing/2014/main" id="{BCB31BEF-B3DA-4E7D-8836-D94ABED8625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5816928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411D-E0D1-4A73-9E73-A0322CA22FAD}"/>
              </a:ext>
            </a:extLst>
          </p:cNvPr>
          <p:cNvSpPr>
            <a:spLocks noGrp="1"/>
          </p:cNvSpPr>
          <p:nvPr>
            <p:ph type="title"/>
          </p:nvPr>
        </p:nvSpPr>
        <p:spPr/>
        <p:txBody>
          <a:bodyPr/>
          <a:lstStyle/>
          <a:p>
            <a:r>
              <a:rPr lang="en-US"/>
              <a:t>Data Lakehouse</a:t>
            </a:r>
          </a:p>
        </p:txBody>
      </p:sp>
      <p:sp>
        <p:nvSpPr>
          <p:cNvPr id="3" name="Content Placeholder 2">
            <a:extLst>
              <a:ext uri="{FF2B5EF4-FFF2-40B4-BE49-F238E27FC236}">
                <a16:creationId xmlns:a16="http://schemas.microsoft.com/office/drawing/2014/main" id="{AB6C20AB-3476-4DEA-B89C-3A1F54D3D8D5}"/>
              </a:ext>
            </a:extLst>
          </p:cNvPr>
          <p:cNvSpPr>
            <a:spLocks noGrp="1"/>
          </p:cNvSpPr>
          <p:nvPr>
            <p:ph idx="1"/>
          </p:nvPr>
        </p:nvSpPr>
        <p:spPr/>
        <p:txBody>
          <a:bodyPr/>
          <a:lstStyle/>
          <a:p>
            <a:r>
              <a:rPr lang="en-US" b="1"/>
              <a:t>1</a:t>
            </a:r>
            <a:r>
              <a:rPr lang="en-US" b="1" baseline="30000"/>
              <a:t>st</a:t>
            </a:r>
            <a:r>
              <a:rPr lang="en-US" b="1"/>
              <a:t> generation systems</a:t>
            </a:r>
            <a:r>
              <a:rPr lang="en-US"/>
              <a:t>: data warehousing started with helping business leaders get analytical insights</a:t>
            </a:r>
          </a:p>
          <a:p>
            <a:pPr lvl="1"/>
            <a:r>
              <a:rPr lang="en-US"/>
              <a:t>Data in these warehouses would be written with </a:t>
            </a:r>
            <a:r>
              <a:rPr lang="en-US">
                <a:solidFill>
                  <a:srgbClr val="FF0000"/>
                </a:solidFill>
              </a:rPr>
              <a:t>schema-on-write</a:t>
            </a:r>
            <a:r>
              <a:rPr lang="en-US"/>
              <a:t>, which ensured that the data model was optimized for downstream BI consumption</a:t>
            </a:r>
          </a:p>
          <a:p>
            <a:pPr lvl="1"/>
            <a:r>
              <a:rPr lang="en-US"/>
              <a:t>Several challenges</a:t>
            </a:r>
          </a:p>
          <a:p>
            <a:pPr lvl="2"/>
            <a:r>
              <a:rPr lang="en-US"/>
              <a:t>They typically coupled compute and storage into an on-premises appliance</a:t>
            </a:r>
          </a:p>
          <a:p>
            <a:pPr lvl="3"/>
            <a:r>
              <a:rPr lang="en-US"/>
              <a:t>This forced enterprises to provision and pay for the peak of user load and data under management, very costly</a:t>
            </a:r>
          </a:p>
          <a:p>
            <a:pPr lvl="2"/>
            <a:r>
              <a:rPr lang="en-US"/>
              <a:t>More and more datasets were completely unstructured, which DWHs could not store and query at all</a:t>
            </a:r>
          </a:p>
        </p:txBody>
      </p:sp>
      <p:sp>
        <p:nvSpPr>
          <p:cNvPr id="5" name="Slide Number Placeholder 4">
            <a:extLst>
              <a:ext uri="{FF2B5EF4-FFF2-40B4-BE49-F238E27FC236}">
                <a16:creationId xmlns:a16="http://schemas.microsoft.com/office/drawing/2014/main" id="{24B027DA-4C9F-4B49-AFDB-7D4A90AA47FB}"/>
              </a:ext>
            </a:extLst>
          </p:cNvPr>
          <p:cNvSpPr>
            <a:spLocks noGrp="1"/>
          </p:cNvSpPr>
          <p:nvPr>
            <p:ph type="sldNum" sz="quarter" idx="12"/>
          </p:nvPr>
        </p:nvSpPr>
        <p:spPr/>
        <p:txBody>
          <a:bodyPr/>
          <a:lstStyle/>
          <a:p>
            <a:fld id="{5DD6F1BA-2510-46FC-9346-AB1F3CA1593B}" type="slidenum">
              <a:rPr lang="en-US" noProof="0" smtClean="0"/>
              <a:pPr/>
              <a:t>268</a:t>
            </a:fld>
            <a:endParaRPr lang="en-US" noProof="0"/>
          </a:p>
        </p:txBody>
      </p:sp>
      <p:sp>
        <p:nvSpPr>
          <p:cNvPr id="10" name="Content Placeholder 9">
            <a:extLst>
              <a:ext uri="{FF2B5EF4-FFF2-40B4-BE49-F238E27FC236}">
                <a16:creationId xmlns:a16="http://schemas.microsoft.com/office/drawing/2014/main" id="{F5EDDD19-D705-4AA8-BDCB-F076D7B1FD67}"/>
              </a:ext>
            </a:extLst>
          </p:cNvPr>
          <p:cNvSpPr>
            <a:spLocks noGrp="1"/>
          </p:cNvSpPr>
          <p:nvPr>
            <p:ph idx="13"/>
          </p:nvPr>
        </p:nvSpPr>
        <p:spPr/>
        <p:txBody>
          <a:bodyPr/>
          <a:lstStyle/>
          <a:p>
            <a:r>
              <a:rPr lang="en-US" err="1"/>
              <a:t>Armbrust</a:t>
            </a:r>
            <a:r>
              <a:rPr lang="en-US"/>
              <a:t>, Michael, et al. "Lakehouse: a new generation of open platforms that unify data warehousing and advanced analytics." </a:t>
            </a:r>
            <a:r>
              <a:rPr lang="en-US" i="1"/>
              <a:t>CIDR</a:t>
            </a:r>
            <a:r>
              <a:rPr lang="en-US"/>
              <a:t>. 2021.</a:t>
            </a:r>
          </a:p>
        </p:txBody>
      </p:sp>
      <p:sp>
        <p:nvSpPr>
          <p:cNvPr id="4" name="Footer Placeholder 3">
            <a:extLst>
              <a:ext uri="{FF2B5EF4-FFF2-40B4-BE49-F238E27FC236}">
                <a16:creationId xmlns:a16="http://schemas.microsoft.com/office/drawing/2014/main" id="{90D68156-18ED-4C45-AFD1-47878DDD5C7C}"/>
              </a:ext>
            </a:extLst>
          </p:cNvPr>
          <p:cNvSpPr>
            <a:spLocks noGrp="1"/>
          </p:cNvSpPr>
          <p:nvPr>
            <p:ph type="ftr" sz="quarter" idx="11"/>
          </p:nvPr>
        </p:nvSpPr>
        <p:spPr/>
        <p:txBody>
          <a:bodyPr/>
          <a:lstStyle/>
          <a:p>
            <a:r>
              <a:rPr lang="en-US" noProof="0"/>
              <a:t>Matteo Francia – University of Bologna</a:t>
            </a:r>
          </a:p>
        </p:txBody>
      </p:sp>
    </p:spTree>
    <p:extLst>
      <p:ext uri="{BB962C8B-B14F-4D97-AF65-F5344CB8AC3E}">
        <p14:creationId xmlns:p14="http://schemas.microsoft.com/office/powerpoint/2010/main" val="178298815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C8CF57B-ACB1-4486-9818-E8602E2EC065}"/>
              </a:ext>
            </a:extLst>
          </p:cNvPr>
          <p:cNvSpPr>
            <a:spLocks noGrp="1"/>
          </p:cNvSpPr>
          <p:nvPr>
            <p:ph type="title"/>
          </p:nvPr>
        </p:nvSpPr>
        <p:spPr>
          <a:xfrm>
            <a:off x="838200" y="365125"/>
            <a:ext cx="10515600" cy="1325563"/>
          </a:xfrm>
        </p:spPr>
        <p:txBody>
          <a:bodyPr/>
          <a:lstStyle/>
          <a:p>
            <a:r>
              <a:rPr lang="en-US"/>
              <a:t>Data Lakehouse</a:t>
            </a:r>
          </a:p>
        </p:txBody>
      </p:sp>
      <p:sp>
        <p:nvSpPr>
          <p:cNvPr id="3" name="Content Placeholder 2">
            <a:extLst>
              <a:ext uri="{FF2B5EF4-FFF2-40B4-BE49-F238E27FC236}">
                <a16:creationId xmlns:a16="http://schemas.microsoft.com/office/drawing/2014/main" id="{0F938690-6B60-43FD-AC97-CD493DCE4449}"/>
              </a:ext>
            </a:extLst>
          </p:cNvPr>
          <p:cNvSpPr>
            <a:spLocks noGrp="1"/>
          </p:cNvSpPr>
          <p:nvPr>
            <p:ph idx="1"/>
          </p:nvPr>
        </p:nvSpPr>
        <p:spPr>
          <a:xfrm>
            <a:off x="838200" y="1700499"/>
            <a:ext cx="10515600" cy="4351338"/>
          </a:xfrm>
        </p:spPr>
        <p:txBody>
          <a:bodyPr/>
          <a:lstStyle/>
          <a:p>
            <a:r>
              <a:rPr lang="en-US" b="1"/>
              <a:t>2</a:t>
            </a:r>
            <a:r>
              <a:rPr lang="en-US" b="1" baseline="30000"/>
              <a:t>nd</a:t>
            </a:r>
            <a:r>
              <a:rPr lang="en-US" b="1"/>
              <a:t> generation</a:t>
            </a:r>
            <a:r>
              <a:rPr lang="en-US"/>
              <a:t>: offloading all the raw data into data lakes</a:t>
            </a:r>
          </a:p>
          <a:p>
            <a:pPr lvl="1"/>
            <a:r>
              <a:rPr lang="en-US"/>
              <a:t>The data lake is </a:t>
            </a:r>
            <a:r>
              <a:rPr lang="en-US">
                <a:solidFill>
                  <a:srgbClr val="FF0000"/>
                </a:solidFill>
              </a:rPr>
              <a:t>schema-on-read</a:t>
            </a:r>
            <a:r>
              <a:rPr lang="en-US"/>
              <a:t> and stores any data at low cost, but on the other hand, punted the problem of data quality and governance</a:t>
            </a:r>
          </a:p>
          <a:p>
            <a:pPr lvl="1"/>
            <a:r>
              <a:rPr lang="en-US"/>
              <a:t>In this architecture, a small subset of data in the lake would later be </a:t>
            </a:r>
            <a:r>
              <a:rPr lang="en-US" err="1"/>
              <a:t>ETLed</a:t>
            </a:r>
            <a:r>
              <a:rPr lang="en-US"/>
              <a:t> to a downstream data warehouse </a:t>
            </a:r>
          </a:p>
          <a:p>
            <a:pPr lvl="1"/>
            <a:r>
              <a:rPr lang="en-US"/>
              <a:t>The use of open formats also made data lake data directly accessible to a wide range of other analytics engines, such as machine learning systems</a:t>
            </a:r>
          </a:p>
          <a:p>
            <a:pPr lvl="1"/>
            <a:r>
              <a:rPr lang="en-US"/>
              <a:t>From 2015 onwards, cloud data lakes, such as S3, ADLS and GCS, started replacing HDFS </a:t>
            </a:r>
          </a:p>
          <a:p>
            <a:pPr lvl="2"/>
            <a:r>
              <a:rPr lang="en-US"/>
              <a:t>Superior durability (often &gt;10 nines), geo-replication, and most importantly, extremely low cost</a:t>
            </a:r>
          </a:p>
        </p:txBody>
      </p:sp>
      <p:sp>
        <p:nvSpPr>
          <p:cNvPr id="4" name="Footer Placeholder 3">
            <a:extLst>
              <a:ext uri="{FF2B5EF4-FFF2-40B4-BE49-F238E27FC236}">
                <a16:creationId xmlns:a16="http://schemas.microsoft.com/office/drawing/2014/main" id="{464784FA-A7A4-4478-B4BE-F07CD80E5A01}"/>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5C1064FF-36E1-4AD3-A716-D145351A28FD}"/>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269</a:t>
            </a:fld>
            <a:endParaRPr lang="en-US" noProof="0"/>
          </a:p>
        </p:txBody>
      </p:sp>
      <p:sp>
        <p:nvSpPr>
          <p:cNvPr id="21" name="Content Placeholder 20">
            <a:extLst>
              <a:ext uri="{FF2B5EF4-FFF2-40B4-BE49-F238E27FC236}">
                <a16:creationId xmlns:a16="http://schemas.microsoft.com/office/drawing/2014/main" id="{F9FDD728-F395-40C7-8C2F-8A0880BE801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9591614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en-US" noProof="0"/>
              <a:t>Data platform: DWH vs Data Lake</a:t>
            </a:r>
          </a:p>
        </p:txBody>
      </p:sp>
      <p:sp>
        <p:nvSpPr>
          <p:cNvPr id="3" name="Content Placeholder 2">
            <a:extLst>
              <a:ext uri="{FF2B5EF4-FFF2-40B4-BE49-F238E27FC236}">
                <a16:creationId xmlns:a16="http://schemas.microsoft.com/office/drawing/2014/main" id="{6E4447D9-0699-CB88-37FE-A5245A5EC10D}"/>
              </a:ext>
            </a:extLst>
          </p:cNvPr>
          <p:cNvSpPr>
            <a:spLocks noGrp="1"/>
          </p:cNvSpPr>
          <p:nvPr>
            <p:ph sz="half" idx="1"/>
          </p:nvPr>
        </p:nvSpPr>
        <p:spPr/>
        <p:txBody>
          <a:bodyPr/>
          <a:lstStyle/>
          <a:p>
            <a:endParaRPr lang="en-US"/>
          </a:p>
        </p:txBody>
      </p:sp>
      <p:sp>
        <p:nvSpPr>
          <p:cNvPr id="8" name="Content Placeholder 7">
            <a:extLst>
              <a:ext uri="{FF2B5EF4-FFF2-40B4-BE49-F238E27FC236}">
                <a16:creationId xmlns:a16="http://schemas.microsoft.com/office/drawing/2014/main" id="{3CDC72EA-75F4-2563-518F-BD795D1C0B79}"/>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27</a:t>
            </a:fld>
            <a:endParaRPr lang="it-IT"/>
          </a:p>
        </p:txBody>
      </p:sp>
      <p:sp>
        <p:nvSpPr>
          <p:cNvPr id="10" name="Content Placeholder 9">
            <a:extLst>
              <a:ext uri="{FF2B5EF4-FFF2-40B4-BE49-F238E27FC236}">
                <a16:creationId xmlns:a16="http://schemas.microsoft.com/office/drawing/2014/main" id="{491717AF-9D07-7BDB-1BF8-F488DE0D83D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539057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2C00-6E76-46E2-9280-8AB55EB4B268}"/>
              </a:ext>
            </a:extLst>
          </p:cNvPr>
          <p:cNvSpPr>
            <a:spLocks noGrp="1"/>
          </p:cNvSpPr>
          <p:nvPr>
            <p:ph type="title"/>
          </p:nvPr>
        </p:nvSpPr>
        <p:spPr/>
        <p:txBody>
          <a:bodyPr/>
          <a:lstStyle/>
          <a:p>
            <a:r>
              <a:rPr lang="en-US"/>
              <a:t>Data Lakehouse</a:t>
            </a:r>
          </a:p>
        </p:txBody>
      </p:sp>
      <p:pic>
        <p:nvPicPr>
          <p:cNvPr id="8" name="Content Placeholder 7">
            <a:extLst>
              <a:ext uri="{FF2B5EF4-FFF2-40B4-BE49-F238E27FC236}">
                <a16:creationId xmlns:a16="http://schemas.microsoft.com/office/drawing/2014/main" id="{EC400299-FAFA-4D2A-812E-1DE978EFFF13}"/>
              </a:ext>
            </a:extLst>
          </p:cNvPr>
          <p:cNvPicPr>
            <a:picLocks noGrp="1" noChangeAspect="1"/>
          </p:cNvPicPr>
          <p:nvPr>
            <p:ph idx="1"/>
          </p:nvPr>
        </p:nvPicPr>
        <p:blipFill>
          <a:blip r:embed="rId2"/>
          <a:stretch>
            <a:fillRect/>
          </a:stretch>
        </p:blipFill>
        <p:spPr>
          <a:xfrm>
            <a:off x="838200" y="1834120"/>
            <a:ext cx="10515600" cy="4083522"/>
          </a:xfrm>
        </p:spPr>
      </p:pic>
      <p:sp>
        <p:nvSpPr>
          <p:cNvPr id="4" name="Footer Placeholder 3">
            <a:extLst>
              <a:ext uri="{FF2B5EF4-FFF2-40B4-BE49-F238E27FC236}">
                <a16:creationId xmlns:a16="http://schemas.microsoft.com/office/drawing/2014/main" id="{4FE03456-2DA6-4884-A2FE-83A586DC4441}"/>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3D595650-FA87-4249-B460-0CA79D63DF9D}"/>
              </a:ext>
            </a:extLst>
          </p:cNvPr>
          <p:cNvSpPr>
            <a:spLocks noGrp="1"/>
          </p:cNvSpPr>
          <p:nvPr>
            <p:ph type="sldNum" sz="quarter" idx="12"/>
          </p:nvPr>
        </p:nvSpPr>
        <p:spPr/>
        <p:txBody>
          <a:bodyPr/>
          <a:lstStyle/>
          <a:p>
            <a:fld id="{5DD6F1BA-2510-46FC-9346-AB1F3CA1593B}" type="slidenum">
              <a:rPr lang="en-US" noProof="0" smtClean="0"/>
              <a:t>270</a:t>
            </a:fld>
            <a:endParaRPr lang="en-US" noProof="0"/>
          </a:p>
        </p:txBody>
      </p:sp>
      <p:sp>
        <p:nvSpPr>
          <p:cNvPr id="6" name="Content Placeholder 5">
            <a:extLst>
              <a:ext uri="{FF2B5EF4-FFF2-40B4-BE49-F238E27FC236}">
                <a16:creationId xmlns:a16="http://schemas.microsoft.com/office/drawing/2014/main" id="{C26D9115-5C39-41D3-A403-92459B4F06D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54277550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B205C-9CF4-4C1D-9F24-72D69600FE82}"/>
              </a:ext>
            </a:extLst>
          </p:cNvPr>
          <p:cNvSpPr>
            <a:spLocks noGrp="1"/>
          </p:cNvSpPr>
          <p:nvPr>
            <p:ph type="title"/>
          </p:nvPr>
        </p:nvSpPr>
        <p:spPr>
          <a:xfrm>
            <a:off x="838200" y="365125"/>
            <a:ext cx="10515600" cy="1325563"/>
          </a:xfrm>
        </p:spPr>
        <p:txBody>
          <a:bodyPr/>
          <a:lstStyle/>
          <a:p>
            <a:r>
              <a:rPr lang="en-US"/>
              <a:t>Data Lakehouse</a:t>
            </a:r>
          </a:p>
        </p:txBody>
      </p:sp>
      <p:sp>
        <p:nvSpPr>
          <p:cNvPr id="3" name="Content Placeholder 2">
            <a:extLst>
              <a:ext uri="{FF2B5EF4-FFF2-40B4-BE49-F238E27FC236}">
                <a16:creationId xmlns:a16="http://schemas.microsoft.com/office/drawing/2014/main" id="{E09A9BB4-BE2A-493C-84A4-2B3A278FAC2F}"/>
              </a:ext>
            </a:extLst>
          </p:cNvPr>
          <p:cNvSpPr>
            <a:spLocks noGrp="1"/>
          </p:cNvSpPr>
          <p:nvPr>
            <p:ph idx="1"/>
          </p:nvPr>
        </p:nvSpPr>
        <p:spPr>
          <a:xfrm>
            <a:off x="838200" y="1700499"/>
            <a:ext cx="10515600" cy="4351338"/>
          </a:xfrm>
        </p:spPr>
        <p:txBody>
          <a:bodyPr/>
          <a:lstStyle/>
          <a:p>
            <a:r>
              <a:rPr lang="en-US"/>
              <a:t>While the cloud data lake and warehouse architecture is ostensibly cheap, a two-tier architecture is highly complex for users</a:t>
            </a:r>
          </a:p>
          <a:p>
            <a:pPr lvl="1"/>
            <a:r>
              <a:rPr lang="en-US"/>
              <a:t>Data is first </a:t>
            </a:r>
            <a:r>
              <a:rPr lang="en-US" err="1"/>
              <a:t>ETLed</a:t>
            </a:r>
            <a:r>
              <a:rPr lang="en-US"/>
              <a:t> into lakes, and then again </a:t>
            </a:r>
            <a:r>
              <a:rPr lang="en-US" err="1"/>
              <a:t>ELTed</a:t>
            </a:r>
            <a:r>
              <a:rPr lang="en-US"/>
              <a:t> into warehouses</a:t>
            </a:r>
          </a:p>
          <a:p>
            <a:pPr lvl="1"/>
            <a:r>
              <a:rPr lang="en-US"/>
              <a:t>Enterprise use cases now include advanced analytics such as machine learning, for which neither data lakes nor warehouses are ideal</a:t>
            </a:r>
          </a:p>
          <a:p>
            <a:pPr lvl="1"/>
            <a:r>
              <a:rPr lang="en-US"/>
              <a:t>(Some) main problems:</a:t>
            </a:r>
          </a:p>
          <a:p>
            <a:pPr lvl="2"/>
            <a:r>
              <a:rPr lang="en-US" b="1"/>
              <a:t>Reliability</a:t>
            </a:r>
            <a:r>
              <a:rPr lang="en-US"/>
              <a:t>. Keeping the data lake and warehouse consistent is difficult and costly</a:t>
            </a:r>
          </a:p>
          <a:p>
            <a:pPr lvl="2"/>
            <a:r>
              <a:rPr lang="en-US"/>
              <a:t>Data </a:t>
            </a:r>
            <a:r>
              <a:rPr lang="en-US" b="1"/>
              <a:t>staleness</a:t>
            </a:r>
            <a:r>
              <a:rPr lang="en-US"/>
              <a:t>. The data in the warehouse is stale compared to that of the data lake, with new data frequently taking days to load</a:t>
            </a:r>
          </a:p>
          <a:p>
            <a:pPr lvl="2"/>
            <a:r>
              <a:rPr lang="en-US" b="1"/>
              <a:t>Limited support for advanced analytics</a:t>
            </a:r>
            <a:r>
              <a:rPr lang="en-US"/>
              <a:t>. Businesses want to ask predictive questions using their warehousing data, e.g., “which customers should I offer discounts to?” None of the leading machine learning systems directly work well on top of warehouses</a:t>
            </a:r>
          </a:p>
          <a:p>
            <a:pPr lvl="3"/>
            <a:r>
              <a:rPr lang="en-US"/>
              <a:t>Process large datasets using complex non-SQL code</a:t>
            </a:r>
          </a:p>
        </p:txBody>
      </p:sp>
      <p:sp>
        <p:nvSpPr>
          <p:cNvPr id="4" name="Footer Placeholder 3">
            <a:extLst>
              <a:ext uri="{FF2B5EF4-FFF2-40B4-BE49-F238E27FC236}">
                <a16:creationId xmlns:a16="http://schemas.microsoft.com/office/drawing/2014/main" id="{FFCD764C-ED0F-42F1-BF70-1CEEDF764303}"/>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6013FD6A-C76A-4F1A-B951-8F8B98A748A4}"/>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271</a:t>
            </a:fld>
            <a:endParaRPr lang="en-US" noProof="0"/>
          </a:p>
        </p:txBody>
      </p:sp>
      <p:sp>
        <p:nvSpPr>
          <p:cNvPr id="11" name="Content Placeholder 10">
            <a:extLst>
              <a:ext uri="{FF2B5EF4-FFF2-40B4-BE49-F238E27FC236}">
                <a16:creationId xmlns:a16="http://schemas.microsoft.com/office/drawing/2014/main" id="{6864D15F-E564-4876-AC13-957E1F0B088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19755499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273F77A-9CF8-4E77-8C84-8F70ABDF8943}"/>
              </a:ext>
            </a:extLst>
          </p:cNvPr>
          <p:cNvSpPr>
            <a:spLocks noGrp="1"/>
          </p:cNvSpPr>
          <p:nvPr>
            <p:ph type="title"/>
          </p:nvPr>
        </p:nvSpPr>
        <p:spPr>
          <a:xfrm>
            <a:off x="838200" y="365125"/>
            <a:ext cx="10515600" cy="1325563"/>
          </a:xfrm>
        </p:spPr>
        <p:txBody>
          <a:bodyPr>
            <a:normAutofit fontScale="90000"/>
          </a:bodyPr>
          <a:lstStyle/>
          <a:p>
            <a:r>
              <a:rPr lang="en-US"/>
              <a:t>Dataset Search for Data Discovery, Augmentation, and Explanation</a:t>
            </a:r>
          </a:p>
        </p:txBody>
      </p:sp>
      <p:sp>
        <p:nvSpPr>
          <p:cNvPr id="3" name="Content Placeholder 2">
            <a:extLst>
              <a:ext uri="{FF2B5EF4-FFF2-40B4-BE49-F238E27FC236}">
                <a16:creationId xmlns:a16="http://schemas.microsoft.com/office/drawing/2014/main" id="{D2D41328-DCD7-4BA3-BA72-0B9659E74541}"/>
              </a:ext>
            </a:extLst>
          </p:cNvPr>
          <p:cNvSpPr>
            <a:spLocks noGrp="1"/>
          </p:cNvSpPr>
          <p:nvPr>
            <p:ph idx="1"/>
          </p:nvPr>
        </p:nvSpPr>
        <p:spPr>
          <a:xfrm>
            <a:off x="838200" y="1700499"/>
            <a:ext cx="10515600" cy="4351338"/>
          </a:xfrm>
        </p:spPr>
        <p:txBody>
          <a:bodyPr/>
          <a:lstStyle/>
          <a:p>
            <a:r>
              <a:rPr lang="en-US"/>
              <a:t>Is there a real need for many unstructured and integrated dataset?</a:t>
            </a:r>
          </a:p>
          <a:p>
            <a:pPr lvl="1"/>
            <a:r>
              <a:rPr lang="en-US"/>
              <a:t>Recent years have seen an explosion in our ability to collect and catalog immense amounts of data about our environment, society, and populace</a:t>
            </a:r>
          </a:p>
          <a:p>
            <a:pPr lvl="1"/>
            <a:r>
              <a:rPr lang="en-US"/>
              <a:t>Governments, and organizations are increasingly making structured data available on the Web and in various repositories and data lakes</a:t>
            </a:r>
          </a:p>
          <a:p>
            <a:pPr lvl="1"/>
            <a:r>
              <a:rPr lang="en-US" b="1"/>
              <a:t>This opportunity is often missed due to a central technical barrier</a:t>
            </a:r>
            <a:r>
              <a:rPr lang="en-US"/>
              <a:t>: it is currently nearly impossible for domain experts to weed through the vast amount of available information to discover datasets that are needed for their specific application</a:t>
            </a:r>
          </a:p>
        </p:txBody>
      </p:sp>
      <p:sp>
        <p:nvSpPr>
          <p:cNvPr id="4" name="Footer Placeholder 3">
            <a:extLst>
              <a:ext uri="{FF2B5EF4-FFF2-40B4-BE49-F238E27FC236}">
                <a16:creationId xmlns:a16="http://schemas.microsoft.com/office/drawing/2014/main" id="{4C1CD683-F505-4016-9749-BCBD7B26DF13}"/>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1633D05B-BE48-422B-B68F-AC6ECFA07CD4}"/>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272</a:t>
            </a:fld>
            <a:endParaRPr lang="en-US" noProof="0"/>
          </a:p>
        </p:txBody>
      </p:sp>
      <p:sp>
        <p:nvSpPr>
          <p:cNvPr id="21" name="Content Placeholder 20">
            <a:extLst>
              <a:ext uri="{FF2B5EF4-FFF2-40B4-BE49-F238E27FC236}">
                <a16:creationId xmlns:a16="http://schemas.microsoft.com/office/drawing/2014/main" id="{8E6917ED-0CB3-4B2B-824B-493F8E0B7C05}"/>
              </a:ext>
            </a:extLst>
          </p:cNvPr>
          <p:cNvSpPr>
            <a:spLocks noGrp="1"/>
          </p:cNvSpPr>
          <p:nvPr>
            <p:ph idx="13"/>
          </p:nvPr>
        </p:nvSpPr>
        <p:spPr>
          <a:xfrm>
            <a:off x="838200" y="6119199"/>
            <a:ext cx="10515600" cy="365125"/>
          </a:xfrm>
        </p:spPr>
        <p:txBody>
          <a:bodyPr/>
          <a:lstStyle/>
          <a:p>
            <a:r>
              <a:rPr lang="en-US"/>
              <a:t>Juliana Freire, keynote @ EDBT 2023</a:t>
            </a:r>
          </a:p>
        </p:txBody>
      </p:sp>
    </p:spTree>
    <p:extLst>
      <p:ext uri="{BB962C8B-B14F-4D97-AF65-F5344CB8AC3E}">
        <p14:creationId xmlns:p14="http://schemas.microsoft.com/office/powerpoint/2010/main" val="19023472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D4365-5D38-4715-B70B-2A15D10D24B5}"/>
              </a:ext>
            </a:extLst>
          </p:cNvPr>
          <p:cNvSpPr>
            <a:spLocks noGrp="1"/>
          </p:cNvSpPr>
          <p:nvPr>
            <p:ph type="title"/>
          </p:nvPr>
        </p:nvSpPr>
        <p:spPr>
          <a:xfrm>
            <a:off x="838200" y="365125"/>
            <a:ext cx="10515600" cy="1325563"/>
          </a:xfrm>
        </p:spPr>
        <p:txBody>
          <a:bodyPr/>
          <a:lstStyle/>
          <a:p>
            <a:r>
              <a:rPr lang="en-US"/>
              <a:t>Data Lakehouse</a:t>
            </a:r>
          </a:p>
        </p:txBody>
      </p:sp>
      <p:sp>
        <p:nvSpPr>
          <p:cNvPr id="3" name="Content Placeholder 2">
            <a:extLst>
              <a:ext uri="{FF2B5EF4-FFF2-40B4-BE49-F238E27FC236}">
                <a16:creationId xmlns:a16="http://schemas.microsoft.com/office/drawing/2014/main" id="{410077D3-5BEA-4CC9-A8F1-D61FA374B647}"/>
              </a:ext>
            </a:extLst>
          </p:cNvPr>
          <p:cNvSpPr>
            <a:spLocks noGrp="1"/>
          </p:cNvSpPr>
          <p:nvPr>
            <p:ph idx="1"/>
          </p:nvPr>
        </p:nvSpPr>
        <p:spPr>
          <a:xfrm>
            <a:off x="838200" y="1700499"/>
            <a:ext cx="10515600" cy="4351338"/>
          </a:xfrm>
        </p:spPr>
        <p:txBody>
          <a:bodyPr/>
          <a:lstStyle/>
          <a:p>
            <a:r>
              <a:rPr lang="en-US"/>
              <a:t>Main features</a:t>
            </a:r>
          </a:p>
          <a:p>
            <a:pPr lvl="1"/>
            <a:r>
              <a:rPr lang="en-US" b="1"/>
              <a:t>Store data in a low-cost object store</a:t>
            </a:r>
            <a:r>
              <a:rPr lang="en-US"/>
              <a:t> using a standard file format such as Apache Parquet</a:t>
            </a:r>
          </a:p>
          <a:p>
            <a:pPr lvl="1"/>
            <a:r>
              <a:rPr lang="en-US" b="1"/>
              <a:t>Implement a transactional metadata layer</a:t>
            </a:r>
            <a:r>
              <a:rPr lang="en-US"/>
              <a:t> on top of the object store that defines which objects are part of a table version</a:t>
            </a:r>
          </a:p>
          <a:p>
            <a:pPr lvl="1"/>
            <a:r>
              <a:rPr lang="en-US" b="1"/>
              <a:t>Implement management features </a:t>
            </a:r>
            <a:r>
              <a:rPr lang="en-US"/>
              <a:t>within the metadata layer</a:t>
            </a:r>
          </a:p>
          <a:p>
            <a:r>
              <a:rPr lang="en-US"/>
              <a:t>Challenges:</a:t>
            </a:r>
          </a:p>
          <a:p>
            <a:pPr lvl="1"/>
            <a:r>
              <a:rPr lang="en-US"/>
              <a:t>The metadata layer is insufficient to achieve good SQL performance</a:t>
            </a:r>
          </a:p>
          <a:p>
            <a:pPr lvl="2"/>
            <a:r>
              <a:rPr lang="en-US" b="1"/>
              <a:t>Data warehouses use several techniques to get state-of-the-art performance</a:t>
            </a:r>
            <a:endParaRPr lang="en-US"/>
          </a:p>
          <a:p>
            <a:pPr lvl="3"/>
            <a:r>
              <a:rPr lang="en-US"/>
              <a:t>Storing hot data on fast devices such as SSDs, maintaining statistics, building efficient indexes, etc.</a:t>
            </a:r>
          </a:p>
          <a:p>
            <a:pPr lvl="2"/>
            <a:r>
              <a:rPr lang="en-US" b="1"/>
              <a:t>In a Lakehouse it is not possible to change the format</a:t>
            </a:r>
            <a:r>
              <a:rPr lang="en-US"/>
              <a:t>, but it is possible to implement other optimizations that leave the data files unchanged</a:t>
            </a:r>
          </a:p>
        </p:txBody>
      </p:sp>
      <p:sp>
        <p:nvSpPr>
          <p:cNvPr id="4" name="Footer Placeholder 3">
            <a:extLst>
              <a:ext uri="{FF2B5EF4-FFF2-40B4-BE49-F238E27FC236}">
                <a16:creationId xmlns:a16="http://schemas.microsoft.com/office/drawing/2014/main" id="{BF559CB6-ED81-43F0-8118-EDB344B3C948}"/>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7B235BED-843C-42E9-93C6-9885E962AC8B}"/>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273</a:t>
            </a:fld>
            <a:endParaRPr lang="en-US" noProof="0"/>
          </a:p>
        </p:txBody>
      </p:sp>
      <p:sp>
        <p:nvSpPr>
          <p:cNvPr id="11" name="Content Placeholder 10">
            <a:extLst>
              <a:ext uri="{FF2B5EF4-FFF2-40B4-BE49-F238E27FC236}">
                <a16:creationId xmlns:a16="http://schemas.microsoft.com/office/drawing/2014/main" id="{902F13D6-17F2-4770-A973-5B1955D152C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5483148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A3150119-CA2F-4C25-910D-2D7B3D94910D}"/>
              </a:ext>
            </a:extLst>
          </p:cNvPr>
          <p:cNvSpPr>
            <a:spLocks noGrp="1"/>
          </p:cNvSpPr>
          <p:nvPr>
            <p:ph type="title"/>
          </p:nvPr>
        </p:nvSpPr>
        <p:spPr>
          <a:xfrm>
            <a:off x="838200" y="365125"/>
            <a:ext cx="10515600" cy="1325563"/>
          </a:xfrm>
        </p:spPr>
        <p:txBody>
          <a:bodyPr/>
          <a:lstStyle/>
          <a:p>
            <a:r>
              <a:rPr lang="en-US"/>
              <a:t>Delta Lake</a:t>
            </a:r>
          </a:p>
        </p:txBody>
      </p:sp>
      <p:sp>
        <p:nvSpPr>
          <p:cNvPr id="3" name="Content Placeholder 2">
            <a:extLst>
              <a:ext uri="{FF2B5EF4-FFF2-40B4-BE49-F238E27FC236}">
                <a16:creationId xmlns:a16="http://schemas.microsoft.com/office/drawing/2014/main" id="{B8911E1D-1777-47B5-B974-D316563D8EC5}"/>
              </a:ext>
            </a:extLst>
          </p:cNvPr>
          <p:cNvSpPr>
            <a:spLocks noGrp="1"/>
          </p:cNvSpPr>
          <p:nvPr>
            <p:ph idx="1"/>
          </p:nvPr>
        </p:nvSpPr>
        <p:spPr>
          <a:xfrm>
            <a:off x="838200" y="1700499"/>
            <a:ext cx="10515600" cy="4351338"/>
          </a:xfrm>
        </p:spPr>
        <p:txBody>
          <a:bodyPr/>
          <a:lstStyle/>
          <a:p>
            <a:r>
              <a:rPr lang="en-US" b="1" dirty="0"/>
              <a:t>Challenges</a:t>
            </a:r>
            <a:r>
              <a:rPr lang="en-US" dirty="0"/>
              <a:t>:</a:t>
            </a:r>
          </a:p>
          <a:p>
            <a:pPr lvl="1"/>
            <a:r>
              <a:rPr lang="en-US" dirty="0"/>
              <a:t>Most </a:t>
            </a:r>
            <a:r>
              <a:rPr lang="en-US" b="1" dirty="0"/>
              <a:t>cloud object stores are merely key-value stores</a:t>
            </a:r>
            <a:r>
              <a:rPr lang="en-US" dirty="0"/>
              <a:t>, with no cross-key consistency</a:t>
            </a:r>
          </a:p>
          <a:p>
            <a:pPr lvl="1"/>
            <a:r>
              <a:rPr lang="en-US" b="1" dirty="0"/>
              <a:t>Multi-object updates are not atomic</a:t>
            </a:r>
            <a:r>
              <a:rPr lang="en-US" dirty="0"/>
              <a:t>, there is no isolation between queries</a:t>
            </a:r>
          </a:p>
          <a:p>
            <a:pPr lvl="2"/>
            <a:r>
              <a:rPr lang="en-US" dirty="0"/>
              <a:t>If a query needs to update multiple objects in the table readers will see partial updates as the query updates each object individually</a:t>
            </a:r>
          </a:p>
          <a:p>
            <a:pPr lvl="1"/>
            <a:r>
              <a:rPr lang="en-US" dirty="0"/>
              <a:t>For large tables with millions of objects, </a:t>
            </a:r>
            <a:r>
              <a:rPr lang="en-US" b="1" dirty="0"/>
              <a:t>metadata operations are expensive</a:t>
            </a:r>
          </a:p>
          <a:p>
            <a:pPr lvl="2"/>
            <a:r>
              <a:rPr lang="en-US" dirty="0"/>
              <a:t>The latency of cloud object stores is so much higher that these data skipping checks can take longer than the actual query</a:t>
            </a:r>
          </a:p>
        </p:txBody>
      </p:sp>
      <p:sp>
        <p:nvSpPr>
          <p:cNvPr id="4" name="Footer Placeholder 3">
            <a:extLst>
              <a:ext uri="{FF2B5EF4-FFF2-40B4-BE49-F238E27FC236}">
                <a16:creationId xmlns:a16="http://schemas.microsoft.com/office/drawing/2014/main" id="{4C393EB8-A73B-43B8-BE95-E85BA4A709AE}"/>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97BAB0FB-425D-4332-8279-CD75F81C9365}"/>
              </a:ext>
            </a:extLst>
          </p:cNvPr>
          <p:cNvSpPr>
            <a:spLocks noGrp="1"/>
          </p:cNvSpPr>
          <p:nvPr>
            <p:ph type="sldNum" sz="quarter" idx="12"/>
          </p:nvPr>
        </p:nvSpPr>
        <p:spPr>
          <a:xfrm>
            <a:off x="9448800" y="6492874"/>
            <a:ext cx="2743200" cy="365125"/>
          </a:xfrm>
        </p:spPr>
        <p:txBody>
          <a:bodyPr/>
          <a:lstStyle/>
          <a:p>
            <a:r>
              <a:rPr lang="en-US" noProof="0"/>
              <a:t> </a:t>
            </a:r>
            <a:fld id="{5DD6F1BA-2510-46FC-9346-AB1F3CA1593B}" type="slidenum">
              <a:rPr lang="en-US" noProof="0" smtClean="0"/>
              <a:pPr/>
              <a:t>274</a:t>
            </a:fld>
            <a:endParaRPr lang="en-US" noProof="0"/>
          </a:p>
        </p:txBody>
      </p:sp>
      <p:sp>
        <p:nvSpPr>
          <p:cNvPr id="6" name="Content Placeholder 5">
            <a:extLst>
              <a:ext uri="{FF2B5EF4-FFF2-40B4-BE49-F238E27FC236}">
                <a16:creationId xmlns:a16="http://schemas.microsoft.com/office/drawing/2014/main" id="{491EBD83-FC80-4FDF-9BAC-CDAC646A2940}"/>
              </a:ext>
            </a:extLst>
          </p:cNvPr>
          <p:cNvSpPr>
            <a:spLocks noGrp="1"/>
          </p:cNvSpPr>
          <p:nvPr>
            <p:ph idx="13"/>
          </p:nvPr>
        </p:nvSpPr>
        <p:spPr>
          <a:xfrm>
            <a:off x="838200" y="6119199"/>
            <a:ext cx="10515600" cy="365125"/>
          </a:xfrm>
        </p:spPr>
        <p:txBody>
          <a:bodyPr/>
          <a:lstStyle/>
          <a:p>
            <a:r>
              <a:rPr lang="en-US" err="1"/>
              <a:t>Armbrust</a:t>
            </a:r>
            <a:r>
              <a:rPr lang="en-US"/>
              <a:t>, Michael, et al. "Delta lake: high-performance ACID table storage over cloud object stores." Proceedings of the VLDB Endowment 13.12 (2020): 3411-3424.</a:t>
            </a:r>
          </a:p>
        </p:txBody>
      </p:sp>
    </p:spTree>
    <p:extLst>
      <p:ext uri="{BB962C8B-B14F-4D97-AF65-F5344CB8AC3E}">
        <p14:creationId xmlns:p14="http://schemas.microsoft.com/office/powerpoint/2010/main" val="317217727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FACC45B-50A6-402D-9424-3EDE61335C04}"/>
              </a:ext>
            </a:extLst>
          </p:cNvPr>
          <p:cNvSpPr>
            <a:spLocks noGrp="1"/>
          </p:cNvSpPr>
          <p:nvPr>
            <p:ph type="title"/>
          </p:nvPr>
        </p:nvSpPr>
        <p:spPr/>
        <p:txBody>
          <a:bodyPr/>
          <a:lstStyle/>
          <a:p>
            <a:r>
              <a:rPr lang="en-US"/>
              <a:t>Delta Lake</a:t>
            </a:r>
          </a:p>
        </p:txBody>
      </p:sp>
      <p:sp>
        <p:nvSpPr>
          <p:cNvPr id="3" name="Content Placeholder 2">
            <a:extLst>
              <a:ext uri="{FF2B5EF4-FFF2-40B4-BE49-F238E27FC236}">
                <a16:creationId xmlns:a16="http://schemas.microsoft.com/office/drawing/2014/main" id="{7546A045-203C-49D3-BA19-83578A2431D8}"/>
              </a:ext>
            </a:extLst>
          </p:cNvPr>
          <p:cNvSpPr>
            <a:spLocks noGrp="1"/>
          </p:cNvSpPr>
          <p:nvPr>
            <p:ph sz="half" idx="1"/>
          </p:nvPr>
        </p:nvSpPr>
        <p:spPr/>
        <p:txBody>
          <a:bodyPr/>
          <a:lstStyle/>
          <a:p>
            <a:r>
              <a:rPr lang="en-US"/>
              <a:t>Delta Lake uses a </a:t>
            </a:r>
            <a:r>
              <a:rPr lang="en-US" b="1"/>
              <a:t>transaction log </a:t>
            </a:r>
            <a:r>
              <a:rPr lang="en-US"/>
              <a:t>that is compacted </a:t>
            </a:r>
            <a:r>
              <a:rPr lang="en-US" b="1"/>
              <a:t>into Apache Parquet </a:t>
            </a:r>
            <a:r>
              <a:rPr lang="en-US"/>
              <a:t>for significantly faster metadata operations for large tabular datasets </a:t>
            </a:r>
          </a:p>
          <a:p>
            <a:pPr lvl="1"/>
            <a:r>
              <a:rPr lang="en-US"/>
              <a:t>E.g., quickly search billions of table partitions for those relevant to a query</a:t>
            </a:r>
          </a:p>
          <a:p>
            <a:pPr lvl="1"/>
            <a:r>
              <a:rPr lang="en-US"/>
              <a:t>The log is stored in the </a:t>
            </a:r>
            <a:r>
              <a:rPr lang="en-US" b="1"/>
              <a:t>_</a:t>
            </a:r>
            <a:r>
              <a:rPr lang="en-US" b="1" err="1"/>
              <a:t>delta_log</a:t>
            </a:r>
            <a:r>
              <a:rPr lang="en-US"/>
              <a:t> subdirectory within the table</a:t>
            </a:r>
          </a:p>
          <a:p>
            <a:pPr lvl="1"/>
            <a:r>
              <a:rPr lang="en-US"/>
              <a:t>It contains</a:t>
            </a:r>
          </a:p>
          <a:p>
            <a:pPr lvl="2"/>
            <a:r>
              <a:rPr lang="en-US"/>
              <a:t>Sequence of JSON objects with increasing, zero-padded numerical IDs to store the log records</a:t>
            </a:r>
          </a:p>
          <a:p>
            <a:pPr lvl="2"/>
            <a:r>
              <a:rPr lang="en-US"/>
              <a:t>Occasional checkpoints for specific log objects that summarize the log up to that point</a:t>
            </a:r>
          </a:p>
        </p:txBody>
      </p:sp>
      <p:pic>
        <p:nvPicPr>
          <p:cNvPr id="15" name="Content Placeholder 14">
            <a:extLst>
              <a:ext uri="{FF2B5EF4-FFF2-40B4-BE49-F238E27FC236}">
                <a16:creationId xmlns:a16="http://schemas.microsoft.com/office/drawing/2014/main" id="{A1971DF6-6AF5-4D7D-8C5D-02C56FF85E87}"/>
              </a:ext>
            </a:extLst>
          </p:cNvPr>
          <p:cNvPicPr>
            <a:picLocks noGrp="1" noChangeAspect="1"/>
          </p:cNvPicPr>
          <p:nvPr>
            <p:ph sz="half" idx="2"/>
          </p:nvPr>
        </p:nvPicPr>
        <p:blipFill>
          <a:blip r:embed="rId2"/>
          <a:stretch>
            <a:fillRect/>
          </a:stretch>
        </p:blipFill>
        <p:spPr>
          <a:xfrm>
            <a:off x="6172200" y="2770485"/>
            <a:ext cx="5181600" cy="2461618"/>
          </a:xfrm>
        </p:spPr>
      </p:pic>
      <p:sp>
        <p:nvSpPr>
          <p:cNvPr id="4" name="Footer Placeholder 3">
            <a:extLst>
              <a:ext uri="{FF2B5EF4-FFF2-40B4-BE49-F238E27FC236}">
                <a16:creationId xmlns:a16="http://schemas.microsoft.com/office/drawing/2014/main" id="{11DFFBC4-3C9B-4EAE-B774-36CCDAF4C0F9}"/>
              </a:ext>
            </a:extLst>
          </p:cNvPr>
          <p:cNvSpPr>
            <a:spLocks noGrp="1"/>
          </p:cNvSpPr>
          <p:nvPr>
            <p:ph type="ftr" sz="quarter" idx="11"/>
          </p:nvPr>
        </p:nvSpPr>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3D6DD348-93D6-4AC4-9449-C98CFD69538E}"/>
              </a:ext>
            </a:extLst>
          </p:cNvPr>
          <p:cNvSpPr>
            <a:spLocks noGrp="1"/>
          </p:cNvSpPr>
          <p:nvPr>
            <p:ph type="sldNum" sz="quarter" idx="12"/>
          </p:nvPr>
        </p:nvSpPr>
        <p:spPr/>
        <p:txBody>
          <a:bodyPr/>
          <a:lstStyle/>
          <a:p>
            <a:fld id="{5DD6F1BA-2510-46FC-9346-AB1F3CA1593B}" type="slidenum">
              <a:rPr lang="en-US" noProof="0" smtClean="0"/>
              <a:pPr/>
              <a:t>275</a:t>
            </a:fld>
            <a:endParaRPr lang="en-US" noProof="0"/>
          </a:p>
        </p:txBody>
      </p:sp>
      <p:sp>
        <p:nvSpPr>
          <p:cNvPr id="13" name="Content Placeholder 12">
            <a:extLst>
              <a:ext uri="{FF2B5EF4-FFF2-40B4-BE49-F238E27FC236}">
                <a16:creationId xmlns:a16="http://schemas.microsoft.com/office/drawing/2014/main" id="{D4738BD3-2F12-4C63-A8D2-DA4C4088ED2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580139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DA1B43E-624A-4471-87CB-1DA498978674}"/>
              </a:ext>
            </a:extLst>
          </p:cNvPr>
          <p:cNvSpPr>
            <a:spLocks noGrp="1"/>
          </p:cNvSpPr>
          <p:nvPr>
            <p:ph type="title"/>
          </p:nvPr>
        </p:nvSpPr>
        <p:spPr/>
        <p:txBody>
          <a:bodyPr/>
          <a:lstStyle/>
          <a:p>
            <a:r>
              <a:rPr lang="en-US"/>
              <a:t>Delta Lake</a:t>
            </a:r>
          </a:p>
        </p:txBody>
      </p:sp>
      <p:sp>
        <p:nvSpPr>
          <p:cNvPr id="3" name="Content Placeholder 2">
            <a:extLst>
              <a:ext uri="{FF2B5EF4-FFF2-40B4-BE49-F238E27FC236}">
                <a16:creationId xmlns:a16="http://schemas.microsoft.com/office/drawing/2014/main" id="{8CE1A03D-6860-4006-8622-D6EA95E43A5B}"/>
              </a:ext>
            </a:extLst>
          </p:cNvPr>
          <p:cNvSpPr>
            <a:spLocks noGrp="1"/>
          </p:cNvSpPr>
          <p:nvPr>
            <p:ph idx="1"/>
          </p:nvPr>
        </p:nvSpPr>
        <p:spPr>
          <a:xfrm>
            <a:off x="838200" y="1700499"/>
            <a:ext cx="10515600" cy="4351338"/>
          </a:xfrm>
        </p:spPr>
        <p:txBody>
          <a:bodyPr/>
          <a:lstStyle/>
          <a:p>
            <a:r>
              <a:rPr lang="en-US" dirty="0"/>
              <a:t>Each log record object (e.g., 000003.json) contains an array of actions to apply to the previous version of the table to generate the next one </a:t>
            </a:r>
          </a:p>
          <a:p>
            <a:r>
              <a:rPr lang="en-US" dirty="0"/>
              <a:t>Examples of actions are:</a:t>
            </a:r>
          </a:p>
          <a:p>
            <a:pPr lvl="1"/>
            <a:r>
              <a:rPr lang="en-US" dirty="0"/>
              <a:t>Change Metadata</a:t>
            </a:r>
          </a:p>
          <a:p>
            <a:pPr lvl="1"/>
            <a:r>
              <a:rPr lang="en-US" dirty="0"/>
              <a:t>Add or Remove Files</a:t>
            </a:r>
          </a:p>
          <a:p>
            <a:r>
              <a:rPr lang="en-US" dirty="0"/>
              <a:t>It is necessary to compress the log periodically into checkpoints</a:t>
            </a:r>
          </a:p>
          <a:p>
            <a:pPr lvl="1"/>
            <a:r>
              <a:rPr lang="en-US" dirty="0"/>
              <a:t>Checkpoints store all the non-redundant actions in the table’s log up to a certain log record ID, in Parquet format</a:t>
            </a:r>
          </a:p>
          <a:p>
            <a:pPr lvl="1"/>
            <a:r>
              <a:rPr lang="en-US" dirty="0"/>
              <a:t>Some sets of actions are redundant and can be removed</a:t>
            </a:r>
          </a:p>
          <a:p>
            <a:pPr lvl="1"/>
            <a:r>
              <a:rPr lang="en-US" dirty="0"/>
              <a:t>Read the _</a:t>
            </a:r>
            <a:r>
              <a:rPr lang="en-US" dirty="0" err="1"/>
              <a:t>last_checkpoint</a:t>
            </a:r>
            <a:r>
              <a:rPr lang="en-US" dirty="0"/>
              <a:t> object in the table’s log directory, if it exists, to obtain a recent checkpoint ID</a:t>
            </a:r>
          </a:p>
        </p:txBody>
      </p:sp>
      <p:sp>
        <p:nvSpPr>
          <p:cNvPr id="4" name="Footer Placeholder 3">
            <a:extLst>
              <a:ext uri="{FF2B5EF4-FFF2-40B4-BE49-F238E27FC236}">
                <a16:creationId xmlns:a16="http://schemas.microsoft.com/office/drawing/2014/main" id="{5113F099-E344-4FD5-B992-1BF95F5FCBF7}"/>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17FAFF3D-7204-4018-A66B-E9D0B8E82204}"/>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276</a:t>
            </a:fld>
            <a:endParaRPr lang="en-US" noProof="0"/>
          </a:p>
        </p:txBody>
      </p:sp>
      <p:sp>
        <p:nvSpPr>
          <p:cNvPr id="11" name="Content Placeholder 10">
            <a:extLst>
              <a:ext uri="{FF2B5EF4-FFF2-40B4-BE49-F238E27FC236}">
                <a16:creationId xmlns:a16="http://schemas.microsoft.com/office/drawing/2014/main" id="{DC6ED22C-ED69-49D1-9001-C48FC5979D0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6058760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DA1B43E-624A-4471-87CB-1DA498978674}"/>
              </a:ext>
            </a:extLst>
          </p:cNvPr>
          <p:cNvSpPr>
            <a:spLocks noGrp="1"/>
          </p:cNvSpPr>
          <p:nvPr>
            <p:ph type="title"/>
          </p:nvPr>
        </p:nvSpPr>
        <p:spPr/>
        <p:txBody>
          <a:bodyPr/>
          <a:lstStyle/>
          <a:p>
            <a:r>
              <a:rPr lang="en-US"/>
              <a:t>Delta Lake</a:t>
            </a:r>
          </a:p>
        </p:txBody>
      </p:sp>
      <p:sp>
        <p:nvSpPr>
          <p:cNvPr id="3" name="Content Placeholder 2">
            <a:extLst>
              <a:ext uri="{FF2B5EF4-FFF2-40B4-BE49-F238E27FC236}">
                <a16:creationId xmlns:a16="http://schemas.microsoft.com/office/drawing/2014/main" id="{8CE1A03D-6860-4006-8622-D6EA95E43A5B}"/>
              </a:ext>
            </a:extLst>
          </p:cNvPr>
          <p:cNvSpPr>
            <a:spLocks noGrp="1"/>
          </p:cNvSpPr>
          <p:nvPr>
            <p:ph idx="1"/>
          </p:nvPr>
        </p:nvSpPr>
        <p:spPr>
          <a:xfrm>
            <a:off x="838200" y="1700499"/>
            <a:ext cx="10515600" cy="4351338"/>
          </a:xfrm>
        </p:spPr>
        <p:txBody>
          <a:bodyPr/>
          <a:lstStyle/>
          <a:p>
            <a:r>
              <a:rPr lang="en-US" dirty="0"/>
              <a:t>Example of a write transaction</a:t>
            </a:r>
          </a:p>
          <a:p>
            <a:pPr lvl="1"/>
            <a:r>
              <a:rPr lang="en-US" dirty="0"/>
              <a:t>Transaction will read the data at table version r (if needed) and attempt to write log record r + 1</a:t>
            </a:r>
          </a:p>
          <a:p>
            <a:pPr lvl="1"/>
            <a:r>
              <a:rPr lang="en-US" dirty="0"/>
              <a:t>Read data at table version r, if required combine previous checkpoint and further log records</a:t>
            </a:r>
          </a:p>
          <a:p>
            <a:pPr lvl="1"/>
            <a:r>
              <a:rPr lang="en-US" dirty="0"/>
              <a:t>Write any new data objects that the transaction aims to add to the table into new files in the correct data directories, generating the object names using GUIDs.</a:t>
            </a:r>
          </a:p>
          <a:p>
            <a:pPr lvl="2"/>
            <a:r>
              <a:rPr lang="en-US" dirty="0"/>
              <a:t>This step can happen in parallel</a:t>
            </a:r>
          </a:p>
          <a:p>
            <a:pPr lvl="2"/>
            <a:r>
              <a:rPr lang="en-US" dirty="0"/>
              <a:t>At the end, these objects are ready to be referenced in a new log record.</a:t>
            </a:r>
          </a:p>
          <a:p>
            <a:pPr lvl="1"/>
            <a:r>
              <a:rPr lang="en-US" dirty="0"/>
              <a:t>Attempt to write the transaction’s log record into the r + 1 .</a:t>
            </a:r>
            <a:r>
              <a:rPr lang="en-US" dirty="0" err="1"/>
              <a:t>json</a:t>
            </a:r>
            <a:r>
              <a:rPr lang="en-US" dirty="0"/>
              <a:t> log object, if no other client has written this object</a:t>
            </a:r>
          </a:p>
          <a:p>
            <a:pPr lvl="1"/>
            <a:r>
              <a:rPr lang="en-US" b="1" dirty="0"/>
              <a:t>This step needs to be atomic</a:t>
            </a:r>
            <a:r>
              <a:rPr lang="en-US" dirty="0"/>
              <a:t>. If the step fails, the transaction can be retried; depending on the query’s semantics (optimistic concurrency)</a:t>
            </a:r>
          </a:p>
          <a:p>
            <a:pPr lvl="1"/>
            <a:r>
              <a:rPr lang="en-US" dirty="0"/>
              <a:t>Optionally, write a new .parquet checkpoint for log record r + 1</a:t>
            </a:r>
          </a:p>
          <a:p>
            <a:r>
              <a:rPr lang="en-US" dirty="0"/>
              <a:t>Creating the r + 1 .</a:t>
            </a:r>
            <a:r>
              <a:rPr lang="en-US" dirty="0" err="1"/>
              <a:t>json</a:t>
            </a:r>
            <a:r>
              <a:rPr lang="en-US" dirty="0"/>
              <a:t> record, needs to be atomic: only 1 client should succeed. Not all large-scale storage systems have an atomic put operation</a:t>
            </a:r>
          </a:p>
          <a:p>
            <a:pPr lvl="1"/>
            <a:r>
              <a:rPr lang="en-US" dirty="0"/>
              <a:t>Google Cloud Storage and Azure Blob Store support atomic put-if-absent operations</a:t>
            </a:r>
          </a:p>
          <a:p>
            <a:pPr lvl="1"/>
            <a:r>
              <a:rPr lang="en-US" dirty="0"/>
              <a:t>HDFS, we use atomic renames to rename a temporary file to the target name </a:t>
            </a:r>
          </a:p>
          <a:p>
            <a:pPr lvl="1"/>
            <a:r>
              <a:rPr lang="en-US" dirty="0"/>
              <a:t>Amazon S3 need ad-hoc protocols</a:t>
            </a:r>
          </a:p>
        </p:txBody>
      </p:sp>
      <p:sp>
        <p:nvSpPr>
          <p:cNvPr id="4" name="Footer Placeholder 3">
            <a:extLst>
              <a:ext uri="{FF2B5EF4-FFF2-40B4-BE49-F238E27FC236}">
                <a16:creationId xmlns:a16="http://schemas.microsoft.com/office/drawing/2014/main" id="{5113F099-E344-4FD5-B992-1BF95F5FCBF7}"/>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17FAFF3D-7204-4018-A66B-E9D0B8E82204}"/>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277</a:t>
            </a:fld>
            <a:endParaRPr lang="en-US" noProof="0"/>
          </a:p>
        </p:txBody>
      </p:sp>
      <p:sp>
        <p:nvSpPr>
          <p:cNvPr id="11" name="Content Placeholder 10">
            <a:extLst>
              <a:ext uri="{FF2B5EF4-FFF2-40B4-BE49-F238E27FC236}">
                <a16:creationId xmlns:a16="http://schemas.microsoft.com/office/drawing/2014/main" id="{DC6ED22C-ED69-49D1-9001-C48FC5979D0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50112468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49A82DC-AFA9-42D9-B573-884AE24FA323}"/>
              </a:ext>
            </a:extLst>
          </p:cNvPr>
          <p:cNvSpPr>
            <a:spLocks noGrp="1"/>
          </p:cNvSpPr>
          <p:nvPr>
            <p:ph type="title"/>
          </p:nvPr>
        </p:nvSpPr>
        <p:spPr/>
        <p:txBody>
          <a:bodyPr/>
          <a:lstStyle/>
          <a:p>
            <a:r>
              <a:rPr lang="en-US"/>
              <a:t>Lakehouse</a:t>
            </a:r>
          </a:p>
        </p:txBody>
      </p:sp>
      <p:sp>
        <p:nvSpPr>
          <p:cNvPr id="3" name="Content Placeholder 2">
            <a:extLst>
              <a:ext uri="{FF2B5EF4-FFF2-40B4-BE49-F238E27FC236}">
                <a16:creationId xmlns:a16="http://schemas.microsoft.com/office/drawing/2014/main" id="{79803262-609F-44C0-97EB-6085D4B4F249}"/>
              </a:ext>
            </a:extLst>
          </p:cNvPr>
          <p:cNvSpPr>
            <a:spLocks noGrp="1"/>
          </p:cNvSpPr>
          <p:nvPr>
            <p:ph idx="1"/>
          </p:nvPr>
        </p:nvSpPr>
        <p:spPr>
          <a:xfrm>
            <a:off x="838200" y="1700499"/>
            <a:ext cx="10515600" cy="4351338"/>
          </a:xfrm>
        </p:spPr>
        <p:txBody>
          <a:bodyPr/>
          <a:lstStyle/>
          <a:p>
            <a:endParaRPr lang="en-US"/>
          </a:p>
          <a:p>
            <a:r>
              <a:rPr lang="en-US"/>
              <a:t>(SQL) Format-independent optimizations are</a:t>
            </a:r>
          </a:p>
          <a:p>
            <a:pPr lvl="1"/>
            <a:r>
              <a:rPr lang="en-US" b="1"/>
              <a:t>Caching</a:t>
            </a:r>
            <a:r>
              <a:rPr lang="en-US"/>
              <a:t>: When using a transactional metadata layer such as Delta Lake, it is safe for a Lakehouse system to cache files from the cloud object store on faster storage devices such as SSDs and RAM on the processing nodes</a:t>
            </a:r>
          </a:p>
          <a:p>
            <a:pPr lvl="1"/>
            <a:r>
              <a:rPr lang="en-US" b="1"/>
              <a:t>Auxiliary data</a:t>
            </a:r>
            <a:r>
              <a:rPr lang="en-US"/>
              <a:t>: maintain column min-max statistics for each data file in the table within the same Parquet file used to store the transaction log, which enables data skipping optimizations when the base data is clustered by particular columns</a:t>
            </a:r>
          </a:p>
          <a:p>
            <a:pPr lvl="1"/>
            <a:r>
              <a:rPr lang="en-US" b="1"/>
              <a:t>Data layout</a:t>
            </a:r>
            <a:r>
              <a:rPr lang="en-US"/>
              <a:t>: </a:t>
            </a:r>
          </a:p>
          <a:p>
            <a:pPr lvl="2"/>
            <a:r>
              <a:rPr lang="en-US"/>
              <a:t>Record ordering: which records are clustered together and hence easiest to read together, e.g. ordering records using individual dimensions or space-filling curves such as Z-order</a:t>
            </a:r>
          </a:p>
          <a:p>
            <a:pPr lvl="2"/>
            <a:r>
              <a:rPr lang="en-US"/>
              <a:t>Compression strategies differently for various groups of records, or other strategies</a:t>
            </a:r>
          </a:p>
          <a:p>
            <a:r>
              <a:rPr lang="en-US"/>
              <a:t>Offer a declarative version of the </a:t>
            </a:r>
            <a:r>
              <a:rPr lang="en-US" err="1"/>
              <a:t>DataFrame</a:t>
            </a:r>
            <a:r>
              <a:rPr lang="en-US"/>
              <a:t> APIs which maps data preparation computations into Spark SQL query plans and can benefit from logical optimizations</a:t>
            </a:r>
          </a:p>
        </p:txBody>
      </p:sp>
      <p:sp>
        <p:nvSpPr>
          <p:cNvPr id="4" name="Footer Placeholder 3">
            <a:extLst>
              <a:ext uri="{FF2B5EF4-FFF2-40B4-BE49-F238E27FC236}">
                <a16:creationId xmlns:a16="http://schemas.microsoft.com/office/drawing/2014/main" id="{00E759ED-2FE1-4A83-9EEC-0F7E5651DA66}"/>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807D5339-A0F5-42E5-946F-80E2589F4DA0}"/>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278</a:t>
            </a:fld>
            <a:endParaRPr lang="en-US" noProof="0"/>
          </a:p>
        </p:txBody>
      </p:sp>
      <p:sp>
        <p:nvSpPr>
          <p:cNvPr id="16" name="Content Placeholder 15">
            <a:extLst>
              <a:ext uri="{FF2B5EF4-FFF2-40B4-BE49-F238E27FC236}">
                <a16:creationId xmlns:a16="http://schemas.microsoft.com/office/drawing/2014/main" id="{2EF3D484-688C-4182-9428-B7205AF7422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11102806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a:t>BIG DATA AND </a:t>
            </a:r>
            <a:br>
              <a:rPr lang="en-US" noProof="0"/>
            </a:br>
            <a:r>
              <a:rPr lang="en-US" noProof="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a:t>Data pipelines on cloud (Computing)</a:t>
            </a:r>
          </a:p>
        </p:txBody>
      </p:sp>
    </p:spTree>
    <p:extLst>
      <p:ext uri="{BB962C8B-B14F-4D97-AF65-F5344CB8AC3E}">
        <p14:creationId xmlns:p14="http://schemas.microsoft.com/office/powerpoint/2010/main" val="1929776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en-US" noProof="0"/>
              <a:t>Data platform: DWH vs Data Lake</a:t>
            </a:r>
          </a:p>
        </p:txBody>
      </p:sp>
      <p:graphicFrame>
        <p:nvGraphicFramePr>
          <p:cNvPr id="8" name="Segnaposto contenuto 7">
            <a:extLst>
              <a:ext uri="{FF2B5EF4-FFF2-40B4-BE49-F238E27FC236}">
                <a16:creationId xmlns:a16="http://schemas.microsoft.com/office/drawing/2014/main" id="{64CE198E-A447-4F43-4499-A77E5CF6111C}"/>
              </a:ext>
            </a:extLst>
          </p:cNvPr>
          <p:cNvGraphicFramePr>
            <a:graphicFrameLocks noGrp="1"/>
          </p:cNvGraphicFramePr>
          <p:nvPr>
            <p:ph sz="half" idx="1"/>
          </p:nvPr>
        </p:nvGraphicFramePr>
        <p:xfrm>
          <a:off x="594198" y="1593536"/>
          <a:ext cx="11003604" cy="3738442"/>
        </p:xfrm>
        <a:graphic>
          <a:graphicData uri="http://schemas.openxmlformats.org/drawingml/2006/table">
            <a:tbl>
              <a:tblPr/>
              <a:tblGrid>
                <a:gridCol w="2196272">
                  <a:extLst>
                    <a:ext uri="{9D8B030D-6E8A-4147-A177-3AD203B41FA5}">
                      <a16:colId xmlns:a16="http://schemas.microsoft.com/office/drawing/2014/main" val="1250174585"/>
                    </a:ext>
                  </a:extLst>
                </a:gridCol>
                <a:gridCol w="4403666">
                  <a:extLst>
                    <a:ext uri="{9D8B030D-6E8A-4147-A177-3AD203B41FA5}">
                      <a16:colId xmlns:a16="http://schemas.microsoft.com/office/drawing/2014/main" val="319368078"/>
                    </a:ext>
                  </a:extLst>
                </a:gridCol>
                <a:gridCol w="4403666">
                  <a:extLst>
                    <a:ext uri="{9D8B030D-6E8A-4147-A177-3AD203B41FA5}">
                      <a16:colId xmlns:a16="http://schemas.microsoft.com/office/drawing/2014/main" val="535392165"/>
                    </a:ext>
                  </a:extLst>
                </a:gridCol>
              </a:tblGrid>
              <a:tr h="180230">
                <a:tc>
                  <a:txBody>
                    <a:bodyPr/>
                    <a:lstStyle/>
                    <a:p>
                      <a:pPr algn="ctr"/>
                      <a:r>
                        <a:rPr lang="en-US" sz="1800" b="1">
                          <a:solidFill>
                            <a:srgbClr val="FFFFFF"/>
                          </a:solidFill>
                          <a:effectLst/>
                          <a:latin typeface="Helvetica" panose="020B0604020202020204" pitchFamily="34" charset="0"/>
                          <a:cs typeface="Helvetica" panose="020B0604020202020204" pitchFamily="34" charset="0"/>
                        </a:rPr>
                        <a:t>Characteristics</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a:solidFill>
                            <a:srgbClr val="FFFFFF"/>
                          </a:solidFill>
                          <a:effectLst/>
                          <a:latin typeface="Helvetica" panose="020B0604020202020204" pitchFamily="34" charset="0"/>
                          <a:cs typeface="Helvetica" panose="020B0604020202020204" pitchFamily="34" charset="0"/>
                        </a:rPr>
                        <a:t>Data warehouse</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a:solidFill>
                            <a:srgbClr val="FFFFFF"/>
                          </a:solidFill>
                          <a:effectLst/>
                          <a:latin typeface="Helvetica" panose="020B0604020202020204" pitchFamily="34" charset="0"/>
                          <a:cs typeface="Helvetica" panose="020B0604020202020204" pitchFamily="34" charset="0"/>
                        </a:rPr>
                        <a:t>Data lake</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938290501"/>
                  </a:ext>
                </a:extLst>
              </a:tr>
              <a:tr h="450574">
                <a:tc>
                  <a:txBody>
                    <a:bodyPr/>
                    <a:lstStyle/>
                    <a:p>
                      <a:pPr algn="ctr"/>
                      <a:r>
                        <a:rPr lang="en-US" sz="1800" b="1">
                          <a:effectLst/>
                          <a:latin typeface="Helvetica" panose="020B0604020202020204" pitchFamily="34" charset="0"/>
                          <a:cs typeface="Helvetica" panose="020B0604020202020204" pitchFamily="34" charset="0"/>
                        </a:rPr>
                        <a:t>Data</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Relational</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Non-relational and relational</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extLst>
                  <a:ext uri="{0D108BD9-81ED-4DB2-BD59-A6C34878D82A}">
                    <a16:rowId xmlns:a16="http://schemas.microsoft.com/office/drawing/2014/main" val="3017295030"/>
                  </a:ext>
                </a:extLst>
              </a:tr>
              <a:tr h="315402">
                <a:tc>
                  <a:txBody>
                    <a:bodyPr/>
                    <a:lstStyle/>
                    <a:p>
                      <a:pPr algn="ctr"/>
                      <a:r>
                        <a:rPr lang="en-US" sz="1800" b="1">
                          <a:effectLst/>
                          <a:latin typeface="Helvetica" panose="020B0604020202020204" pitchFamily="34" charset="0"/>
                          <a:cs typeface="Helvetica" panose="020B0604020202020204" pitchFamily="34" charset="0"/>
                        </a:rPr>
                        <a:t>Schema</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Designed prior to implementation </a:t>
                      </a:r>
                      <a:r>
                        <a:rPr lang="en-US" sz="1800">
                          <a:solidFill>
                            <a:srgbClr val="FF5050"/>
                          </a:solidFill>
                          <a:effectLst/>
                          <a:latin typeface="Helvetica" panose="020B0604020202020204" pitchFamily="34" charset="0"/>
                          <a:cs typeface="Helvetica" panose="020B0604020202020204" pitchFamily="34" charset="0"/>
                        </a:rPr>
                        <a:t>(schema-on-write)</a:t>
                      </a:r>
                    </a:p>
                  </a:txBody>
                  <a:tcPr marL="33793" marR="33793" marT="22529" marB="22529" anchor="ctr">
                    <a:lnL>
                      <a:noFill/>
                    </a:lnL>
                    <a:lnR>
                      <a:noFill/>
                    </a:lnR>
                    <a:lnT>
                      <a:noFill/>
                    </a:lnT>
                    <a:lnB>
                      <a:noFill/>
                    </a:lnB>
                  </a:tcPr>
                </a:tc>
                <a:tc>
                  <a:txBody>
                    <a:bodyPr/>
                    <a:lstStyle/>
                    <a:p>
                      <a:pPr algn="ctr"/>
                      <a:r>
                        <a:rPr lang="en-US" sz="1800">
                          <a:effectLst/>
                          <a:latin typeface="Helvetica" panose="020B0604020202020204" pitchFamily="34" charset="0"/>
                          <a:cs typeface="Helvetica" panose="020B0604020202020204" pitchFamily="34" charset="0"/>
                        </a:rPr>
                        <a:t>Written at the time of analysis </a:t>
                      </a:r>
                      <a:br>
                        <a:rPr lang="en-US" sz="1800">
                          <a:effectLst/>
                          <a:latin typeface="Helvetica" panose="020B0604020202020204" pitchFamily="34" charset="0"/>
                          <a:cs typeface="Helvetica" panose="020B0604020202020204" pitchFamily="34" charset="0"/>
                        </a:rPr>
                      </a:br>
                      <a:r>
                        <a:rPr lang="en-US" sz="1800">
                          <a:solidFill>
                            <a:srgbClr val="FF5050"/>
                          </a:solidFill>
                          <a:effectLst/>
                          <a:latin typeface="Helvetica" panose="020B0604020202020204" pitchFamily="34" charset="0"/>
                          <a:cs typeface="Helvetica" panose="020B0604020202020204" pitchFamily="34" charset="0"/>
                        </a:rPr>
                        <a:t>(schema-on-read)</a:t>
                      </a:r>
                    </a:p>
                  </a:txBody>
                  <a:tcPr marL="33793" marR="33793" marT="22529" marB="22529" anchor="ctr">
                    <a:lnL>
                      <a:noFill/>
                    </a:lnL>
                    <a:lnR>
                      <a:noFill/>
                    </a:lnR>
                    <a:lnT>
                      <a:noFill/>
                    </a:lnT>
                    <a:lnB>
                      <a:noFill/>
                    </a:lnB>
                  </a:tcPr>
                </a:tc>
                <a:extLst>
                  <a:ext uri="{0D108BD9-81ED-4DB2-BD59-A6C34878D82A}">
                    <a16:rowId xmlns:a16="http://schemas.microsoft.com/office/drawing/2014/main" val="1411851035"/>
                  </a:ext>
                </a:extLst>
              </a:tr>
              <a:tr h="315402">
                <a:tc>
                  <a:txBody>
                    <a:bodyPr/>
                    <a:lstStyle/>
                    <a:p>
                      <a:pPr algn="ctr"/>
                      <a:r>
                        <a:rPr lang="en-US" sz="1800" b="1">
                          <a:effectLst/>
                          <a:latin typeface="Helvetica" panose="020B0604020202020204" pitchFamily="34" charset="0"/>
                          <a:cs typeface="Helvetica" panose="020B0604020202020204" pitchFamily="34" charset="0"/>
                        </a:rPr>
                        <a:t>Price/</a:t>
                      </a:r>
                      <a:br>
                        <a:rPr lang="en-US" sz="1800" b="1">
                          <a:effectLst/>
                          <a:latin typeface="Helvetica" panose="020B0604020202020204" pitchFamily="34" charset="0"/>
                          <a:cs typeface="Helvetica" panose="020B0604020202020204" pitchFamily="34" charset="0"/>
                        </a:rPr>
                      </a:br>
                      <a:r>
                        <a:rPr lang="en-US" sz="1800" b="1">
                          <a:effectLst/>
                          <a:latin typeface="Helvetica" panose="020B0604020202020204" pitchFamily="34" charset="0"/>
                          <a:cs typeface="Helvetica" panose="020B0604020202020204" pitchFamily="34" charset="0"/>
                        </a:rPr>
                        <a:t>performance</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Fastest query results using higher cost storage</a:t>
                      </a:r>
                    </a:p>
                  </a:txBody>
                  <a:tcPr marL="33793" marR="33793" marT="22529" marB="22529" anchor="ctr">
                    <a:lnL>
                      <a:noFill/>
                    </a:lnL>
                    <a:lnR>
                      <a:noFill/>
                    </a:lnR>
                    <a:lnT>
                      <a:noFill/>
                    </a:lnT>
                    <a:lnB>
                      <a:noFill/>
                    </a:lnB>
                  </a:tcPr>
                </a:tc>
                <a:tc>
                  <a:txBody>
                    <a:bodyPr/>
                    <a:lstStyle/>
                    <a:p>
                      <a:pPr algn="ctr"/>
                      <a:r>
                        <a:rPr lang="en-US" sz="1800">
                          <a:effectLst/>
                          <a:latin typeface="Helvetica" panose="020B0604020202020204" pitchFamily="34" charset="0"/>
                          <a:cs typeface="Helvetica" panose="020B0604020202020204" pitchFamily="34" charset="0"/>
                        </a:rPr>
                        <a:t>Query results getting faster using </a:t>
                      </a:r>
                      <a:br>
                        <a:rPr lang="en-US" sz="1800">
                          <a:effectLst/>
                          <a:latin typeface="Helvetica" panose="020B0604020202020204" pitchFamily="34" charset="0"/>
                          <a:cs typeface="Helvetica" panose="020B0604020202020204" pitchFamily="34" charset="0"/>
                        </a:rPr>
                      </a:br>
                      <a:r>
                        <a:rPr lang="en-US" sz="1800">
                          <a:effectLst/>
                          <a:latin typeface="Helvetica" panose="020B0604020202020204" pitchFamily="34" charset="0"/>
                          <a:cs typeface="Helvetica" panose="020B0604020202020204" pitchFamily="34" charset="0"/>
                        </a:rPr>
                        <a:t>low-cost storage</a:t>
                      </a:r>
                    </a:p>
                  </a:txBody>
                  <a:tcPr marL="33793" marR="33793" marT="22529" marB="22529" anchor="ctr">
                    <a:lnL>
                      <a:noFill/>
                    </a:lnL>
                    <a:lnR>
                      <a:noFill/>
                    </a:lnR>
                    <a:lnT>
                      <a:noFill/>
                    </a:lnT>
                    <a:lnB>
                      <a:noFill/>
                    </a:lnB>
                  </a:tcPr>
                </a:tc>
                <a:extLst>
                  <a:ext uri="{0D108BD9-81ED-4DB2-BD59-A6C34878D82A}">
                    <a16:rowId xmlns:a16="http://schemas.microsoft.com/office/drawing/2014/main" val="2928540297"/>
                  </a:ext>
                </a:extLst>
              </a:tr>
              <a:tr h="315402">
                <a:tc>
                  <a:txBody>
                    <a:bodyPr/>
                    <a:lstStyle/>
                    <a:p>
                      <a:pPr algn="ctr"/>
                      <a:r>
                        <a:rPr lang="en-US" sz="1800" b="1">
                          <a:effectLst/>
                          <a:latin typeface="Helvetica" panose="020B0604020202020204" pitchFamily="34" charset="0"/>
                          <a:cs typeface="Helvetica" panose="020B0604020202020204" pitchFamily="34" charset="0"/>
                        </a:rPr>
                        <a:t>Data quality</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Highly curated data</a:t>
                      </a:r>
                      <a:r>
                        <a:rPr lang="en-US" sz="1800">
                          <a:effectLst/>
                          <a:latin typeface="Helvetica" panose="020B0604020202020204" pitchFamily="34" charset="0"/>
                          <a:cs typeface="Helvetica" panose="020B0604020202020204" pitchFamily="34" charset="0"/>
                        </a:rPr>
                        <a:t> that serves as the </a:t>
                      </a:r>
                      <a:r>
                        <a:rPr lang="en-US" sz="1800">
                          <a:solidFill>
                            <a:srgbClr val="FF5050"/>
                          </a:solidFill>
                          <a:effectLst/>
                          <a:latin typeface="Helvetica" panose="020B0604020202020204" pitchFamily="34" charset="0"/>
                          <a:cs typeface="Helvetica" panose="020B0604020202020204" pitchFamily="34" charset="0"/>
                        </a:rPr>
                        <a:t>central version of the truth</a:t>
                      </a:r>
                    </a:p>
                  </a:txBody>
                  <a:tcPr marL="33793" marR="33793" marT="22529" marB="22529" anchor="ctr">
                    <a:lnL>
                      <a:noFill/>
                    </a:lnL>
                    <a:lnR>
                      <a:noFill/>
                    </a:lnR>
                    <a:lnT>
                      <a:noFill/>
                    </a:lnT>
                    <a:lnB>
                      <a:noFill/>
                    </a:lnB>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Any data</a:t>
                      </a:r>
                      <a:r>
                        <a:rPr lang="en-US" sz="1800">
                          <a:effectLst/>
                          <a:latin typeface="Helvetica" panose="020B0604020202020204" pitchFamily="34" charset="0"/>
                          <a:cs typeface="Helvetica" panose="020B0604020202020204" pitchFamily="34" charset="0"/>
                        </a:rPr>
                        <a:t>, which may or may not be curated (e.g., raw data)</a:t>
                      </a:r>
                    </a:p>
                  </a:txBody>
                  <a:tcPr marL="33793" marR="33793" marT="22529" marB="22529" anchor="ctr">
                    <a:lnL>
                      <a:noFill/>
                    </a:lnL>
                    <a:lnR>
                      <a:noFill/>
                    </a:lnR>
                    <a:lnT>
                      <a:noFill/>
                    </a:lnT>
                    <a:lnB>
                      <a:noFill/>
                    </a:lnB>
                  </a:tcPr>
                </a:tc>
                <a:extLst>
                  <a:ext uri="{0D108BD9-81ED-4DB2-BD59-A6C34878D82A}">
                    <a16:rowId xmlns:a16="http://schemas.microsoft.com/office/drawing/2014/main" val="3282670672"/>
                  </a:ext>
                </a:extLst>
              </a:tr>
              <a:tr h="315402">
                <a:tc>
                  <a:txBody>
                    <a:bodyPr/>
                    <a:lstStyle/>
                    <a:p>
                      <a:pPr algn="ctr"/>
                      <a:r>
                        <a:rPr lang="en-US" sz="1800" b="1">
                          <a:effectLst/>
                          <a:latin typeface="Helvetica" panose="020B0604020202020204" pitchFamily="34" charset="0"/>
                          <a:cs typeface="Helvetica" panose="020B0604020202020204" pitchFamily="34" charset="0"/>
                        </a:rPr>
                        <a:t>Users</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Business analysts</a:t>
                      </a:r>
                    </a:p>
                  </a:txBody>
                  <a:tcPr marL="33793" marR="33793" marT="22529" marB="22529" anchor="ctr">
                    <a:lnL>
                      <a:noFill/>
                    </a:lnL>
                    <a:lnR>
                      <a:noFill/>
                    </a:lnR>
                    <a:lnT>
                      <a:noFill/>
                    </a:lnT>
                    <a:lnB>
                      <a:noFill/>
                    </a:lnB>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Data scientists</a:t>
                      </a:r>
                      <a:r>
                        <a:rPr lang="en-US" sz="1800">
                          <a:effectLst/>
                          <a:latin typeface="Helvetica" panose="020B0604020202020204" pitchFamily="34" charset="0"/>
                          <a:cs typeface="Helvetica" panose="020B0604020202020204" pitchFamily="34" charset="0"/>
                        </a:rPr>
                        <a:t>, data developers, and business analysts (using curated data)</a:t>
                      </a:r>
                    </a:p>
                  </a:txBody>
                  <a:tcPr marL="33793" marR="33793" marT="22529" marB="22529" anchor="ctr">
                    <a:lnL>
                      <a:noFill/>
                    </a:lnL>
                    <a:lnR>
                      <a:noFill/>
                    </a:lnR>
                    <a:lnT>
                      <a:noFill/>
                    </a:lnT>
                    <a:lnB>
                      <a:noFill/>
                    </a:lnB>
                  </a:tcPr>
                </a:tc>
                <a:extLst>
                  <a:ext uri="{0D108BD9-81ED-4DB2-BD59-A6C34878D82A}">
                    <a16:rowId xmlns:a16="http://schemas.microsoft.com/office/drawing/2014/main" val="2238056502"/>
                  </a:ext>
                </a:extLst>
              </a:tr>
              <a:tr h="315402">
                <a:tc>
                  <a:txBody>
                    <a:bodyPr/>
                    <a:lstStyle/>
                    <a:p>
                      <a:pPr algn="ctr"/>
                      <a:r>
                        <a:rPr lang="en-US" sz="1800" b="1">
                          <a:effectLst/>
                          <a:latin typeface="Helvetica" panose="020B0604020202020204" pitchFamily="34" charset="0"/>
                          <a:cs typeface="Helvetica" panose="020B0604020202020204" pitchFamily="34" charset="0"/>
                        </a:rPr>
                        <a:t>Analytics</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Batch reporting</a:t>
                      </a:r>
                      <a:r>
                        <a:rPr lang="en-US" sz="1800">
                          <a:effectLst/>
                          <a:latin typeface="Helvetica" panose="020B0604020202020204" pitchFamily="34" charset="0"/>
                          <a:cs typeface="Helvetica" panose="020B0604020202020204" pitchFamily="34" charset="0"/>
                        </a:rPr>
                        <a:t>, BI, and visualizations</a:t>
                      </a:r>
                    </a:p>
                  </a:txBody>
                  <a:tcPr marL="33793" marR="33793" marT="22529" marB="22529" anchor="ctr">
                    <a:lnL>
                      <a:noFill/>
                    </a:lnL>
                    <a:lnR>
                      <a:noFill/>
                    </a:lnR>
                    <a:lnT>
                      <a:noFill/>
                    </a:lnT>
                    <a:lnB>
                      <a:noFill/>
                    </a:lnB>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Machine learning</a:t>
                      </a:r>
                      <a:r>
                        <a:rPr lang="en-US" sz="1800">
                          <a:effectLst/>
                          <a:latin typeface="Helvetica" panose="020B0604020202020204" pitchFamily="34" charset="0"/>
                          <a:cs typeface="Helvetica" panose="020B0604020202020204" pitchFamily="34" charset="0"/>
                        </a:rPr>
                        <a:t>, predictive analytics, data discovery, and profiling.</a:t>
                      </a:r>
                    </a:p>
                  </a:txBody>
                  <a:tcPr marL="33793" marR="33793" marT="22529" marB="22529" anchor="ctr">
                    <a:lnL>
                      <a:noFill/>
                    </a:lnL>
                    <a:lnR>
                      <a:noFill/>
                    </a:lnR>
                    <a:lnT>
                      <a:noFill/>
                    </a:lnT>
                    <a:lnB>
                      <a:noFill/>
                    </a:lnB>
                  </a:tcPr>
                </a:tc>
                <a:extLst>
                  <a:ext uri="{0D108BD9-81ED-4DB2-BD59-A6C34878D82A}">
                    <a16:rowId xmlns:a16="http://schemas.microsoft.com/office/drawing/2014/main" val="2408687282"/>
                  </a:ext>
                </a:extLst>
              </a:tr>
            </a:tbl>
          </a:graphicData>
        </a:graphic>
      </p:graphicFrame>
      <p:sp>
        <p:nvSpPr>
          <p:cNvPr id="7" name="Segnaposto contenuto 6">
            <a:extLst>
              <a:ext uri="{FF2B5EF4-FFF2-40B4-BE49-F238E27FC236}">
                <a16:creationId xmlns:a16="http://schemas.microsoft.com/office/drawing/2014/main" id="{DD93604F-73CF-C52F-B7F9-8F5617DAA6AB}"/>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28</a:t>
            </a:fld>
            <a:endParaRPr lang="it-IT"/>
          </a:p>
        </p:txBody>
      </p:sp>
    </p:spTree>
    <p:extLst>
      <p:ext uri="{BB962C8B-B14F-4D97-AF65-F5344CB8AC3E}">
        <p14:creationId xmlns:p14="http://schemas.microsoft.com/office/powerpoint/2010/main" val="301696757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endParaRPr lang="en-US" noProof="0"/>
          </a:p>
        </p:txBody>
      </p:sp>
      <p:sp>
        <p:nvSpPr>
          <p:cNvPr id="10" name="Text Placeholder 9">
            <a:extLst>
              <a:ext uri="{FF2B5EF4-FFF2-40B4-BE49-F238E27FC236}">
                <a16:creationId xmlns:a16="http://schemas.microsoft.com/office/drawing/2014/main" id="{1784B468-0893-49D9-AF68-8F16A4013271}"/>
              </a:ext>
            </a:extLst>
          </p:cNvPr>
          <p:cNvSpPr>
            <a:spLocks noGrp="1"/>
          </p:cNvSpPr>
          <p:nvPr>
            <p:ph type="body" idx="1"/>
          </p:nvPr>
        </p:nvSpPr>
        <p:spPr/>
        <p:txBody>
          <a:bodyPr/>
          <a:lstStyle/>
          <a:p>
            <a:endParaRPr lang="en-US"/>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280</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a:solidFill>
                    <a:srgbClr val="000000"/>
                  </a:solidFill>
                  <a:latin typeface="Arial"/>
                  <a:cs typeface="Arial"/>
                  <a:sym typeface="Arial"/>
                  <a:rtl val="0"/>
                </a:rPr>
                <a:t>Networking, etc.</a:t>
              </a:r>
              <a:endParaRPr lang="en-US" sz="1425" spc="0" baseline="0">
                <a:solidFill>
                  <a:srgbClr val="000000"/>
                </a:solidFill>
                <a:latin typeface="Arial"/>
                <a:cs typeface="Arial"/>
                <a:sym typeface="Arial"/>
                <a:rtl val="0"/>
              </a:endParaRPr>
            </a:p>
          </p:txBody>
        </p:sp>
      </p:grpSp>
    </p:spTree>
    <p:extLst>
      <p:ext uri="{BB962C8B-B14F-4D97-AF65-F5344CB8AC3E}">
        <p14:creationId xmlns:p14="http://schemas.microsoft.com/office/powerpoint/2010/main" val="188734663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noProof="0"/>
              <a:t>Supporting data pipelines</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noProof="0"/>
              <a:t>We can choose the XaaS configuration to build our pipelines</a:t>
            </a:r>
          </a:p>
          <a:p>
            <a:endParaRPr lang="en-US"/>
          </a:p>
          <a:p>
            <a:r>
              <a:rPr lang="en-US"/>
              <a:t>IaaS</a:t>
            </a:r>
            <a:endParaRPr lang="en-US" noProof="0"/>
          </a:p>
          <a:p>
            <a:pPr lvl="1"/>
            <a:r>
              <a:rPr lang="en-US" noProof="0"/>
              <a:t>Outsource virtual machines to the cloud (AWS EC2)</a:t>
            </a:r>
          </a:p>
          <a:p>
            <a:pPr lvl="1"/>
            <a:r>
              <a:rPr lang="en-US" noProof="0"/>
              <a:t>(You) Manage technological and business challenges</a:t>
            </a:r>
          </a:p>
          <a:p>
            <a:r>
              <a:rPr lang="en-US" noProof="0"/>
              <a:t>PaaS</a:t>
            </a:r>
          </a:p>
          <a:p>
            <a:pPr lvl="1"/>
            <a:r>
              <a:rPr lang="en-US" noProof="0"/>
              <a:t>Outsource the data ecosystem to the cloud (e.g., AWS EMR)</a:t>
            </a:r>
          </a:p>
          <a:p>
            <a:pPr lvl="1"/>
            <a:r>
              <a:rPr lang="en-US" noProof="0"/>
              <a:t>(You) Manage business challenges</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281</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noProof="0">
                <a:hlinkClick r:id="rId3"/>
              </a:rPr>
              <a:t>https://aws.amazon.com/ec2</a:t>
            </a:r>
            <a:br>
              <a:rPr lang="en-US" noProof="0">
                <a:hlinkClick r:id="rId3"/>
              </a:rPr>
            </a:br>
            <a:r>
              <a:rPr lang="en-US" noProof="0">
                <a:hlinkClick r:id="rId3"/>
              </a:rPr>
              <a:t>https://aws.amazon.com/emr</a:t>
            </a:r>
            <a:r>
              <a:rPr lang="en-US" noProof="0"/>
              <a:t>  (2022-11-15)</a:t>
            </a:r>
          </a:p>
        </p:txBody>
      </p:sp>
      <p:pic>
        <p:nvPicPr>
          <p:cNvPr id="7" name="Picture 6">
            <a:extLst>
              <a:ext uri="{FF2B5EF4-FFF2-40B4-BE49-F238E27FC236}">
                <a16:creationId xmlns:a16="http://schemas.microsoft.com/office/drawing/2014/main" id="{A4580284-372F-47C5-9EE4-0BE336CAA868}"/>
              </a:ext>
            </a:extLst>
          </p:cNvPr>
          <p:cNvPicPr>
            <a:picLocks noChangeAspect="1"/>
          </p:cNvPicPr>
          <p:nvPr/>
        </p:nvPicPr>
        <p:blipFill rotWithShape="1">
          <a:blip r:embed="rId4">
            <a:extLst>
              <a:ext uri="{28A0092B-C50C-407E-A947-70E740481C1C}">
                <a14:useLocalDpi xmlns:a14="http://schemas.microsoft.com/office/drawing/2010/main" val="0"/>
              </a:ext>
            </a:extLst>
          </a:blip>
          <a:srcRect l="28266" t="9185" r="28019"/>
          <a:stretch/>
        </p:blipFill>
        <p:spPr>
          <a:xfrm>
            <a:off x="8189916" y="3208243"/>
            <a:ext cx="1438183" cy="1717935"/>
          </a:xfrm>
          <a:prstGeom prst="rect">
            <a:avLst/>
          </a:prstGeom>
        </p:spPr>
      </p:pic>
      <p:pic>
        <p:nvPicPr>
          <p:cNvPr id="11" name="Picture 10">
            <a:extLst>
              <a:ext uri="{FF2B5EF4-FFF2-40B4-BE49-F238E27FC236}">
                <a16:creationId xmlns:a16="http://schemas.microsoft.com/office/drawing/2014/main" id="{E341370A-5EFC-494E-B0DD-A0127D812E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9916" y="5223941"/>
            <a:ext cx="2517767" cy="1165247"/>
          </a:xfrm>
          <a:prstGeom prst="rect">
            <a:avLst/>
          </a:prstGeom>
        </p:spPr>
      </p:pic>
    </p:spTree>
    <p:extLst>
      <p:ext uri="{BB962C8B-B14F-4D97-AF65-F5344CB8AC3E}">
        <p14:creationId xmlns:p14="http://schemas.microsoft.com/office/powerpoint/2010/main" val="216521283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en-US" noProof="0"/>
              <a:t>Single instance: AWS EC2</a:t>
            </a:r>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sz="half" idx="1"/>
          </p:nvPr>
        </p:nvSpPr>
        <p:spPr>
          <a:xfrm>
            <a:off x="838199" y="1825625"/>
            <a:ext cx="7572565" cy="4351338"/>
          </a:xfrm>
        </p:spPr>
        <p:txBody>
          <a:bodyPr/>
          <a:lstStyle/>
          <a:p>
            <a:r>
              <a:rPr lang="en-US" noProof="0"/>
              <a:t>Amazon Elastic Compute Cloud</a:t>
            </a:r>
          </a:p>
          <a:p>
            <a:pPr lvl="1"/>
            <a:r>
              <a:rPr lang="en-US" noProof="0"/>
              <a:t>A web service that provides resizable compute capacity</a:t>
            </a:r>
          </a:p>
          <a:p>
            <a:pPr lvl="1"/>
            <a:r>
              <a:rPr lang="en-US" noProof="0"/>
              <a:t>Complete control of computing resources</a:t>
            </a:r>
          </a:p>
          <a:p>
            <a:pPr lvl="2"/>
            <a:r>
              <a:rPr lang="en-US" noProof="0"/>
              <a:t>Processor, storage, networking, OS, and purchase model</a:t>
            </a:r>
          </a:p>
          <a:p>
            <a:r>
              <a:rPr lang="en-US" noProof="0"/>
              <a:t>The </a:t>
            </a:r>
            <a:r>
              <a:rPr lang="en-US" b="1" noProof="0">
                <a:solidFill>
                  <a:srgbClr val="FF5050"/>
                </a:solidFill>
              </a:rPr>
              <a:t>instance type </a:t>
            </a:r>
            <a:r>
              <a:rPr lang="en-US" noProof="0"/>
              <a:t>determines the hardware</a:t>
            </a:r>
          </a:p>
          <a:p>
            <a:pPr lvl="1"/>
            <a:r>
              <a:rPr lang="en-US" noProof="0"/>
              <a:t>Different compute and memory capabilities</a:t>
            </a:r>
          </a:p>
          <a:p>
            <a:r>
              <a:rPr lang="en-US" b="1" noProof="0">
                <a:solidFill>
                  <a:srgbClr val="FF5050"/>
                </a:solidFill>
              </a:rPr>
              <a:t>Amazon Machine Image </a:t>
            </a:r>
            <a:r>
              <a:rPr lang="en-US" noProof="0"/>
              <a:t>is a software template</a:t>
            </a:r>
          </a:p>
          <a:p>
            <a:pPr lvl="1"/>
            <a:r>
              <a:rPr lang="en-US"/>
              <a:t>The EC2 instance is used for creating the virtual server instance</a:t>
            </a:r>
          </a:p>
          <a:p>
            <a:pPr lvl="1"/>
            <a:r>
              <a:rPr lang="en-US"/>
              <a:t>The AMI is the EC2 virtual machines image</a:t>
            </a:r>
            <a:endParaRPr lang="en-US" noProof="0"/>
          </a:p>
          <a:p>
            <a:r>
              <a:rPr lang="en-US" noProof="0"/>
              <a:t>Interact with EC2 instance as with any computer</a:t>
            </a:r>
          </a:p>
          <a:p>
            <a:pPr lvl="1"/>
            <a:r>
              <a:rPr lang="en-US" noProof="0"/>
              <a:t>You have complete control of your instances</a:t>
            </a:r>
          </a:p>
        </p:txBody>
      </p:sp>
      <p:pic>
        <p:nvPicPr>
          <p:cNvPr id="8" name="Segnaposto contenuto 7">
            <a:extLst>
              <a:ext uri="{FF2B5EF4-FFF2-40B4-BE49-F238E27FC236}">
                <a16:creationId xmlns:a16="http://schemas.microsoft.com/office/drawing/2014/main" id="{3A711B2F-F6DD-4FCA-ABF1-0209D0EC68B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474773" y="2601119"/>
            <a:ext cx="2752725" cy="2800350"/>
          </a:xfrm>
        </p:spPr>
      </p:pic>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282</a:t>
            </a:fld>
            <a:endParaRPr lang="it-IT"/>
          </a:p>
        </p:txBody>
      </p:sp>
      <p:sp>
        <p:nvSpPr>
          <p:cNvPr id="6" name="Segnaposto contenuto 5">
            <a:extLst>
              <a:ext uri="{FF2B5EF4-FFF2-40B4-BE49-F238E27FC236}">
                <a16:creationId xmlns:a16="http://schemas.microsoft.com/office/drawing/2014/main" id="{1C3988B5-1639-4233-98D0-232591787658}"/>
              </a:ext>
            </a:extLst>
          </p:cNvPr>
          <p:cNvSpPr>
            <a:spLocks noGrp="1"/>
          </p:cNvSpPr>
          <p:nvPr>
            <p:ph idx="13"/>
          </p:nvPr>
        </p:nvSpPr>
        <p:spPr/>
        <p:txBody>
          <a:bodyPr/>
          <a:lstStyle/>
          <a:p>
            <a:r>
              <a:rPr lang="en-US">
                <a:hlinkClick r:id="rId3"/>
              </a:rPr>
              <a:t>https://aws.amazon.com/ec2/instance-types</a:t>
            </a:r>
            <a:r>
              <a:rPr lang="en-US"/>
              <a:t> </a:t>
            </a:r>
            <a:br>
              <a:rPr lang="en-US"/>
            </a:br>
            <a:r>
              <a:rPr lang="en-US">
                <a:hlinkClick r:id="rId4"/>
              </a:rPr>
              <a:t>https://docs.aws.amazon.com/AWSEC2/latest/UserGuide/ec2-instances-and-amis.html</a:t>
            </a:r>
            <a:r>
              <a:rPr lang="en-US"/>
              <a:t> </a:t>
            </a:r>
            <a:br>
              <a:rPr lang="en-US" noProof="0"/>
            </a:br>
            <a:r>
              <a:rPr lang="en-US" noProof="0">
                <a:hlinkClick r:id="rId5"/>
              </a:rPr>
              <a:t>https://docs.aws.amazon.com/AWSEC2/latest/UserGuide/compute-optimized-instances.html</a:t>
            </a:r>
            <a:endParaRPr lang="en-US" noProof="0"/>
          </a:p>
        </p:txBody>
      </p:sp>
    </p:spTree>
    <p:extLst>
      <p:ext uri="{BB962C8B-B14F-4D97-AF65-F5344CB8AC3E}">
        <p14:creationId xmlns:p14="http://schemas.microsoft.com/office/powerpoint/2010/main" val="339613552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a:t>Single instance: AWS EC2</a:t>
            </a:r>
          </a:p>
        </p:txBody>
      </p:sp>
      <p:pic>
        <p:nvPicPr>
          <p:cNvPr id="8" name="Content Placeholder 7">
            <a:extLst>
              <a:ext uri="{FF2B5EF4-FFF2-40B4-BE49-F238E27FC236}">
                <a16:creationId xmlns:a16="http://schemas.microsoft.com/office/drawing/2014/main" id="{EFC16B43-6FBA-4EA5-87BE-535062A1D79A}"/>
              </a:ext>
            </a:extLst>
          </p:cNvPr>
          <p:cNvPicPr>
            <a:picLocks noGrp="1" noChangeAspect="1"/>
          </p:cNvPicPr>
          <p:nvPr>
            <p:ph sz="half" idx="1"/>
          </p:nvPr>
        </p:nvPicPr>
        <p:blipFill>
          <a:blip r:embed="rId2"/>
          <a:stretch>
            <a:fillRect/>
          </a:stretch>
        </p:blipFill>
        <p:spPr>
          <a:xfrm>
            <a:off x="838200" y="2340929"/>
            <a:ext cx="5181600" cy="3320729"/>
          </a:xfrm>
          <a:prstGeom prst="rect">
            <a:avLst/>
          </a:prstGeom>
          <a:ln>
            <a:noFill/>
          </a:ln>
          <a:effectLst>
            <a:outerShdw blurRad="292100" dist="139700" dir="2700000" algn="tl" rotWithShape="0">
              <a:srgbClr val="333333">
                <a:alpha val="65000"/>
              </a:srgbClr>
            </a:outerShdw>
          </a:effectLst>
        </p:spPr>
      </p:pic>
      <p:pic>
        <p:nvPicPr>
          <p:cNvPr id="13" name="Content Placeholder 12">
            <a:extLst>
              <a:ext uri="{FF2B5EF4-FFF2-40B4-BE49-F238E27FC236}">
                <a16:creationId xmlns:a16="http://schemas.microsoft.com/office/drawing/2014/main" id="{3C0606AD-C58D-47ED-B1FD-630DFB26215F}"/>
              </a:ext>
            </a:extLst>
          </p:cNvPr>
          <p:cNvPicPr>
            <a:picLocks noGrp="1" noChangeAspect="1"/>
          </p:cNvPicPr>
          <p:nvPr>
            <p:ph sz="half" idx="2"/>
          </p:nvPr>
        </p:nvPicPr>
        <p:blipFill>
          <a:blip r:embed="rId3"/>
          <a:stretch>
            <a:fillRect/>
          </a:stretch>
        </p:blipFill>
        <p:spPr>
          <a:xfrm>
            <a:off x="6172200" y="2301011"/>
            <a:ext cx="5181600" cy="340056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283</a:t>
            </a:fld>
            <a:endParaRPr lang="it-IT"/>
          </a:p>
        </p:txBody>
      </p:sp>
      <p:sp>
        <p:nvSpPr>
          <p:cNvPr id="3" name="Content Placeholder 2">
            <a:extLst>
              <a:ext uri="{FF2B5EF4-FFF2-40B4-BE49-F238E27FC236}">
                <a16:creationId xmlns:a16="http://schemas.microsoft.com/office/drawing/2014/main" id="{B84B01EA-86FB-4E52-B0C6-5F9B993737B0}"/>
              </a:ext>
            </a:extLst>
          </p:cNvPr>
          <p:cNvSpPr>
            <a:spLocks noGrp="1"/>
          </p:cNvSpPr>
          <p:nvPr>
            <p:ph idx="13"/>
          </p:nvPr>
        </p:nvSpPr>
        <p:spPr/>
        <p:txBody>
          <a:bodyPr/>
          <a:lstStyle/>
          <a:p>
            <a:r>
              <a:rPr lang="en-US" noProof="0">
                <a:hlinkClick r:id="rId4"/>
              </a:rPr>
              <a:t>https://aws.amazon.com/ec2/instance-types/</a:t>
            </a:r>
            <a:r>
              <a:rPr lang="en-US" noProof="0"/>
              <a:t> </a:t>
            </a:r>
          </a:p>
        </p:txBody>
      </p:sp>
    </p:spTree>
    <p:extLst>
      <p:ext uri="{BB962C8B-B14F-4D97-AF65-F5344CB8AC3E}">
        <p14:creationId xmlns:p14="http://schemas.microsoft.com/office/powerpoint/2010/main" val="303853038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a:t>Single instance: AWS EC2</a:t>
            </a:r>
          </a:p>
        </p:txBody>
      </p:sp>
      <p:sp>
        <p:nvSpPr>
          <p:cNvPr id="6" name="Content Placeholder 5">
            <a:extLst>
              <a:ext uri="{FF2B5EF4-FFF2-40B4-BE49-F238E27FC236}">
                <a16:creationId xmlns:a16="http://schemas.microsoft.com/office/drawing/2014/main" id="{3862D670-DB74-4C7A-BE5A-14C62CF9369E}"/>
              </a:ext>
            </a:extLst>
          </p:cNvPr>
          <p:cNvSpPr>
            <a:spLocks noGrp="1"/>
          </p:cNvSpPr>
          <p:nvPr>
            <p:ph idx="1"/>
          </p:nvPr>
        </p:nvSpPr>
        <p:spPr/>
        <p:txBody>
          <a:bodyPr/>
          <a:lstStyle/>
          <a:p>
            <a:r>
              <a:rPr lang="en-US" noProof="0"/>
              <a:t>AWS uses public-key cryptography to secure the login </a:t>
            </a:r>
          </a:p>
          <a:p>
            <a:endParaRPr lang="en-US" noProof="0"/>
          </a:p>
          <a:p>
            <a:r>
              <a:rPr lang="en-US" noProof="0"/>
              <a:t>You can create one using the Amazon EC2 console</a:t>
            </a:r>
          </a:p>
          <a:p>
            <a:pPr lvl="1"/>
            <a:r>
              <a:rPr lang="en-US" noProof="0"/>
              <a:t>Open the Amazon EC2 console at </a:t>
            </a:r>
            <a:r>
              <a:rPr lang="en-US" noProof="0">
                <a:hlinkClick r:id="rId2"/>
              </a:rPr>
              <a:t>https://console.aws.amazon.com/ec2/</a:t>
            </a:r>
            <a:r>
              <a:rPr lang="en-US" noProof="0"/>
              <a:t> </a:t>
            </a:r>
          </a:p>
          <a:p>
            <a:pPr lvl="1"/>
            <a:r>
              <a:rPr lang="en-US" noProof="0"/>
              <a:t>In the navigation pane, choose `Key Pairs`</a:t>
            </a:r>
          </a:p>
          <a:p>
            <a:pPr lvl="1"/>
            <a:r>
              <a:rPr lang="en-US" noProof="0"/>
              <a:t>Choose `Create key pair`</a:t>
            </a:r>
          </a:p>
          <a:p>
            <a:pPr lvl="1"/>
            <a:r>
              <a:rPr lang="en-US" noProof="0"/>
              <a:t>For `Name`, enter a descriptive name for the key pair</a:t>
            </a:r>
          </a:p>
          <a:p>
            <a:pPr lvl="1"/>
            <a:r>
              <a:rPr lang="en-US" noProof="0"/>
              <a:t>For `File format`, choose the format in which to save the private key</a:t>
            </a:r>
          </a:p>
          <a:p>
            <a:pPr lvl="2"/>
            <a:r>
              <a:rPr lang="en-US" noProof="0"/>
              <a:t>OpenSSH, choose `</a:t>
            </a:r>
            <a:r>
              <a:rPr lang="en-US" noProof="0" err="1"/>
              <a:t>pem</a:t>
            </a:r>
            <a:r>
              <a:rPr lang="en-US" noProof="0"/>
              <a:t>` (`</a:t>
            </a:r>
            <a:r>
              <a:rPr lang="en-US" sz="1800" i="0" u="none" strike="noStrike" baseline="0" noProof="0" err="1">
                <a:solidFill>
                  <a:srgbClr val="000000"/>
                </a:solidFill>
                <a:latin typeface="CourierPrime"/>
              </a:rPr>
              <a:t>chmod</a:t>
            </a:r>
            <a:r>
              <a:rPr lang="en-US" sz="1800" i="0" u="none" strike="noStrike" baseline="0" noProof="0">
                <a:solidFill>
                  <a:srgbClr val="000000"/>
                </a:solidFill>
                <a:latin typeface="CourierPrime"/>
              </a:rPr>
              <a:t> 400 </a:t>
            </a:r>
            <a:r>
              <a:rPr lang="en-US" sz="1800" i="1" u="none" strike="noStrike" baseline="0" noProof="0">
                <a:solidFill>
                  <a:srgbClr val="FF0000"/>
                </a:solidFill>
                <a:latin typeface="CourierPrime"/>
              </a:rPr>
              <a:t>my-key-</a:t>
            </a:r>
            <a:r>
              <a:rPr lang="en-US" sz="1800" i="1" u="none" strike="noStrike" baseline="0" noProof="0" err="1">
                <a:solidFill>
                  <a:srgbClr val="FF0000"/>
                </a:solidFill>
                <a:latin typeface="CourierPrime"/>
              </a:rPr>
              <a:t>pair</a:t>
            </a:r>
            <a:r>
              <a:rPr lang="en-US" sz="1800" i="0" u="none" strike="noStrike" baseline="0" noProof="0" err="1">
                <a:solidFill>
                  <a:srgbClr val="000000"/>
                </a:solidFill>
                <a:latin typeface="CourierPrime"/>
              </a:rPr>
              <a:t>.pe</a:t>
            </a:r>
            <a:r>
              <a:rPr lang="en-US" sz="1800" noProof="0" err="1">
                <a:solidFill>
                  <a:srgbClr val="000000"/>
                </a:solidFill>
                <a:latin typeface="CourierPrime"/>
              </a:rPr>
              <a:t>m</a:t>
            </a:r>
            <a:r>
              <a:rPr lang="en-US" sz="1800" noProof="0">
                <a:solidFill>
                  <a:srgbClr val="000000"/>
                </a:solidFill>
                <a:latin typeface="CourierPrime"/>
              </a:rPr>
              <a:t>`</a:t>
            </a:r>
            <a:r>
              <a:rPr lang="en-US" sz="1800" noProof="0">
                <a:solidFill>
                  <a:srgbClr val="000000"/>
                </a:solidFill>
              </a:rPr>
              <a:t>)</a:t>
            </a:r>
          </a:p>
          <a:p>
            <a:pPr lvl="2"/>
            <a:r>
              <a:rPr lang="en-US" noProof="0"/>
              <a:t>PuTTY, choose `</a:t>
            </a:r>
            <a:r>
              <a:rPr lang="en-US" noProof="0" err="1"/>
              <a:t>ppk</a:t>
            </a:r>
            <a:r>
              <a:rPr lang="en-US" noProof="0"/>
              <a:t>`</a:t>
            </a:r>
          </a:p>
          <a:p>
            <a:pPr lvl="1"/>
            <a:r>
              <a:rPr lang="en-US" noProof="0"/>
              <a:t>Choose `Create key pair`</a:t>
            </a:r>
          </a:p>
          <a:p>
            <a:pPr lvl="1"/>
            <a:r>
              <a:rPr lang="en-US" noProof="0"/>
              <a:t>The private key file is automatically downloaded by your browser</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284</a:t>
            </a:fld>
            <a:endParaRPr lang="it-IT"/>
          </a:p>
        </p:txBody>
      </p:sp>
    </p:spTree>
    <p:extLst>
      <p:ext uri="{BB962C8B-B14F-4D97-AF65-F5344CB8AC3E}">
        <p14:creationId xmlns:p14="http://schemas.microsoft.com/office/powerpoint/2010/main" val="379752109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a:t>Cluster: AWS EMR</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a:t>Amazon EMR is a data platform based on the Hadoop stack</a:t>
            </a:r>
          </a:p>
          <a:p>
            <a:pPr lvl="1"/>
            <a:r>
              <a:rPr lang="en-US" noProof="0"/>
              <a:t>Apache Spark, Apache Hive, Apache HBase, etc.</a:t>
            </a:r>
          </a:p>
          <a:p>
            <a:pPr lvl="1"/>
            <a:r>
              <a:rPr lang="en-US" noProof="0"/>
              <a:t>You can run workloads on </a:t>
            </a:r>
          </a:p>
          <a:p>
            <a:pPr lvl="2"/>
            <a:r>
              <a:rPr lang="en-US" noProof="0"/>
              <a:t>Amazon EC2 instances</a:t>
            </a:r>
          </a:p>
          <a:p>
            <a:pPr lvl="2"/>
            <a:r>
              <a:rPr lang="en-US" noProof="0"/>
              <a:t>Amazon Elastic Kubernetes Service (EKS) clusters</a:t>
            </a:r>
          </a:p>
          <a:p>
            <a:r>
              <a:rPr lang="en-US" noProof="0"/>
              <a:t>Example of workload</a:t>
            </a:r>
          </a:p>
          <a:p>
            <a:pPr lvl="1"/>
            <a:r>
              <a:rPr lang="en-US" noProof="0"/>
              <a:t>Upload input data into Amazon S3</a:t>
            </a:r>
          </a:p>
          <a:p>
            <a:pPr lvl="1"/>
            <a:r>
              <a:rPr lang="en-US" noProof="0"/>
              <a:t>EMR launches EC2 instances that you specified</a:t>
            </a:r>
          </a:p>
          <a:p>
            <a:pPr lvl="1"/>
            <a:r>
              <a:rPr lang="en-US" noProof="0"/>
              <a:t>EMR begins the execution while pulling the input data from S3 into the launched instances</a:t>
            </a:r>
          </a:p>
          <a:p>
            <a:pPr lvl="1"/>
            <a:r>
              <a:rPr lang="en-US" noProof="0"/>
              <a:t>Once the cluster is finished, EMR transfers output data to Amazon S3</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285</a:t>
            </a:fld>
            <a:endParaRPr lang="it-IT"/>
          </a:p>
        </p:txBody>
      </p:sp>
      <p:grpSp>
        <p:nvGrpSpPr>
          <p:cNvPr id="3" name="object 3">
            <a:extLst>
              <a:ext uri="{FF2B5EF4-FFF2-40B4-BE49-F238E27FC236}">
                <a16:creationId xmlns:a16="http://schemas.microsoft.com/office/drawing/2014/main" id="{0A5CACCF-BEF5-307E-C87C-F3E664DDE259}"/>
              </a:ext>
            </a:extLst>
          </p:cNvPr>
          <p:cNvGrpSpPr/>
          <p:nvPr/>
        </p:nvGrpSpPr>
        <p:grpSpPr>
          <a:xfrm>
            <a:off x="8638902" y="3848478"/>
            <a:ext cx="832955" cy="508013"/>
            <a:chOff x="2390495" y="2571457"/>
            <a:chExt cx="832955" cy="508013"/>
          </a:xfrm>
        </p:grpSpPr>
        <p:sp>
          <p:nvSpPr>
            <p:cNvPr id="6" name="object 4">
              <a:extLst>
                <a:ext uri="{FF2B5EF4-FFF2-40B4-BE49-F238E27FC236}">
                  <a16:creationId xmlns:a16="http://schemas.microsoft.com/office/drawing/2014/main" id="{FC394F12-1D57-9B4E-D028-A541D1ACB362}"/>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object 5">
              <a:extLst>
                <a:ext uri="{FF2B5EF4-FFF2-40B4-BE49-F238E27FC236}">
                  <a16:creationId xmlns:a16="http://schemas.microsoft.com/office/drawing/2014/main" id="{3B040117-8574-DC25-EC27-21D42837C6CB}"/>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8" name="object 6">
            <a:extLst>
              <a:ext uri="{FF2B5EF4-FFF2-40B4-BE49-F238E27FC236}">
                <a16:creationId xmlns:a16="http://schemas.microsoft.com/office/drawing/2014/main" id="{35174E52-383C-6134-1418-07D24F18EB4C}"/>
              </a:ext>
            </a:extLst>
          </p:cNvPr>
          <p:cNvGrpSpPr/>
          <p:nvPr/>
        </p:nvGrpSpPr>
        <p:grpSpPr>
          <a:xfrm>
            <a:off x="8638689" y="3341278"/>
            <a:ext cx="833119" cy="435107"/>
            <a:chOff x="2390282" y="2064257"/>
            <a:chExt cx="833119" cy="435107"/>
          </a:xfrm>
        </p:grpSpPr>
        <p:sp>
          <p:nvSpPr>
            <p:cNvPr id="9" name="object 7">
              <a:extLst>
                <a:ext uri="{FF2B5EF4-FFF2-40B4-BE49-F238E27FC236}">
                  <a16:creationId xmlns:a16="http://schemas.microsoft.com/office/drawing/2014/main" id="{83A0C811-14D3-AD61-B7FE-32F65CA5486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object 8">
              <a:extLst>
                <a:ext uri="{FF2B5EF4-FFF2-40B4-BE49-F238E27FC236}">
                  <a16:creationId xmlns:a16="http://schemas.microsoft.com/office/drawing/2014/main" id="{36552D15-7223-0908-389E-E89D23B724C9}"/>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object 9">
              <a:extLst>
                <a:ext uri="{FF2B5EF4-FFF2-40B4-BE49-F238E27FC236}">
                  <a16:creationId xmlns:a16="http://schemas.microsoft.com/office/drawing/2014/main" id="{17B80140-AD2D-B6D4-2004-62D57209E0AA}"/>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155038816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noProof="0"/>
              <a:t>Motivation</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noProof="0"/>
              <a:t>Amazon EMR (Elastic Map Reduce)</a:t>
            </a:r>
          </a:p>
          <a:p>
            <a:pPr lvl="1"/>
            <a:r>
              <a:rPr lang="en-US" noProof="0"/>
              <a:t>Provides a managed Hadoop framework</a:t>
            </a:r>
          </a:p>
          <a:p>
            <a:r>
              <a:rPr lang="en-US" noProof="0"/>
              <a:t>Some features</a:t>
            </a:r>
          </a:p>
          <a:p>
            <a:pPr lvl="1"/>
            <a:r>
              <a:rPr lang="en-US" noProof="0"/>
              <a:t>Service integration</a:t>
            </a:r>
          </a:p>
          <a:p>
            <a:pPr lvl="2"/>
            <a:r>
              <a:rPr lang="en-US" noProof="0"/>
              <a:t>Automatically control EC2 instances</a:t>
            </a:r>
          </a:p>
          <a:p>
            <a:pPr lvl="2"/>
            <a:r>
              <a:rPr lang="en-US" noProof="0"/>
              <a:t>Transparently use S3 storage</a:t>
            </a:r>
          </a:p>
          <a:p>
            <a:pPr lvl="1"/>
            <a:r>
              <a:rPr lang="en-US" noProof="0"/>
              <a:t>Pricing:</a:t>
            </a:r>
          </a:p>
          <a:p>
            <a:pPr lvl="2"/>
            <a:r>
              <a:rPr lang="en-US" noProof="0"/>
              <a:t>Low Hourly Pricing</a:t>
            </a:r>
          </a:p>
          <a:p>
            <a:pPr lvl="2"/>
            <a:r>
              <a:rPr lang="en-US" noProof="0"/>
              <a:t>Amazon EC2 Spot Integration</a:t>
            </a:r>
          </a:p>
        </p:txBody>
      </p:sp>
      <p:sp>
        <p:nvSpPr>
          <p:cNvPr id="4" name="Footer Placeholder 3">
            <a:extLst>
              <a:ext uri="{FF2B5EF4-FFF2-40B4-BE49-F238E27FC236}">
                <a16:creationId xmlns:a16="http://schemas.microsoft.com/office/drawing/2014/main" id="{B2664F6E-B133-4734-9FBD-92AA6974810F}"/>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286</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noProof="0">
                <a:hlinkClick r:id="rId3"/>
              </a:rPr>
              <a:t>https://aws.amazon.com/emr</a:t>
            </a:r>
            <a:r>
              <a:rPr lang="en-US" noProof="0"/>
              <a:t> </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38902" y="3848478"/>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38689" y="3341278"/>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305780116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33">
            <a:extLst>
              <a:ext uri="{FF2B5EF4-FFF2-40B4-BE49-F238E27FC236}">
                <a16:creationId xmlns:a16="http://schemas.microsoft.com/office/drawing/2014/main" id="{88C8D647-ABE0-40D3-9DBC-AA60EAEB0BD0}"/>
              </a:ext>
            </a:extLst>
          </p:cNvPr>
          <p:cNvSpPr>
            <a:spLocks noGrp="1"/>
          </p:cNvSpPr>
          <p:nvPr>
            <p:ph type="title"/>
          </p:nvPr>
        </p:nvSpPr>
        <p:spPr/>
        <p:txBody>
          <a:bodyPr/>
          <a:lstStyle/>
          <a:p>
            <a:r>
              <a:rPr lang="en-US" noProof="0"/>
              <a:t>AWS EMR</a:t>
            </a:r>
          </a:p>
        </p:txBody>
      </p:sp>
      <p:sp>
        <p:nvSpPr>
          <p:cNvPr id="3" name="Content Placeholder 2">
            <a:extLst>
              <a:ext uri="{FF2B5EF4-FFF2-40B4-BE49-F238E27FC236}">
                <a16:creationId xmlns:a16="http://schemas.microsoft.com/office/drawing/2014/main" id="{981F254D-416E-4D1D-A7C3-6DBA362F65D6}"/>
              </a:ext>
            </a:extLst>
          </p:cNvPr>
          <p:cNvSpPr>
            <a:spLocks noGrp="1"/>
          </p:cNvSpPr>
          <p:nvPr>
            <p:ph idx="1"/>
          </p:nvPr>
        </p:nvSpPr>
        <p:spPr/>
        <p:txBody>
          <a:bodyPr/>
          <a:lstStyle/>
          <a:p>
            <a:r>
              <a:rPr lang="en-US" noProof="0"/>
              <a:t>Provision as much capacity as you need </a:t>
            </a:r>
          </a:p>
          <a:p>
            <a:endParaRPr lang="en-US" noProof="0"/>
          </a:p>
          <a:p>
            <a:endParaRPr lang="en-US" noProof="0"/>
          </a:p>
          <a:p>
            <a:endParaRPr lang="en-US" noProof="0"/>
          </a:p>
          <a:p>
            <a:r>
              <a:rPr lang="en-US" noProof="0"/>
              <a:t>Add or remove capacity at any time</a:t>
            </a:r>
          </a:p>
          <a:p>
            <a:endParaRPr lang="en-US" noProof="0"/>
          </a:p>
          <a:p>
            <a:endParaRPr lang="en-US" noProof="0"/>
          </a:p>
        </p:txBody>
      </p:sp>
      <p:sp>
        <p:nvSpPr>
          <p:cNvPr id="4" name="Footer Placeholder 3">
            <a:extLst>
              <a:ext uri="{FF2B5EF4-FFF2-40B4-BE49-F238E27FC236}">
                <a16:creationId xmlns:a16="http://schemas.microsoft.com/office/drawing/2014/main" id="{6C1666BD-F812-4A22-89F6-0F53F01A73EB}"/>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4668EEC3-EF35-4822-9A52-D63A7C959FFF}"/>
              </a:ext>
            </a:extLst>
          </p:cNvPr>
          <p:cNvSpPr>
            <a:spLocks noGrp="1"/>
          </p:cNvSpPr>
          <p:nvPr>
            <p:ph type="sldNum" sz="quarter" idx="12"/>
          </p:nvPr>
        </p:nvSpPr>
        <p:spPr/>
        <p:txBody>
          <a:bodyPr/>
          <a:lstStyle/>
          <a:p>
            <a:fld id="{5DD6F1BA-2510-46FC-9346-AB1F3CA1593B}" type="slidenum">
              <a:rPr lang="it-IT" smtClean="0"/>
              <a:pPr/>
              <a:t>287</a:t>
            </a:fld>
            <a:endParaRPr lang="it-IT"/>
          </a:p>
        </p:txBody>
      </p:sp>
      <p:grpSp>
        <p:nvGrpSpPr>
          <p:cNvPr id="6" name="object 12">
            <a:extLst>
              <a:ext uri="{FF2B5EF4-FFF2-40B4-BE49-F238E27FC236}">
                <a16:creationId xmlns:a16="http://schemas.microsoft.com/office/drawing/2014/main" id="{FC6A77AE-B7AE-4D49-AEC4-5217A2B4DB55}"/>
              </a:ext>
            </a:extLst>
          </p:cNvPr>
          <p:cNvGrpSpPr/>
          <p:nvPr/>
        </p:nvGrpSpPr>
        <p:grpSpPr>
          <a:xfrm>
            <a:off x="8436897" y="1831092"/>
            <a:ext cx="643890" cy="643255"/>
            <a:chOff x="628216" y="3337407"/>
            <a:chExt cx="643890" cy="643255"/>
          </a:xfrm>
        </p:grpSpPr>
        <p:pic>
          <p:nvPicPr>
            <p:cNvPr id="7" name="object 13">
              <a:extLst>
                <a:ext uri="{FF2B5EF4-FFF2-40B4-BE49-F238E27FC236}">
                  <a16:creationId xmlns:a16="http://schemas.microsoft.com/office/drawing/2014/main" id="{600D1B1A-BB23-434D-BF7D-4736AFC28CC2}"/>
                </a:ext>
              </a:extLst>
            </p:cNvPr>
            <p:cNvPicPr/>
            <p:nvPr/>
          </p:nvPicPr>
          <p:blipFill>
            <a:blip r:embed="rId2" cstate="print"/>
            <a:stretch>
              <a:fillRect/>
            </a:stretch>
          </p:blipFill>
          <p:spPr>
            <a:xfrm>
              <a:off x="628216" y="3337407"/>
              <a:ext cx="333326" cy="333326"/>
            </a:xfrm>
            <a:prstGeom prst="rect">
              <a:avLst/>
            </a:prstGeom>
          </p:spPr>
        </p:pic>
        <p:sp>
          <p:nvSpPr>
            <p:cNvPr id="8" name="object 14">
              <a:extLst>
                <a:ext uri="{FF2B5EF4-FFF2-40B4-BE49-F238E27FC236}">
                  <a16:creationId xmlns:a16="http://schemas.microsoft.com/office/drawing/2014/main" id="{89FD3D74-A9BC-404E-9794-81CC733EFA5A}"/>
                </a:ext>
              </a:extLst>
            </p:cNvPr>
            <p:cNvSpPr/>
            <p:nvPr/>
          </p:nvSpPr>
          <p:spPr>
            <a:xfrm>
              <a:off x="660400" y="3352800"/>
              <a:ext cx="266700" cy="254000"/>
            </a:xfrm>
            <a:custGeom>
              <a:avLst/>
              <a:gdLst/>
              <a:ahLst/>
              <a:cxnLst/>
              <a:rect l="l" t="t" r="r" b="b"/>
              <a:pathLst>
                <a:path w="266700" h="254000">
                  <a:moveTo>
                    <a:pt x="256666" y="0"/>
                  </a:moveTo>
                  <a:lnTo>
                    <a:pt x="12293" y="0"/>
                  </a:lnTo>
                  <a:lnTo>
                    <a:pt x="0" y="6083"/>
                  </a:lnTo>
                  <a:lnTo>
                    <a:pt x="0" y="13949"/>
                  </a:lnTo>
                  <a:lnTo>
                    <a:pt x="5916" y="242590"/>
                  </a:lnTo>
                  <a:lnTo>
                    <a:pt x="5916" y="250456"/>
                  </a:lnTo>
                  <a:lnTo>
                    <a:pt x="12293" y="254000"/>
                  </a:lnTo>
                  <a:lnTo>
                    <a:pt x="256666" y="254000"/>
                  </a:lnTo>
                  <a:lnTo>
                    <a:pt x="266700" y="250456"/>
                  </a:lnTo>
                  <a:lnTo>
                    <a:pt x="266700" y="6083"/>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 name="object 15">
              <a:extLst>
                <a:ext uri="{FF2B5EF4-FFF2-40B4-BE49-F238E27FC236}">
                  <a16:creationId xmlns:a16="http://schemas.microsoft.com/office/drawing/2014/main" id="{490A7916-11F4-4F03-86FE-676D5DA29D12}"/>
                </a:ext>
              </a:extLst>
            </p:cNvPr>
            <p:cNvPicPr/>
            <p:nvPr/>
          </p:nvPicPr>
          <p:blipFill>
            <a:blip r:embed="rId3" cstate="print"/>
            <a:stretch>
              <a:fillRect/>
            </a:stretch>
          </p:blipFill>
          <p:spPr>
            <a:xfrm>
              <a:off x="938487" y="3337407"/>
              <a:ext cx="333326" cy="333326"/>
            </a:xfrm>
            <a:prstGeom prst="rect">
              <a:avLst/>
            </a:prstGeom>
          </p:spPr>
        </p:pic>
        <p:sp>
          <p:nvSpPr>
            <p:cNvPr id="10" name="object 16">
              <a:extLst>
                <a:ext uri="{FF2B5EF4-FFF2-40B4-BE49-F238E27FC236}">
                  <a16:creationId xmlns:a16="http://schemas.microsoft.com/office/drawing/2014/main" id="{5A21A6D7-2BD1-4AC5-87AA-4C17E4918C7D}"/>
                </a:ext>
              </a:extLst>
            </p:cNvPr>
            <p:cNvSpPr/>
            <p:nvPr/>
          </p:nvSpPr>
          <p:spPr>
            <a:xfrm>
              <a:off x="976587" y="3352800"/>
              <a:ext cx="255904" cy="254000"/>
            </a:xfrm>
            <a:custGeom>
              <a:avLst/>
              <a:gdLst/>
              <a:ahLst/>
              <a:cxnLst/>
              <a:rect l="l" t="t" r="r" b="b"/>
              <a:pathLst>
                <a:path w="255905" h="254000">
                  <a:moveTo>
                    <a:pt x="250749" y="0"/>
                  </a:moveTo>
                  <a:lnTo>
                    <a:pt x="6376" y="0"/>
                  </a:lnTo>
                  <a:lnTo>
                    <a:pt x="1312" y="6083"/>
                  </a:lnTo>
                  <a:lnTo>
                    <a:pt x="1312" y="13949"/>
                  </a:lnTo>
                  <a:lnTo>
                    <a:pt x="0" y="242590"/>
                  </a:lnTo>
                  <a:lnTo>
                    <a:pt x="0" y="250456"/>
                  </a:lnTo>
                  <a:lnTo>
                    <a:pt x="6376" y="254000"/>
                  </a:lnTo>
                  <a:lnTo>
                    <a:pt x="250749" y="254000"/>
                  </a:lnTo>
                  <a:lnTo>
                    <a:pt x="255312" y="250456"/>
                  </a:lnTo>
                  <a:lnTo>
                    <a:pt x="255312" y="608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 name="object 17">
              <a:extLst>
                <a:ext uri="{FF2B5EF4-FFF2-40B4-BE49-F238E27FC236}">
                  <a16:creationId xmlns:a16="http://schemas.microsoft.com/office/drawing/2014/main" id="{367AD6F6-EA8B-461D-9FB3-B3FDE1777A1D}"/>
                </a:ext>
              </a:extLst>
            </p:cNvPr>
            <p:cNvPicPr/>
            <p:nvPr/>
          </p:nvPicPr>
          <p:blipFill>
            <a:blip r:embed="rId4" cstate="print"/>
            <a:stretch>
              <a:fillRect/>
            </a:stretch>
          </p:blipFill>
          <p:spPr>
            <a:xfrm>
              <a:off x="628216" y="3647287"/>
              <a:ext cx="333326" cy="333326"/>
            </a:xfrm>
            <a:prstGeom prst="rect">
              <a:avLst/>
            </a:prstGeom>
          </p:spPr>
        </p:pic>
        <p:sp>
          <p:nvSpPr>
            <p:cNvPr id="12" name="object 18">
              <a:extLst>
                <a:ext uri="{FF2B5EF4-FFF2-40B4-BE49-F238E27FC236}">
                  <a16:creationId xmlns:a16="http://schemas.microsoft.com/office/drawing/2014/main" id="{1E673E10-427A-4AD4-A738-E4CFEE0B805D}"/>
                </a:ext>
              </a:extLst>
            </p:cNvPr>
            <p:cNvSpPr/>
            <p:nvPr/>
          </p:nvSpPr>
          <p:spPr>
            <a:xfrm>
              <a:off x="660400" y="3657600"/>
              <a:ext cx="266700" cy="266700"/>
            </a:xfrm>
            <a:custGeom>
              <a:avLst/>
              <a:gdLst/>
              <a:ahLst/>
              <a:cxnLst/>
              <a:rect l="l" t="t" r="r" b="b"/>
              <a:pathLst>
                <a:path w="266700" h="266700">
                  <a:moveTo>
                    <a:pt x="248800" y="0"/>
                  </a:moveTo>
                  <a:lnTo>
                    <a:pt x="20159" y="0"/>
                  </a:lnTo>
                  <a:lnTo>
                    <a:pt x="13690" y="1867"/>
                  </a:lnTo>
                  <a:lnTo>
                    <a:pt x="7129" y="6564"/>
                  </a:lnTo>
                  <a:lnTo>
                    <a:pt x="2043" y="12737"/>
                  </a:lnTo>
                  <a:lnTo>
                    <a:pt x="0" y="19029"/>
                  </a:lnTo>
                  <a:lnTo>
                    <a:pt x="5916" y="247670"/>
                  </a:lnTo>
                  <a:lnTo>
                    <a:pt x="5916" y="255536"/>
                  </a:lnTo>
                  <a:lnTo>
                    <a:pt x="12293" y="266700"/>
                  </a:lnTo>
                  <a:lnTo>
                    <a:pt x="248800" y="266700"/>
                  </a:lnTo>
                  <a:lnTo>
                    <a:pt x="254915" y="264832"/>
                  </a:lnTo>
                  <a:lnTo>
                    <a:pt x="260699" y="260134"/>
                  </a:lnTo>
                  <a:lnTo>
                    <a:pt x="265009" y="253962"/>
                  </a:lnTo>
                  <a:lnTo>
                    <a:pt x="266700" y="247670"/>
                  </a:lnTo>
                  <a:lnTo>
                    <a:pt x="266700" y="19029"/>
                  </a:lnTo>
                  <a:lnTo>
                    <a:pt x="265009" y="12737"/>
                  </a:lnTo>
                  <a:lnTo>
                    <a:pt x="260699" y="6564"/>
                  </a:lnTo>
                  <a:lnTo>
                    <a:pt x="254915" y="1867"/>
                  </a:lnTo>
                  <a:lnTo>
                    <a:pt x="24880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3" name="object 19">
              <a:extLst>
                <a:ext uri="{FF2B5EF4-FFF2-40B4-BE49-F238E27FC236}">
                  <a16:creationId xmlns:a16="http://schemas.microsoft.com/office/drawing/2014/main" id="{5F68E1EB-E9B3-41B8-A62B-0239676EBB9E}"/>
                </a:ext>
              </a:extLst>
            </p:cNvPr>
            <p:cNvPicPr/>
            <p:nvPr/>
          </p:nvPicPr>
          <p:blipFill>
            <a:blip r:embed="rId5" cstate="print"/>
            <a:stretch>
              <a:fillRect/>
            </a:stretch>
          </p:blipFill>
          <p:spPr>
            <a:xfrm>
              <a:off x="938487" y="3647287"/>
              <a:ext cx="333326" cy="333326"/>
            </a:xfrm>
            <a:prstGeom prst="rect">
              <a:avLst/>
            </a:prstGeom>
          </p:spPr>
        </p:pic>
        <p:sp>
          <p:nvSpPr>
            <p:cNvPr id="14" name="object 20">
              <a:extLst>
                <a:ext uri="{FF2B5EF4-FFF2-40B4-BE49-F238E27FC236}">
                  <a16:creationId xmlns:a16="http://schemas.microsoft.com/office/drawing/2014/main" id="{A053D323-42A6-4BA6-B262-4633BE60AC25}"/>
                </a:ext>
              </a:extLst>
            </p:cNvPr>
            <p:cNvSpPr/>
            <p:nvPr/>
          </p:nvSpPr>
          <p:spPr>
            <a:xfrm>
              <a:off x="976587" y="3657600"/>
              <a:ext cx="255904" cy="266700"/>
            </a:xfrm>
            <a:custGeom>
              <a:avLst/>
              <a:gdLst/>
              <a:ahLst/>
              <a:cxnLst/>
              <a:rect l="l" t="t" r="r" b="b"/>
              <a:pathLst>
                <a:path w="255905" h="266700">
                  <a:moveTo>
                    <a:pt x="250749" y="0"/>
                  </a:moveTo>
                  <a:lnTo>
                    <a:pt x="6376" y="0"/>
                  </a:lnTo>
                  <a:lnTo>
                    <a:pt x="1312" y="11163"/>
                  </a:lnTo>
                  <a:lnTo>
                    <a:pt x="1312" y="19029"/>
                  </a:lnTo>
                  <a:lnTo>
                    <a:pt x="0" y="247670"/>
                  </a:lnTo>
                  <a:lnTo>
                    <a:pt x="0" y="255536"/>
                  </a:lnTo>
                  <a:lnTo>
                    <a:pt x="6376" y="266700"/>
                  </a:lnTo>
                  <a:lnTo>
                    <a:pt x="250749" y="266700"/>
                  </a:lnTo>
                  <a:lnTo>
                    <a:pt x="255312" y="255536"/>
                  </a:lnTo>
                  <a:lnTo>
                    <a:pt x="255312" y="1116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15" name="object 21">
            <a:extLst>
              <a:ext uri="{FF2B5EF4-FFF2-40B4-BE49-F238E27FC236}">
                <a16:creationId xmlns:a16="http://schemas.microsoft.com/office/drawing/2014/main" id="{FFC6C452-9994-42B8-8DAF-E94180449C6B}"/>
              </a:ext>
            </a:extLst>
          </p:cNvPr>
          <p:cNvGrpSpPr/>
          <p:nvPr/>
        </p:nvGrpSpPr>
        <p:grpSpPr>
          <a:xfrm>
            <a:off x="9175842" y="1831092"/>
            <a:ext cx="643890" cy="643255"/>
            <a:chOff x="1367161" y="3337407"/>
            <a:chExt cx="643890" cy="643255"/>
          </a:xfrm>
        </p:grpSpPr>
        <p:pic>
          <p:nvPicPr>
            <p:cNvPr id="16" name="object 22">
              <a:extLst>
                <a:ext uri="{FF2B5EF4-FFF2-40B4-BE49-F238E27FC236}">
                  <a16:creationId xmlns:a16="http://schemas.microsoft.com/office/drawing/2014/main" id="{51537163-109B-423D-B809-BEFB0EDEEB39}"/>
                </a:ext>
              </a:extLst>
            </p:cNvPr>
            <p:cNvPicPr/>
            <p:nvPr/>
          </p:nvPicPr>
          <p:blipFill>
            <a:blip r:embed="rId6" cstate="print"/>
            <a:stretch>
              <a:fillRect/>
            </a:stretch>
          </p:blipFill>
          <p:spPr>
            <a:xfrm>
              <a:off x="1367161" y="3337407"/>
              <a:ext cx="333326" cy="333326"/>
            </a:xfrm>
            <a:prstGeom prst="rect">
              <a:avLst/>
            </a:prstGeom>
          </p:spPr>
        </p:pic>
        <p:sp>
          <p:nvSpPr>
            <p:cNvPr id="17" name="object 23">
              <a:extLst>
                <a:ext uri="{FF2B5EF4-FFF2-40B4-BE49-F238E27FC236}">
                  <a16:creationId xmlns:a16="http://schemas.microsoft.com/office/drawing/2014/main" id="{D2BA41A1-C2FB-4F6D-8319-CD651AF5F0D6}"/>
                </a:ext>
              </a:extLst>
            </p:cNvPr>
            <p:cNvSpPr/>
            <p:nvPr/>
          </p:nvSpPr>
          <p:spPr>
            <a:xfrm>
              <a:off x="1405261" y="3352800"/>
              <a:ext cx="258445" cy="254000"/>
            </a:xfrm>
            <a:custGeom>
              <a:avLst/>
              <a:gdLst/>
              <a:ahLst/>
              <a:cxnLst/>
              <a:rect l="l" t="t" r="r" b="b"/>
              <a:pathLst>
                <a:path w="258444" h="254000">
                  <a:moveTo>
                    <a:pt x="250750" y="0"/>
                  </a:moveTo>
                  <a:lnTo>
                    <a:pt x="6376" y="0"/>
                  </a:lnTo>
                  <a:lnTo>
                    <a:pt x="4438" y="6083"/>
                  </a:lnTo>
                  <a:lnTo>
                    <a:pt x="4438" y="13949"/>
                  </a:lnTo>
                  <a:lnTo>
                    <a:pt x="0" y="242590"/>
                  </a:lnTo>
                  <a:lnTo>
                    <a:pt x="0" y="250456"/>
                  </a:lnTo>
                  <a:lnTo>
                    <a:pt x="6376" y="254000"/>
                  </a:lnTo>
                  <a:lnTo>
                    <a:pt x="250750" y="254000"/>
                  </a:lnTo>
                  <a:lnTo>
                    <a:pt x="258438" y="250456"/>
                  </a:lnTo>
                  <a:lnTo>
                    <a:pt x="258438" y="6083"/>
                  </a:lnTo>
                  <a:lnTo>
                    <a:pt x="250750"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8" name="object 24">
              <a:extLst>
                <a:ext uri="{FF2B5EF4-FFF2-40B4-BE49-F238E27FC236}">
                  <a16:creationId xmlns:a16="http://schemas.microsoft.com/office/drawing/2014/main" id="{49653A4E-8326-4CDB-8D94-011A1805C885}"/>
                </a:ext>
              </a:extLst>
            </p:cNvPr>
            <p:cNvPicPr/>
            <p:nvPr/>
          </p:nvPicPr>
          <p:blipFill>
            <a:blip r:embed="rId7" cstate="print"/>
            <a:stretch>
              <a:fillRect/>
            </a:stretch>
          </p:blipFill>
          <p:spPr>
            <a:xfrm>
              <a:off x="1677432" y="3337407"/>
              <a:ext cx="333326" cy="333326"/>
            </a:xfrm>
            <a:prstGeom prst="rect">
              <a:avLst/>
            </a:prstGeom>
          </p:spPr>
        </p:pic>
        <p:pic>
          <p:nvPicPr>
            <p:cNvPr id="19" name="object 25">
              <a:extLst>
                <a:ext uri="{FF2B5EF4-FFF2-40B4-BE49-F238E27FC236}">
                  <a16:creationId xmlns:a16="http://schemas.microsoft.com/office/drawing/2014/main" id="{811BDBB6-35A9-407A-B266-D18613F5D87E}"/>
                </a:ext>
              </a:extLst>
            </p:cNvPr>
            <p:cNvPicPr/>
            <p:nvPr/>
          </p:nvPicPr>
          <p:blipFill>
            <a:blip r:embed="rId8" cstate="print"/>
            <a:stretch>
              <a:fillRect/>
            </a:stretch>
          </p:blipFill>
          <p:spPr>
            <a:xfrm>
              <a:off x="1714499" y="3352800"/>
              <a:ext cx="254000" cy="254000"/>
            </a:xfrm>
            <a:prstGeom prst="rect">
              <a:avLst/>
            </a:prstGeom>
          </p:spPr>
        </p:pic>
        <p:pic>
          <p:nvPicPr>
            <p:cNvPr id="20" name="object 26">
              <a:extLst>
                <a:ext uri="{FF2B5EF4-FFF2-40B4-BE49-F238E27FC236}">
                  <a16:creationId xmlns:a16="http://schemas.microsoft.com/office/drawing/2014/main" id="{CA222A24-1800-4AB0-8600-7B7A16EC0930}"/>
                </a:ext>
              </a:extLst>
            </p:cNvPr>
            <p:cNvPicPr/>
            <p:nvPr/>
          </p:nvPicPr>
          <p:blipFill>
            <a:blip r:embed="rId9" cstate="print"/>
            <a:stretch>
              <a:fillRect/>
            </a:stretch>
          </p:blipFill>
          <p:spPr>
            <a:xfrm>
              <a:off x="1367161" y="3647287"/>
              <a:ext cx="333326" cy="333326"/>
            </a:xfrm>
            <a:prstGeom prst="rect">
              <a:avLst/>
            </a:prstGeom>
          </p:spPr>
        </p:pic>
        <p:sp>
          <p:nvSpPr>
            <p:cNvPr id="21" name="object 27">
              <a:extLst>
                <a:ext uri="{FF2B5EF4-FFF2-40B4-BE49-F238E27FC236}">
                  <a16:creationId xmlns:a16="http://schemas.microsoft.com/office/drawing/2014/main" id="{B7097FE6-2CED-40D7-8AC7-DF92A564E27B}"/>
                </a:ext>
              </a:extLst>
            </p:cNvPr>
            <p:cNvSpPr/>
            <p:nvPr/>
          </p:nvSpPr>
          <p:spPr>
            <a:xfrm>
              <a:off x="1405261" y="3657600"/>
              <a:ext cx="258445" cy="266700"/>
            </a:xfrm>
            <a:custGeom>
              <a:avLst/>
              <a:gdLst/>
              <a:ahLst/>
              <a:cxnLst/>
              <a:rect l="l" t="t" r="r" b="b"/>
              <a:pathLst>
                <a:path w="258444" h="266700">
                  <a:moveTo>
                    <a:pt x="250750" y="0"/>
                  </a:moveTo>
                  <a:lnTo>
                    <a:pt x="6376" y="0"/>
                  </a:lnTo>
                  <a:lnTo>
                    <a:pt x="4438" y="11163"/>
                  </a:lnTo>
                  <a:lnTo>
                    <a:pt x="4438" y="19029"/>
                  </a:lnTo>
                  <a:lnTo>
                    <a:pt x="0" y="247670"/>
                  </a:lnTo>
                  <a:lnTo>
                    <a:pt x="0" y="255536"/>
                  </a:lnTo>
                  <a:lnTo>
                    <a:pt x="6376" y="266700"/>
                  </a:lnTo>
                  <a:lnTo>
                    <a:pt x="250750" y="266700"/>
                  </a:lnTo>
                  <a:lnTo>
                    <a:pt x="258438" y="255536"/>
                  </a:lnTo>
                  <a:lnTo>
                    <a:pt x="258438"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2" name="object 28">
              <a:extLst>
                <a:ext uri="{FF2B5EF4-FFF2-40B4-BE49-F238E27FC236}">
                  <a16:creationId xmlns:a16="http://schemas.microsoft.com/office/drawing/2014/main" id="{175964EC-0718-4C9A-862B-C23077F2BC89}"/>
                </a:ext>
              </a:extLst>
            </p:cNvPr>
            <p:cNvPicPr/>
            <p:nvPr/>
          </p:nvPicPr>
          <p:blipFill>
            <a:blip r:embed="rId10" cstate="print"/>
            <a:stretch>
              <a:fillRect/>
            </a:stretch>
          </p:blipFill>
          <p:spPr>
            <a:xfrm>
              <a:off x="1677432" y="3647287"/>
              <a:ext cx="333326" cy="333326"/>
            </a:xfrm>
            <a:prstGeom prst="rect">
              <a:avLst/>
            </a:prstGeom>
          </p:spPr>
        </p:pic>
        <p:sp>
          <p:nvSpPr>
            <p:cNvPr id="23" name="object 29">
              <a:extLst>
                <a:ext uri="{FF2B5EF4-FFF2-40B4-BE49-F238E27FC236}">
                  <a16:creationId xmlns:a16="http://schemas.microsoft.com/office/drawing/2014/main" id="{725F0D23-9296-4BFF-A7DC-CF5E768718B4}"/>
                </a:ext>
              </a:extLst>
            </p:cNvPr>
            <p:cNvSpPr/>
            <p:nvPr/>
          </p:nvSpPr>
          <p:spPr>
            <a:xfrm>
              <a:off x="1714499" y="3657600"/>
              <a:ext cx="254000" cy="266700"/>
            </a:xfrm>
            <a:custGeom>
              <a:avLst/>
              <a:gdLst/>
              <a:ahLst/>
              <a:cxnLst/>
              <a:rect l="l" t="t" r="r" b="b"/>
              <a:pathLst>
                <a:path w="254000" h="266700">
                  <a:moveTo>
                    <a:pt x="251781" y="0"/>
                  </a:moveTo>
                  <a:lnTo>
                    <a:pt x="7409" y="0"/>
                  </a:lnTo>
                  <a:lnTo>
                    <a:pt x="0" y="11163"/>
                  </a:lnTo>
                  <a:lnTo>
                    <a:pt x="0" y="19029"/>
                  </a:lnTo>
                  <a:lnTo>
                    <a:pt x="1032" y="247670"/>
                  </a:lnTo>
                  <a:lnTo>
                    <a:pt x="1032" y="255536"/>
                  </a:lnTo>
                  <a:lnTo>
                    <a:pt x="7409" y="266700"/>
                  </a:lnTo>
                  <a:lnTo>
                    <a:pt x="251781" y="266700"/>
                  </a:lnTo>
                  <a:lnTo>
                    <a:pt x="254000" y="255536"/>
                  </a:lnTo>
                  <a:lnTo>
                    <a:pt x="254000" y="11163"/>
                  </a:lnTo>
                  <a:lnTo>
                    <a:pt x="251781"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24" name="object 30">
            <a:extLst>
              <a:ext uri="{FF2B5EF4-FFF2-40B4-BE49-F238E27FC236}">
                <a16:creationId xmlns:a16="http://schemas.microsoft.com/office/drawing/2014/main" id="{E6C04942-8F05-4A66-AFCB-AC11E3512B4E}"/>
              </a:ext>
            </a:extLst>
          </p:cNvPr>
          <p:cNvGrpSpPr/>
          <p:nvPr/>
        </p:nvGrpSpPr>
        <p:grpSpPr>
          <a:xfrm>
            <a:off x="9914786" y="1831092"/>
            <a:ext cx="643890" cy="643255"/>
            <a:chOff x="2106105" y="3337407"/>
            <a:chExt cx="643890" cy="643255"/>
          </a:xfrm>
        </p:grpSpPr>
        <p:pic>
          <p:nvPicPr>
            <p:cNvPr id="25" name="object 31">
              <a:extLst>
                <a:ext uri="{FF2B5EF4-FFF2-40B4-BE49-F238E27FC236}">
                  <a16:creationId xmlns:a16="http://schemas.microsoft.com/office/drawing/2014/main" id="{7D66B2E5-E4BC-448B-8572-2C3623E6620A}"/>
                </a:ext>
              </a:extLst>
            </p:cNvPr>
            <p:cNvPicPr/>
            <p:nvPr/>
          </p:nvPicPr>
          <p:blipFill>
            <a:blip r:embed="rId11" cstate="print"/>
            <a:stretch>
              <a:fillRect/>
            </a:stretch>
          </p:blipFill>
          <p:spPr>
            <a:xfrm>
              <a:off x="2106105" y="3337407"/>
              <a:ext cx="333326" cy="333326"/>
            </a:xfrm>
            <a:prstGeom prst="rect">
              <a:avLst/>
            </a:prstGeom>
          </p:spPr>
        </p:pic>
        <p:sp>
          <p:nvSpPr>
            <p:cNvPr id="26" name="object 32">
              <a:extLst>
                <a:ext uri="{FF2B5EF4-FFF2-40B4-BE49-F238E27FC236}">
                  <a16:creationId xmlns:a16="http://schemas.microsoft.com/office/drawing/2014/main" id="{61E1ABA5-5B3D-4EEE-B128-B9F9B1B02D32}"/>
                </a:ext>
              </a:extLst>
            </p:cNvPr>
            <p:cNvSpPr/>
            <p:nvPr/>
          </p:nvSpPr>
          <p:spPr>
            <a:xfrm>
              <a:off x="2144205" y="3352800"/>
              <a:ext cx="256540" cy="254000"/>
            </a:xfrm>
            <a:custGeom>
              <a:avLst/>
              <a:gdLst/>
              <a:ahLst/>
              <a:cxnLst/>
              <a:rect l="l" t="t" r="r" b="b"/>
              <a:pathLst>
                <a:path w="256539" h="254000">
                  <a:moveTo>
                    <a:pt x="250750" y="0"/>
                  </a:moveTo>
                  <a:lnTo>
                    <a:pt x="6376" y="0"/>
                  </a:lnTo>
                  <a:lnTo>
                    <a:pt x="2094" y="6083"/>
                  </a:lnTo>
                  <a:lnTo>
                    <a:pt x="2094" y="13949"/>
                  </a:lnTo>
                  <a:lnTo>
                    <a:pt x="0" y="242590"/>
                  </a:lnTo>
                  <a:lnTo>
                    <a:pt x="0" y="250456"/>
                  </a:lnTo>
                  <a:lnTo>
                    <a:pt x="6376" y="254000"/>
                  </a:lnTo>
                  <a:lnTo>
                    <a:pt x="250750" y="254000"/>
                  </a:lnTo>
                  <a:lnTo>
                    <a:pt x="256094" y="250456"/>
                  </a:lnTo>
                  <a:lnTo>
                    <a:pt x="256094" y="6083"/>
                  </a:lnTo>
                  <a:lnTo>
                    <a:pt x="25075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7" name="object 33">
              <a:extLst>
                <a:ext uri="{FF2B5EF4-FFF2-40B4-BE49-F238E27FC236}">
                  <a16:creationId xmlns:a16="http://schemas.microsoft.com/office/drawing/2014/main" id="{70D4BC18-3C95-4C77-897E-23B5F7EC618E}"/>
                </a:ext>
              </a:extLst>
            </p:cNvPr>
            <p:cNvPicPr/>
            <p:nvPr/>
          </p:nvPicPr>
          <p:blipFill>
            <a:blip r:embed="rId12" cstate="print"/>
            <a:stretch>
              <a:fillRect/>
            </a:stretch>
          </p:blipFill>
          <p:spPr>
            <a:xfrm>
              <a:off x="2416376" y="3337407"/>
              <a:ext cx="333326" cy="333326"/>
            </a:xfrm>
            <a:prstGeom prst="rect">
              <a:avLst/>
            </a:prstGeom>
          </p:spPr>
        </p:pic>
        <p:sp>
          <p:nvSpPr>
            <p:cNvPr id="28" name="object 34">
              <a:extLst>
                <a:ext uri="{FF2B5EF4-FFF2-40B4-BE49-F238E27FC236}">
                  <a16:creationId xmlns:a16="http://schemas.microsoft.com/office/drawing/2014/main" id="{37D4D316-35B4-44C2-85F9-2A0D277B77CF}"/>
                </a:ext>
              </a:extLst>
            </p:cNvPr>
            <p:cNvSpPr/>
            <p:nvPr/>
          </p:nvSpPr>
          <p:spPr>
            <a:xfrm>
              <a:off x="2451099" y="3352800"/>
              <a:ext cx="266700" cy="254000"/>
            </a:xfrm>
            <a:custGeom>
              <a:avLst/>
              <a:gdLst/>
              <a:ahLst/>
              <a:cxnLst/>
              <a:rect l="l" t="t" r="r" b="b"/>
              <a:pathLst>
                <a:path w="266700" h="254000">
                  <a:moveTo>
                    <a:pt x="254125" y="0"/>
                  </a:moveTo>
                  <a:lnTo>
                    <a:pt x="9753" y="0"/>
                  </a:lnTo>
                  <a:lnTo>
                    <a:pt x="0" y="6083"/>
                  </a:lnTo>
                  <a:lnTo>
                    <a:pt x="0" y="13949"/>
                  </a:lnTo>
                  <a:lnTo>
                    <a:pt x="3376" y="242590"/>
                  </a:lnTo>
                  <a:lnTo>
                    <a:pt x="3376" y="250456"/>
                  </a:lnTo>
                  <a:lnTo>
                    <a:pt x="9753" y="254000"/>
                  </a:lnTo>
                  <a:lnTo>
                    <a:pt x="254125" y="254000"/>
                  </a:lnTo>
                  <a:lnTo>
                    <a:pt x="266700" y="250456"/>
                  </a:lnTo>
                  <a:lnTo>
                    <a:pt x="266700" y="6083"/>
                  </a:lnTo>
                  <a:lnTo>
                    <a:pt x="254125"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9" name="object 35">
              <a:extLst>
                <a:ext uri="{FF2B5EF4-FFF2-40B4-BE49-F238E27FC236}">
                  <a16:creationId xmlns:a16="http://schemas.microsoft.com/office/drawing/2014/main" id="{EB7FD907-94E4-4937-BB0D-AC2A66EE9534}"/>
                </a:ext>
              </a:extLst>
            </p:cNvPr>
            <p:cNvPicPr/>
            <p:nvPr/>
          </p:nvPicPr>
          <p:blipFill>
            <a:blip r:embed="rId13" cstate="print"/>
            <a:stretch>
              <a:fillRect/>
            </a:stretch>
          </p:blipFill>
          <p:spPr>
            <a:xfrm>
              <a:off x="2106105" y="3647287"/>
              <a:ext cx="333326" cy="333326"/>
            </a:xfrm>
            <a:prstGeom prst="rect">
              <a:avLst/>
            </a:prstGeom>
          </p:spPr>
        </p:pic>
        <p:sp>
          <p:nvSpPr>
            <p:cNvPr id="30" name="object 36">
              <a:extLst>
                <a:ext uri="{FF2B5EF4-FFF2-40B4-BE49-F238E27FC236}">
                  <a16:creationId xmlns:a16="http://schemas.microsoft.com/office/drawing/2014/main" id="{0A99CDBB-973D-41D5-B36D-73DBEC001D5D}"/>
                </a:ext>
              </a:extLst>
            </p:cNvPr>
            <p:cNvSpPr/>
            <p:nvPr/>
          </p:nvSpPr>
          <p:spPr>
            <a:xfrm>
              <a:off x="2144205" y="3657600"/>
              <a:ext cx="256540" cy="266700"/>
            </a:xfrm>
            <a:custGeom>
              <a:avLst/>
              <a:gdLst/>
              <a:ahLst/>
              <a:cxnLst/>
              <a:rect l="l" t="t" r="r" b="b"/>
              <a:pathLst>
                <a:path w="256539" h="266700">
                  <a:moveTo>
                    <a:pt x="250750" y="0"/>
                  </a:moveTo>
                  <a:lnTo>
                    <a:pt x="6376" y="0"/>
                  </a:lnTo>
                  <a:lnTo>
                    <a:pt x="2094" y="11163"/>
                  </a:lnTo>
                  <a:lnTo>
                    <a:pt x="2094" y="19029"/>
                  </a:lnTo>
                  <a:lnTo>
                    <a:pt x="0" y="247670"/>
                  </a:lnTo>
                  <a:lnTo>
                    <a:pt x="0" y="255536"/>
                  </a:lnTo>
                  <a:lnTo>
                    <a:pt x="6376" y="266700"/>
                  </a:lnTo>
                  <a:lnTo>
                    <a:pt x="250750" y="266700"/>
                  </a:lnTo>
                  <a:lnTo>
                    <a:pt x="256094" y="255536"/>
                  </a:lnTo>
                  <a:lnTo>
                    <a:pt x="256094"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1" name="object 37">
              <a:extLst>
                <a:ext uri="{FF2B5EF4-FFF2-40B4-BE49-F238E27FC236}">
                  <a16:creationId xmlns:a16="http://schemas.microsoft.com/office/drawing/2014/main" id="{26AB17CD-EA9C-4700-80D1-758F0551015B}"/>
                </a:ext>
              </a:extLst>
            </p:cNvPr>
            <p:cNvPicPr/>
            <p:nvPr/>
          </p:nvPicPr>
          <p:blipFill>
            <a:blip r:embed="rId14" cstate="print"/>
            <a:stretch>
              <a:fillRect/>
            </a:stretch>
          </p:blipFill>
          <p:spPr>
            <a:xfrm>
              <a:off x="2416376" y="3647287"/>
              <a:ext cx="333326" cy="333326"/>
            </a:xfrm>
            <a:prstGeom prst="rect">
              <a:avLst/>
            </a:prstGeom>
          </p:spPr>
        </p:pic>
        <p:sp>
          <p:nvSpPr>
            <p:cNvPr id="32" name="object 38">
              <a:extLst>
                <a:ext uri="{FF2B5EF4-FFF2-40B4-BE49-F238E27FC236}">
                  <a16:creationId xmlns:a16="http://schemas.microsoft.com/office/drawing/2014/main" id="{E3EA0B4A-7358-48E6-A2E5-6E22EEB7F444}"/>
                </a:ext>
              </a:extLst>
            </p:cNvPr>
            <p:cNvSpPr/>
            <p:nvPr/>
          </p:nvSpPr>
          <p:spPr>
            <a:xfrm>
              <a:off x="2451099" y="3657600"/>
              <a:ext cx="266700" cy="266700"/>
            </a:xfrm>
            <a:custGeom>
              <a:avLst/>
              <a:gdLst/>
              <a:ahLst/>
              <a:cxnLst/>
              <a:rect l="l" t="t" r="r" b="b"/>
              <a:pathLst>
                <a:path w="266700" h="266700">
                  <a:moveTo>
                    <a:pt x="246260" y="0"/>
                  </a:moveTo>
                  <a:lnTo>
                    <a:pt x="17619" y="0"/>
                  </a:lnTo>
                  <a:lnTo>
                    <a:pt x="11548" y="1867"/>
                  </a:lnTo>
                  <a:lnTo>
                    <a:pt x="5860" y="6564"/>
                  </a:lnTo>
                  <a:lnTo>
                    <a:pt x="1646" y="12737"/>
                  </a:lnTo>
                  <a:lnTo>
                    <a:pt x="0" y="19029"/>
                  </a:lnTo>
                  <a:lnTo>
                    <a:pt x="3376" y="247670"/>
                  </a:lnTo>
                  <a:lnTo>
                    <a:pt x="3376" y="255536"/>
                  </a:lnTo>
                  <a:lnTo>
                    <a:pt x="9753" y="266700"/>
                  </a:lnTo>
                  <a:lnTo>
                    <a:pt x="246260" y="266700"/>
                  </a:lnTo>
                  <a:lnTo>
                    <a:pt x="252772" y="264832"/>
                  </a:lnTo>
                  <a:lnTo>
                    <a:pt x="259429" y="260134"/>
                  </a:lnTo>
                  <a:lnTo>
                    <a:pt x="264612" y="253962"/>
                  </a:lnTo>
                  <a:lnTo>
                    <a:pt x="266700" y="247670"/>
                  </a:lnTo>
                  <a:lnTo>
                    <a:pt x="266700" y="19029"/>
                  </a:lnTo>
                  <a:lnTo>
                    <a:pt x="264612" y="12737"/>
                  </a:lnTo>
                  <a:lnTo>
                    <a:pt x="259429" y="6564"/>
                  </a:lnTo>
                  <a:lnTo>
                    <a:pt x="252772" y="1867"/>
                  </a:lnTo>
                  <a:lnTo>
                    <a:pt x="24626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33" name="object 39">
            <a:extLst>
              <a:ext uri="{FF2B5EF4-FFF2-40B4-BE49-F238E27FC236}">
                <a16:creationId xmlns:a16="http://schemas.microsoft.com/office/drawing/2014/main" id="{D86D4E6B-DFA5-47D6-BFE0-2156F5818F1F}"/>
              </a:ext>
            </a:extLst>
          </p:cNvPr>
          <p:cNvGrpSpPr/>
          <p:nvPr/>
        </p:nvGrpSpPr>
        <p:grpSpPr>
          <a:xfrm>
            <a:off x="8436897" y="2570036"/>
            <a:ext cx="643890" cy="643255"/>
            <a:chOff x="628216" y="4076351"/>
            <a:chExt cx="643890" cy="643255"/>
          </a:xfrm>
        </p:grpSpPr>
        <p:pic>
          <p:nvPicPr>
            <p:cNvPr id="34" name="object 40">
              <a:extLst>
                <a:ext uri="{FF2B5EF4-FFF2-40B4-BE49-F238E27FC236}">
                  <a16:creationId xmlns:a16="http://schemas.microsoft.com/office/drawing/2014/main" id="{F305D8A6-E8B7-47A9-8043-E5BCC2C870E4}"/>
                </a:ext>
              </a:extLst>
            </p:cNvPr>
            <p:cNvPicPr/>
            <p:nvPr/>
          </p:nvPicPr>
          <p:blipFill>
            <a:blip r:embed="rId15" cstate="print"/>
            <a:stretch>
              <a:fillRect/>
            </a:stretch>
          </p:blipFill>
          <p:spPr>
            <a:xfrm>
              <a:off x="628216" y="4076351"/>
              <a:ext cx="333326" cy="333326"/>
            </a:xfrm>
            <a:prstGeom prst="rect">
              <a:avLst/>
            </a:prstGeom>
          </p:spPr>
        </p:pic>
        <p:sp>
          <p:nvSpPr>
            <p:cNvPr id="35" name="object 41">
              <a:extLst>
                <a:ext uri="{FF2B5EF4-FFF2-40B4-BE49-F238E27FC236}">
                  <a16:creationId xmlns:a16="http://schemas.microsoft.com/office/drawing/2014/main" id="{5650A89E-0E9F-4CEC-AA4E-487D916D9F7F}"/>
                </a:ext>
              </a:extLst>
            </p:cNvPr>
            <p:cNvSpPr/>
            <p:nvPr/>
          </p:nvSpPr>
          <p:spPr>
            <a:xfrm>
              <a:off x="660400" y="4089400"/>
              <a:ext cx="266700" cy="254000"/>
            </a:xfrm>
            <a:custGeom>
              <a:avLst/>
              <a:gdLst/>
              <a:ahLst/>
              <a:cxnLst/>
              <a:rect l="l" t="t" r="r" b="b"/>
              <a:pathLst>
                <a:path w="266700" h="254000">
                  <a:moveTo>
                    <a:pt x="256666" y="0"/>
                  </a:moveTo>
                  <a:lnTo>
                    <a:pt x="20159" y="0"/>
                  </a:lnTo>
                  <a:lnTo>
                    <a:pt x="13691" y="1439"/>
                  </a:lnTo>
                  <a:lnTo>
                    <a:pt x="7129" y="5197"/>
                  </a:lnTo>
                  <a:lnTo>
                    <a:pt x="2043" y="10429"/>
                  </a:lnTo>
                  <a:lnTo>
                    <a:pt x="0" y="16294"/>
                  </a:lnTo>
                  <a:lnTo>
                    <a:pt x="5916" y="244935"/>
                  </a:lnTo>
                  <a:lnTo>
                    <a:pt x="5916" y="252801"/>
                  </a:lnTo>
                  <a:lnTo>
                    <a:pt x="12293" y="254000"/>
                  </a:lnTo>
                  <a:lnTo>
                    <a:pt x="256666" y="254000"/>
                  </a:lnTo>
                  <a:lnTo>
                    <a:pt x="266700" y="252801"/>
                  </a:lnTo>
                  <a:lnTo>
                    <a:pt x="266700" y="8428"/>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6" name="object 42">
              <a:extLst>
                <a:ext uri="{FF2B5EF4-FFF2-40B4-BE49-F238E27FC236}">
                  <a16:creationId xmlns:a16="http://schemas.microsoft.com/office/drawing/2014/main" id="{EAACCCAF-2DE5-4B0D-A6A7-E7D94DF55B0B}"/>
                </a:ext>
              </a:extLst>
            </p:cNvPr>
            <p:cNvPicPr/>
            <p:nvPr/>
          </p:nvPicPr>
          <p:blipFill>
            <a:blip r:embed="rId16" cstate="print"/>
            <a:stretch>
              <a:fillRect/>
            </a:stretch>
          </p:blipFill>
          <p:spPr>
            <a:xfrm>
              <a:off x="938487" y="4076351"/>
              <a:ext cx="333326" cy="333326"/>
            </a:xfrm>
            <a:prstGeom prst="rect">
              <a:avLst/>
            </a:prstGeom>
          </p:spPr>
        </p:pic>
        <p:sp>
          <p:nvSpPr>
            <p:cNvPr id="37" name="object 43">
              <a:extLst>
                <a:ext uri="{FF2B5EF4-FFF2-40B4-BE49-F238E27FC236}">
                  <a16:creationId xmlns:a16="http://schemas.microsoft.com/office/drawing/2014/main" id="{0A7FA3CF-09AC-4D86-8EF9-1BAD053135F3}"/>
                </a:ext>
              </a:extLst>
            </p:cNvPr>
            <p:cNvSpPr/>
            <p:nvPr/>
          </p:nvSpPr>
          <p:spPr>
            <a:xfrm>
              <a:off x="976587" y="4089400"/>
              <a:ext cx="255904" cy="254000"/>
            </a:xfrm>
            <a:custGeom>
              <a:avLst/>
              <a:gdLst/>
              <a:ahLst/>
              <a:cxnLst/>
              <a:rect l="l" t="t" r="r" b="b"/>
              <a:pathLst>
                <a:path w="255905" h="254000">
                  <a:moveTo>
                    <a:pt x="250749" y="0"/>
                  </a:moveTo>
                  <a:lnTo>
                    <a:pt x="6376" y="0"/>
                  </a:lnTo>
                  <a:lnTo>
                    <a:pt x="1312" y="8428"/>
                  </a:lnTo>
                  <a:lnTo>
                    <a:pt x="1312" y="16294"/>
                  </a:lnTo>
                  <a:lnTo>
                    <a:pt x="0" y="244935"/>
                  </a:lnTo>
                  <a:lnTo>
                    <a:pt x="0" y="252801"/>
                  </a:lnTo>
                  <a:lnTo>
                    <a:pt x="6376" y="254000"/>
                  </a:lnTo>
                  <a:lnTo>
                    <a:pt x="250749" y="254000"/>
                  </a:lnTo>
                  <a:lnTo>
                    <a:pt x="255312" y="252801"/>
                  </a:lnTo>
                  <a:lnTo>
                    <a:pt x="255312" y="842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8" name="object 44">
              <a:extLst>
                <a:ext uri="{FF2B5EF4-FFF2-40B4-BE49-F238E27FC236}">
                  <a16:creationId xmlns:a16="http://schemas.microsoft.com/office/drawing/2014/main" id="{291B15A7-C985-4C84-9EE6-7C96B6650A59}"/>
                </a:ext>
              </a:extLst>
            </p:cNvPr>
            <p:cNvPicPr/>
            <p:nvPr/>
          </p:nvPicPr>
          <p:blipFill>
            <a:blip r:embed="rId17" cstate="print"/>
            <a:stretch>
              <a:fillRect/>
            </a:stretch>
          </p:blipFill>
          <p:spPr>
            <a:xfrm>
              <a:off x="628216" y="4386231"/>
              <a:ext cx="333326" cy="333326"/>
            </a:xfrm>
            <a:prstGeom prst="rect">
              <a:avLst/>
            </a:prstGeom>
          </p:spPr>
        </p:pic>
        <p:sp>
          <p:nvSpPr>
            <p:cNvPr id="39" name="object 45">
              <a:extLst>
                <a:ext uri="{FF2B5EF4-FFF2-40B4-BE49-F238E27FC236}">
                  <a16:creationId xmlns:a16="http://schemas.microsoft.com/office/drawing/2014/main" id="{1E92872B-CBC7-45AC-A772-FBEE596266F3}"/>
                </a:ext>
              </a:extLst>
            </p:cNvPr>
            <p:cNvSpPr/>
            <p:nvPr/>
          </p:nvSpPr>
          <p:spPr>
            <a:xfrm>
              <a:off x="660400" y="4406900"/>
              <a:ext cx="266700" cy="254000"/>
            </a:xfrm>
            <a:custGeom>
              <a:avLst/>
              <a:gdLst/>
              <a:ahLst/>
              <a:cxnLst/>
              <a:rect l="l" t="t" r="r" b="b"/>
              <a:pathLst>
                <a:path w="266700" h="254000">
                  <a:moveTo>
                    <a:pt x="256666" y="0"/>
                  </a:moveTo>
                  <a:lnTo>
                    <a:pt x="12293" y="0"/>
                  </a:lnTo>
                  <a:lnTo>
                    <a:pt x="0" y="808"/>
                  </a:lnTo>
                  <a:lnTo>
                    <a:pt x="0" y="8674"/>
                  </a:lnTo>
                  <a:lnTo>
                    <a:pt x="5916" y="237315"/>
                  </a:lnTo>
                  <a:lnTo>
                    <a:pt x="5916" y="245181"/>
                  </a:lnTo>
                  <a:lnTo>
                    <a:pt x="12293" y="254000"/>
                  </a:lnTo>
                  <a:lnTo>
                    <a:pt x="256666" y="254000"/>
                  </a:lnTo>
                  <a:lnTo>
                    <a:pt x="266700" y="245181"/>
                  </a:lnTo>
                  <a:lnTo>
                    <a:pt x="266700" y="808"/>
                  </a:lnTo>
                  <a:lnTo>
                    <a:pt x="256666"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0" name="object 46">
              <a:extLst>
                <a:ext uri="{FF2B5EF4-FFF2-40B4-BE49-F238E27FC236}">
                  <a16:creationId xmlns:a16="http://schemas.microsoft.com/office/drawing/2014/main" id="{4D3DC1C7-BF0E-4822-84B0-84272D78166D}"/>
                </a:ext>
              </a:extLst>
            </p:cNvPr>
            <p:cNvPicPr/>
            <p:nvPr/>
          </p:nvPicPr>
          <p:blipFill>
            <a:blip r:embed="rId18" cstate="print"/>
            <a:stretch>
              <a:fillRect/>
            </a:stretch>
          </p:blipFill>
          <p:spPr>
            <a:xfrm>
              <a:off x="938487" y="4386231"/>
              <a:ext cx="333326" cy="333326"/>
            </a:xfrm>
            <a:prstGeom prst="rect">
              <a:avLst/>
            </a:prstGeom>
          </p:spPr>
        </p:pic>
        <p:sp>
          <p:nvSpPr>
            <p:cNvPr id="41" name="object 47">
              <a:extLst>
                <a:ext uri="{FF2B5EF4-FFF2-40B4-BE49-F238E27FC236}">
                  <a16:creationId xmlns:a16="http://schemas.microsoft.com/office/drawing/2014/main" id="{526E551D-2118-4DCA-AC34-5815869ECAFE}"/>
                </a:ext>
              </a:extLst>
            </p:cNvPr>
            <p:cNvSpPr/>
            <p:nvPr/>
          </p:nvSpPr>
          <p:spPr>
            <a:xfrm>
              <a:off x="976587" y="4406900"/>
              <a:ext cx="255904" cy="254000"/>
            </a:xfrm>
            <a:custGeom>
              <a:avLst/>
              <a:gdLst/>
              <a:ahLst/>
              <a:cxnLst/>
              <a:rect l="l" t="t" r="r" b="b"/>
              <a:pathLst>
                <a:path w="255905" h="254000">
                  <a:moveTo>
                    <a:pt x="250749" y="0"/>
                  </a:moveTo>
                  <a:lnTo>
                    <a:pt x="6376" y="0"/>
                  </a:lnTo>
                  <a:lnTo>
                    <a:pt x="1312" y="808"/>
                  </a:lnTo>
                  <a:lnTo>
                    <a:pt x="1312" y="8674"/>
                  </a:lnTo>
                  <a:lnTo>
                    <a:pt x="0" y="237315"/>
                  </a:lnTo>
                  <a:lnTo>
                    <a:pt x="0" y="245181"/>
                  </a:lnTo>
                  <a:lnTo>
                    <a:pt x="6376" y="254000"/>
                  </a:lnTo>
                  <a:lnTo>
                    <a:pt x="250749" y="254000"/>
                  </a:lnTo>
                  <a:lnTo>
                    <a:pt x="255312" y="245181"/>
                  </a:lnTo>
                  <a:lnTo>
                    <a:pt x="255312" y="80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42" name="object 48">
            <a:extLst>
              <a:ext uri="{FF2B5EF4-FFF2-40B4-BE49-F238E27FC236}">
                <a16:creationId xmlns:a16="http://schemas.microsoft.com/office/drawing/2014/main" id="{56E64139-37A9-4B47-BE32-08472853FE4D}"/>
              </a:ext>
            </a:extLst>
          </p:cNvPr>
          <p:cNvGrpSpPr/>
          <p:nvPr/>
        </p:nvGrpSpPr>
        <p:grpSpPr>
          <a:xfrm>
            <a:off x="9175842" y="2570036"/>
            <a:ext cx="643890" cy="643255"/>
            <a:chOff x="1367161" y="4076351"/>
            <a:chExt cx="643890" cy="643255"/>
          </a:xfrm>
        </p:grpSpPr>
        <p:pic>
          <p:nvPicPr>
            <p:cNvPr id="43" name="object 49">
              <a:extLst>
                <a:ext uri="{FF2B5EF4-FFF2-40B4-BE49-F238E27FC236}">
                  <a16:creationId xmlns:a16="http://schemas.microsoft.com/office/drawing/2014/main" id="{2D4EB5F4-3858-4006-82E2-B1A28781ABBA}"/>
                </a:ext>
              </a:extLst>
            </p:cNvPr>
            <p:cNvPicPr/>
            <p:nvPr/>
          </p:nvPicPr>
          <p:blipFill>
            <a:blip r:embed="rId19" cstate="print"/>
            <a:stretch>
              <a:fillRect/>
            </a:stretch>
          </p:blipFill>
          <p:spPr>
            <a:xfrm>
              <a:off x="1367161" y="4076351"/>
              <a:ext cx="333326" cy="333326"/>
            </a:xfrm>
            <a:prstGeom prst="rect">
              <a:avLst/>
            </a:prstGeom>
          </p:spPr>
        </p:pic>
        <p:sp>
          <p:nvSpPr>
            <p:cNvPr id="44" name="object 50">
              <a:extLst>
                <a:ext uri="{FF2B5EF4-FFF2-40B4-BE49-F238E27FC236}">
                  <a16:creationId xmlns:a16="http://schemas.microsoft.com/office/drawing/2014/main" id="{E1A8B1A6-F91E-426D-8C5D-D304DD8D30D8}"/>
                </a:ext>
              </a:extLst>
            </p:cNvPr>
            <p:cNvSpPr/>
            <p:nvPr/>
          </p:nvSpPr>
          <p:spPr>
            <a:xfrm>
              <a:off x="1405261" y="4089400"/>
              <a:ext cx="258445" cy="254000"/>
            </a:xfrm>
            <a:custGeom>
              <a:avLst/>
              <a:gdLst/>
              <a:ahLst/>
              <a:cxnLst/>
              <a:rect l="l" t="t" r="r" b="b"/>
              <a:pathLst>
                <a:path w="258444" h="254000">
                  <a:moveTo>
                    <a:pt x="250750" y="0"/>
                  </a:moveTo>
                  <a:lnTo>
                    <a:pt x="6376" y="0"/>
                  </a:lnTo>
                  <a:lnTo>
                    <a:pt x="4438" y="8428"/>
                  </a:lnTo>
                  <a:lnTo>
                    <a:pt x="4438" y="16294"/>
                  </a:lnTo>
                  <a:lnTo>
                    <a:pt x="0" y="244935"/>
                  </a:lnTo>
                  <a:lnTo>
                    <a:pt x="0" y="252801"/>
                  </a:lnTo>
                  <a:lnTo>
                    <a:pt x="6376" y="254000"/>
                  </a:lnTo>
                  <a:lnTo>
                    <a:pt x="250750" y="254000"/>
                  </a:lnTo>
                  <a:lnTo>
                    <a:pt x="258438" y="252801"/>
                  </a:lnTo>
                  <a:lnTo>
                    <a:pt x="258438" y="8428"/>
                  </a:lnTo>
                  <a:lnTo>
                    <a:pt x="250750" y="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5" name="object 51">
              <a:extLst>
                <a:ext uri="{FF2B5EF4-FFF2-40B4-BE49-F238E27FC236}">
                  <a16:creationId xmlns:a16="http://schemas.microsoft.com/office/drawing/2014/main" id="{7B23FCF7-906F-4644-A96A-26DEEEB3D3C7}"/>
                </a:ext>
              </a:extLst>
            </p:cNvPr>
            <p:cNvPicPr/>
            <p:nvPr/>
          </p:nvPicPr>
          <p:blipFill>
            <a:blip r:embed="rId20" cstate="print"/>
            <a:stretch>
              <a:fillRect/>
            </a:stretch>
          </p:blipFill>
          <p:spPr>
            <a:xfrm>
              <a:off x="1677432" y="4076351"/>
              <a:ext cx="333326" cy="333326"/>
            </a:xfrm>
            <a:prstGeom prst="rect">
              <a:avLst/>
            </a:prstGeom>
          </p:spPr>
        </p:pic>
        <p:pic>
          <p:nvPicPr>
            <p:cNvPr id="46" name="object 52">
              <a:extLst>
                <a:ext uri="{FF2B5EF4-FFF2-40B4-BE49-F238E27FC236}">
                  <a16:creationId xmlns:a16="http://schemas.microsoft.com/office/drawing/2014/main" id="{C1F77133-B8EF-419B-970D-D5AC4AB98B07}"/>
                </a:ext>
              </a:extLst>
            </p:cNvPr>
            <p:cNvPicPr/>
            <p:nvPr/>
          </p:nvPicPr>
          <p:blipFill>
            <a:blip r:embed="rId21" cstate="print"/>
            <a:stretch>
              <a:fillRect/>
            </a:stretch>
          </p:blipFill>
          <p:spPr>
            <a:xfrm>
              <a:off x="1714499" y="4089400"/>
              <a:ext cx="254000" cy="254000"/>
            </a:xfrm>
            <a:prstGeom prst="rect">
              <a:avLst/>
            </a:prstGeom>
          </p:spPr>
        </p:pic>
        <p:pic>
          <p:nvPicPr>
            <p:cNvPr id="47" name="object 53">
              <a:extLst>
                <a:ext uri="{FF2B5EF4-FFF2-40B4-BE49-F238E27FC236}">
                  <a16:creationId xmlns:a16="http://schemas.microsoft.com/office/drawing/2014/main" id="{D6500F0D-81D2-4E2E-8BDB-FFB6D5628424}"/>
                </a:ext>
              </a:extLst>
            </p:cNvPr>
            <p:cNvPicPr/>
            <p:nvPr/>
          </p:nvPicPr>
          <p:blipFill>
            <a:blip r:embed="rId22" cstate="print"/>
            <a:stretch>
              <a:fillRect/>
            </a:stretch>
          </p:blipFill>
          <p:spPr>
            <a:xfrm>
              <a:off x="1367161" y="4386231"/>
              <a:ext cx="333326" cy="333326"/>
            </a:xfrm>
            <a:prstGeom prst="rect">
              <a:avLst/>
            </a:prstGeom>
          </p:spPr>
        </p:pic>
        <p:sp>
          <p:nvSpPr>
            <p:cNvPr id="48" name="object 54">
              <a:extLst>
                <a:ext uri="{FF2B5EF4-FFF2-40B4-BE49-F238E27FC236}">
                  <a16:creationId xmlns:a16="http://schemas.microsoft.com/office/drawing/2014/main" id="{B43D5752-53D0-4A5D-B42B-B3ECA046630C}"/>
                </a:ext>
              </a:extLst>
            </p:cNvPr>
            <p:cNvSpPr/>
            <p:nvPr/>
          </p:nvSpPr>
          <p:spPr>
            <a:xfrm>
              <a:off x="1405261" y="4406900"/>
              <a:ext cx="258445" cy="254000"/>
            </a:xfrm>
            <a:custGeom>
              <a:avLst/>
              <a:gdLst/>
              <a:ahLst/>
              <a:cxnLst/>
              <a:rect l="l" t="t" r="r" b="b"/>
              <a:pathLst>
                <a:path w="258444" h="254000">
                  <a:moveTo>
                    <a:pt x="250750" y="0"/>
                  </a:moveTo>
                  <a:lnTo>
                    <a:pt x="6376" y="0"/>
                  </a:lnTo>
                  <a:lnTo>
                    <a:pt x="4438" y="808"/>
                  </a:lnTo>
                  <a:lnTo>
                    <a:pt x="4438" y="8674"/>
                  </a:lnTo>
                  <a:lnTo>
                    <a:pt x="0" y="237315"/>
                  </a:lnTo>
                  <a:lnTo>
                    <a:pt x="0" y="245181"/>
                  </a:lnTo>
                  <a:lnTo>
                    <a:pt x="6376" y="254000"/>
                  </a:lnTo>
                  <a:lnTo>
                    <a:pt x="250750" y="254000"/>
                  </a:lnTo>
                  <a:lnTo>
                    <a:pt x="258438" y="245181"/>
                  </a:lnTo>
                  <a:lnTo>
                    <a:pt x="258438"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9" name="object 55">
              <a:extLst>
                <a:ext uri="{FF2B5EF4-FFF2-40B4-BE49-F238E27FC236}">
                  <a16:creationId xmlns:a16="http://schemas.microsoft.com/office/drawing/2014/main" id="{8220C58E-13D1-4A1B-ACD8-29DDE3037C1F}"/>
                </a:ext>
              </a:extLst>
            </p:cNvPr>
            <p:cNvPicPr/>
            <p:nvPr/>
          </p:nvPicPr>
          <p:blipFill>
            <a:blip r:embed="rId23" cstate="print"/>
            <a:stretch>
              <a:fillRect/>
            </a:stretch>
          </p:blipFill>
          <p:spPr>
            <a:xfrm>
              <a:off x="1677432" y="4386231"/>
              <a:ext cx="333326" cy="333326"/>
            </a:xfrm>
            <a:prstGeom prst="rect">
              <a:avLst/>
            </a:prstGeom>
          </p:spPr>
        </p:pic>
        <p:sp>
          <p:nvSpPr>
            <p:cNvPr id="50" name="object 56">
              <a:extLst>
                <a:ext uri="{FF2B5EF4-FFF2-40B4-BE49-F238E27FC236}">
                  <a16:creationId xmlns:a16="http://schemas.microsoft.com/office/drawing/2014/main" id="{3089E467-6616-44AC-9174-E1DF18345359}"/>
                </a:ext>
              </a:extLst>
            </p:cNvPr>
            <p:cNvSpPr/>
            <p:nvPr/>
          </p:nvSpPr>
          <p:spPr>
            <a:xfrm>
              <a:off x="1714500" y="4406900"/>
              <a:ext cx="254000" cy="254000"/>
            </a:xfrm>
            <a:custGeom>
              <a:avLst/>
              <a:gdLst/>
              <a:ahLst/>
              <a:cxnLst/>
              <a:rect l="l" t="t" r="r" b="b"/>
              <a:pathLst>
                <a:path w="254000" h="254000">
                  <a:moveTo>
                    <a:pt x="254000" y="1270"/>
                  </a:moveTo>
                  <a:lnTo>
                    <a:pt x="253517" y="1270"/>
                  </a:lnTo>
                  <a:lnTo>
                    <a:pt x="253517" y="0"/>
                  </a:lnTo>
                  <a:lnTo>
                    <a:pt x="1587" y="0"/>
                  </a:lnTo>
                  <a:lnTo>
                    <a:pt x="1587" y="1270"/>
                  </a:lnTo>
                  <a:lnTo>
                    <a:pt x="0" y="1270"/>
                  </a:lnTo>
                  <a:lnTo>
                    <a:pt x="0" y="8890"/>
                  </a:lnTo>
                  <a:lnTo>
                    <a:pt x="508" y="8890"/>
                  </a:lnTo>
                  <a:lnTo>
                    <a:pt x="508" y="237490"/>
                  </a:lnTo>
                  <a:lnTo>
                    <a:pt x="1028" y="237490"/>
                  </a:lnTo>
                  <a:lnTo>
                    <a:pt x="1028" y="245110"/>
                  </a:lnTo>
                  <a:lnTo>
                    <a:pt x="4191" y="245110"/>
                  </a:lnTo>
                  <a:lnTo>
                    <a:pt x="4191" y="254000"/>
                  </a:lnTo>
                  <a:lnTo>
                    <a:pt x="252895" y="254000"/>
                  </a:lnTo>
                  <a:lnTo>
                    <a:pt x="252895" y="245110"/>
                  </a:lnTo>
                  <a:lnTo>
                    <a:pt x="254000" y="245110"/>
                  </a:lnTo>
                  <a:lnTo>
                    <a:pt x="254000" y="237490"/>
                  </a:lnTo>
                  <a:lnTo>
                    <a:pt x="254000" y="8890"/>
                  </a:lnTo>
                  <a:lnTo>
                    <a:pt x="254000" y="127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51" name="object 57">
            <a:extLst>
              <a:ext uri="{FF2B5EF4-FFF2-40B4-BE49-F238E27FC236}">
                <a16:creationId xmlns:a16="http://schemas.microsoft.com/office/drawing/2014/main" id="{26780ED8-ACDA-4183-98CC-6E0C15E7357E}"/>
              </a:ext>
            </a:extLst>
          </p:cNvPr>
          <p:cNvGrpSpPr/>
          <p:nvPr/>
        </p:nvGrpSpPr>
        <p:grpSpPr>
          <a:xfrm>
            <a:off x="9914786" y="2570036"/>
            <a:ext cx="643890" cy="643255"/>
            <a:chOff x="2106105" y="4076351"/>
            <a:chExt cx="643890" cy="643255"/>
          </a:xfrm>
        </p:grpSpPr>
        <p:pic>
          <p:nvPicPr>
            <p:cNvPr id="52" name="object 58">
              <a:extLst>
                <a:ext uri="{FF2B5EF4-FFF2-40B4-BE49-F238E27FC236}">
                  <a16:creationId xmlns:a16="http://schemas.microsoft.com/office/drawing/2014/main" id="{6EB78BC9-4E8E-44F8-9FDF-8E1AE098D4F2}"/>
                </a:ext>
              </a:extLst>
            </p:cNvPr>
            <p:cNvPicPr/>
            <p:nvPr/>
          </p:nvPicPr>
          <p:blipFill>
            <a:blip r:embed="rId24" cstate="print"/>
            <a:stretch>
              <a:fillRect/>
            </a:stretch>
          </p:blipFill>
          <p:spPr>
            <a:xfrm>
              <a:off x="2106105" y="4076351"/>
              <a:ext cx="333326" cy="333326"/>
            </a:xfrm>
            <a:prstGeom prst="rect">
              <a:avLst/>
            </a:prstGeom>
          </p:spPr>
        </p:pic>
        <p:sp>
          <p:nvSpPr>
            <p:cNvPr id="53" name="object 59">
              <a:extLst>
                <a:ext uri="{FF2B5EF4-FFF2-40B4-BE49-F238E27FC236}">
                  <a16:creationId xmlns:a16="http://schemas.microsoft.com/office/drawing/2014/main" id="{A660E415-6914-4798-9505-24335273A76D}"/>
                </a:ext>
              </a:extLst>
            </p:cNvPr>
            <p:cNvSpPr/>
            <p:nvPr/>
          </p:nvSpPr>
          <p:spPr>
            <a:xfrm>
              <a:off x="2144205" y="4089400"/>
              <a:ext cx="256540" cy="254000"/>
            </a:xfrm>
            <a:custGeom>
              <a:avLst/>
              <a:gdLst/>
              <a:ahLst/>
              <a:cxnLst/>
              <a:rect l="l" t="t" r="r" b="b"/>
              <a:pathLst>
                <a:path w="256539" h="254000">
                  <a:moveTo>
                    <a:pt x="250750" y="0"/>
                  </a:moveTo>
                  <a:lnTo>
                    <a:pt x="6376" y="0"/>
                  </a:lnTo>
                  <a:lnTo>
                    <a:pt x="2094" y="8428"/>
                  </a:lnTo>
                  <a:lnTo>
                    <a:pt x="2094" y="16294"/>
                  </a:lnTo>
                  <a:lnTo>
                    <a:pt x="0" y="244935"/>
                  </a:lnTo>
                  <a:lnTo>
                    <a:pt x="0" y="252801"/>
                  </a:lnTo>
                  <a:lnTo>
                    <a:pt x="6376" y="254000"/>
                  </a:lnTo>
                  <a:lnTo>
                    <a:pt x="250750" y="254000"/>
                  </a:lnTo>
                  <a:lnTo>
                    <a:pt x="256094" y="252801"/>
                  </a:lnTo>
                  <a:lnTo>
                    <a:pt x="256094" y="8428"/>
                  </a:lnTo>
                  <a:lnTo>
                    <a:pt x="25075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4" name="object 60">
              <a:extLst>
                <a:ext uri="{FF2B5EF4-FFF2-40B4-BE49-F238E27FC236}">
                  <a16:creationId xmlns:a16="http://schemas.microsoft.com/office/drawing/2014/main" id="{D5660061-F54C-494E-B294-1785FA6B58C1}"/>
                </a:ext>
              </a:extLst>
            </p:cNvPr>
            <p:cNvPicPr/>
            <p:nvPr/>
          </p:nvPicPr>
          <p:blipFill>
            <a:blip r:embed="rId25" cstate="print"/>
            <a:stretch>
              <a:fillRect/>
            </a:stretch>
          </p:blipFill>
          <p:spPr>
            <a:xfrm>
              <a:off x="2416376" y="4076351"/>
              <a:ext cx="333326" cy="333326"/>
            </a:xfrm>
            <a:prstGeom prst="rect">
              <a:avLst/>
            </a:prstGeom>
          </p:spPr>
        </p:pic>
        <p:sp>
          <p:nvSpPr>
            <p:cNvPr id="55" name="object 61">
              <a:extLst>
                <a:ext uri="{FF2B5EF4-FFF2-40B4-BE49-F238E27FC236}">
                  <a16:creationId xmlns:a16="http://schemas.microsoft.com/office/drawing/2014/main" id="{FB64864D-3B78-4255-B6B4-47645924576E}"/>
                </a:ext>
              </a:extLst>
            </p:cNvPr>
            <p:cNvSpPr/>
            <p:nvPr/>
          </p:nvSpPr>
          <p:spPr>
            <a:xfrm>
              <a:off x="2451099" y="4089400"/>
              <a:ext cx="266700" cy="254000"/>
            </a:xfrm>
            <a:custGeom>
              <a:avLst/>
              <a:gdLst/>
              <a:ahLst/>
              <a:cxnLst/>
              <a:rect l="l" t="t" r="r" b="b"/>
              <a:pathLst>
                <a:path w="266700" h="254000">
                  <a:moveTo>
                    <a:pt x="246260" y="0"/>
                  </a:moveTo>
                  <a:lnTo>
                    <a:pt x="9753" y="0"/>
                  </a:lnTo>
                  <a:lnTo>
                    <a:pt x="0" y="8428"/>
                  </a:lnTo>
                  <a:lnTo>
                    <a:pt x="0" y="16294"/>
                  </a:lnTo>
                  <a:lnTo>
                    <a:pt x="3376" y="244935"/>
                  </a:lnTo>
                  <a:lnTo>
                    <a:pt x="3376" y="252801"/>
                  </a:lnTo>
                  <a:lnTo>
                    <a:pt x="9753" y="254000"/>
                  </a:lnTo>
                  <a:lnTo>
                    <a:pt x="254125" y="254000"/>
                  </a:lnTo>
                  <a:lnTo>
                    <a:pt x="266700" y="252801"/>
                  </a:lnTo>
                  <a:lnTo>
                    <a:pt x="266700" y="16294"/>
                  </a:lnTo>
                  <a:lnTo>
                    <a:pt x="264612" y="10429"/>
                  </a:lnTo>
                  <a:lnTo>
                    <a:pt x="259429" y="5197"/>
                  </a:lnTo>
                  <a:lnTo>
                    <a:pt x="252772" y="1439"/>
                  </a:lnTo>
                  <a:lnTo>
                    <a:pt x="24626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6" name="object 62">
              <a:extLst>
                <a:ext uri="{FF2B5EF4-FFF2-40B4-BE49-F238E27FC236}">
                  <a16:creationId xmlns:a16="http://schemas.microsoft.com/office/drawing/2014/main" id="{32195F3F-389E-44D7-A89F-CE2912E12716}"/>
                </a:ext>
              </a:extLst>
            </p:cNvPr>
            <p:cNvPicPr/>
            <p:nvPr/>
          </p:nvPicPr>
          <p:blipFill>
            <a:blip r:embed="rId26" cstate="print"/>
            <a:stretch>
              <a:fillRect/>
            </a:stretch>
          </p:blipFill>
          <p:spPr>
            <a:xfrm>
              <a:off x="2106105" y="4386231"/>
              <a:ext cx="333326" cy="333326"/>
            </a:xfrm>
            <a:prstGeom prst="rect">
              <a:avLst/>
            </a:prstGeom>
          </p:spPr>
        </p:pic>
        <p:sp>
          <p:nvSpPr>
            <p:cNvPr id="57" name="object 63">
              <a:extLst>
                <a:ext uri="{FF2B5EF4-FFF2-40B4-BE49-F238E27FC236}">
                  <a16:creationId xmlns:a16="http://schemas.microsoft.com/office/drawing/2014/main" id="{3DD3A96E-F221-4AD8-8C0C-D7CF543D329A}"/>
                </a:ext>
              </a:extLst>
            </p:cNvPr>
            <p:cNvSpPr/>
            <p:nvPr/>
          </p:nvSpPr>
          <p:spPr>
            <a:xfrm>
              <a:off x="2144205" y="4406900"/>
              <a:ext cx="256540" cy="254000"/>
            </a:xfrm>
            <a:custGeom>
              <a:avLst/>
              <a:gdLst/>
              <a:ahLst/>
              <a:cxnLst/>
              <a:rect l="l" t="t" r="r" b="b"/>
              <a:pathLst>
                <a:path w="256539" h="254000">
                  <a:moveTo>
                    <a:pt x="250750" y="0"/>
                  </a:moveTo>
                  <a:lnTo>
                    <a:pt x="6376" y="0"/>
                  </a:lnTo>
                  <a:lnTo>
                    <a:pt x="2094" y="808"/>
                  </a:lnTo>
                  <a:lnTo>
                    <a:pt x="2094" y="8674"/>
                  </a:lnTo>
                  <a:lnTo>
                    <a:pt x="0" y="237315"/>
                  </a:lnTo>
                  <a:lnTo>
                    <a:pt x="0" y="245181"/>
                  </a:lnTo>
                  <a:lnTo>
                    <a:pt x="6376" y="254000"/>
                  </a:lnTo>
                  <a:lnTo>
                    <a:pt x="250750" y="254000"/>
                  </a:lnTo>
                  <a:lnTo>
                    <a:pt x="256094" y="245181"/>
                  </a:lnTo>
                  <a:lnTo>
                    <a:pt x="256094"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8" name="object 64">
              <a:extLst>
                <a:ext uri="{FF2B5EF4-FFF2-40B4-BE49-F238E27FC236}">
                  <a16:creationId xmlns:a16="http://schemas.microsoft.com/office/drawing/2014/main" id="{8C7F0071-028A-46D9-81BA-B58DC4B435B5}"/>
                </a:ext>
              </a:extLst>
            </p:cNvPr>
            <p:cNvPicPr/>
            <p:nvPr/>
          </p:nvPicPr>
          <p:blipFill>
            <a:blip r:embed="rId27" cstate="print"/>
            <a:stretch>
              <a:fillRect/>
            </a:stretch>
          </p:blipFill>
          <p:spPr>
            <a:xfrm>
              <a:off x="2416376" y="4386231"/>
              <a:ext cx="333326" cy="333326"/>
            </a:xfrm>
            <a:prstGeom prst="rect">
              <a:avLst/>
            </a:prstGeom>
          </p:spPr>
        </p:pic>
        <p:sp>
          <p:nvSpPr>
            <p:cNvPr id="59" name="object 65">
              <a:extLst>
                <a:ext uri="{FF2B5EF4-FFF2-40B4-BE49-F238E27FC236}">
                  <a16:creationId xmlns:a16="http://schemas.microsoft.com/office/drawing/2014/main" id="{66746B7E-9B4A-4EEE-8C40-7D6936EC2E78}"/>
                </a:ext>
              </a:extLst>
            </p:cNvPr>
            <p:cNvSpPr/>
            <p:nvPr/>
          </p:nvSpPr>
          <p:spPr>
            <a:xfrm>
              <a:off x="2451099" y="4406900"/>
              <a:ext cx="266700" cy="254000"/>
            </a:xfrm>
            <a:custGeom>
              <a:avLst/>
              <a:gdLst/>
              <a:ahLst/>
              <a:cxnLst/>
              <a:rect l="l" t="t" r="r" b="b"/>
              <a:pathLst>
                <a:path w="266700" h="254000">
                  <a:moveTo>
                    <a:pt x="254125" y="0"/>
                  </a:moveTo>
                  <a:lnTo>
                    <a:pt x="9753" y="0"/>
                  </a:lnTo>
                  <a:lnTo>
                    <a:pt x="0" y="808"/>
                  </a:lnTo>
                  <a:lnTo>
                    <a:pt x="0" y="8674"/>
                  </a:lnTo>
                  <a:lnTo>
                    <a:pt x="3376" y="237315"/>
                  </a:lnTo>
                  <a:lnTo>
                    <a:pt x="3376" y="245181"/>
                  </a:lnTo>
                  <a:lnTo>
                    <a:pt x="9753" y="254000"/>
                  </a:lnTo>
                  <a:lnTo>
                    <a:pt x="246260" y="254000"/>
                  </a:lnTo>
                  <a:lnTo>
                    <a:pt x="252772" y="252499"/>
                  </a:lnTo>
                  <a:lnTo>
                    <a:pt x="259429" y="248607"/>
                  </a:lnTo>
                  <a:lnTo>
                    <a:pt x="264612" y="243240"/>
                  </a:lnTo>
                  <a:lnTo>
                    <a:pt x="266700" y="237315"/>
                  </a:lnTo>
                  <a:lnTo>
                    <a:pt x="266700" y="808"/>
                  </a:lnTo>
                  <a:lnTo>
                    <a:pt x="254125"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
        <p:nvSpPr>
          <p:cNvPr id="60" name="object 66">
            <a:extLst>
              <a:ext uri="{FF2B5EF4-FFF2-40B4-BE49-F238E27FC236}">
                <a16:creationId xmlns:a16="http://schemas.microsoft.com/office/drawing/2014/main" id="{DAC97673-9461-49C7-A736-55BFDA40D2F0}"/>
              </a:ext>
            </a:extLst>
          </p:cNvPr>
          <p:cNvSpPr txBox="1"/>
          <p:nvPr/>
        </p:nvSpPr>
        <p:spPr>
          <a:xfrm>
            <a:off x="8387367" y="1369352"/>
            <a:ext cx="2130425" cy="269240"/>
          </a:xfrm>
          <a:prstGeom prst="rect">
            <a:avLst/>
          </a:prstGeom>
        </p:spPr>
        <p:txBody>
          <a:bodyPr vert="horz" wrap="square" lIns="0" tIns="12700" rIns="0" bIns="0" rtlCol="0">
            <a:spAutoFit/>
          </a:bodyPr>
          <a:lstStyle/>
          <a:p>
            <a:pPr marL="12700">
              <a:lnSpc>
                <a:spcPct val="100000"/>
              </a:lnSpc>
              <a:spcBef>
                <a:spcPts val="100"/>
              </a:spcBef>
            </a:pPr>
            <a:r>
              <a:rPr sz="1600" spc="-35">
                <a:latin typeface="Helvetica" panose="020B0604020202020204" pitchFamily="34" charset="0"/>
                <a:cs typeface="Helvetica" panose="020B0604020202020204" pitchFamily="34" charset="0"/>
              </a:rPr>
              <a:t>Deploy</a:t>
            </a:r>
            <a:r>
              <a:rPr sz="1600" spc="-40">
                <a:latin typeface="Helvetica" panose="020B0604020202020204" pitchFamily="34" charset="0"/>
                <a:cs typeface="Helvetica" panose="020B0604020202020204" pitchFamily="34" charset="0"/>
              </a:rPr>
              <a:t> </a:t>
            </a:r>
            <a:r>
              <a:rPr sz="1600" spc="-30">
                <a:latin typeface="Helvetica" panose="020B0604020202020204" pitchFamily="34" charset="0"/>
                <a:cs typeface="Helvetica" panose="020B0604020202020204" pitchFamily="34" charset="0"/>
              </a:rPr>
              <a:t>Multiple</a:t>
            </a:r>
            <a:r>
              <a:rPr sz="1600" spc="-40">
                <a:latin typeface="Helvetica" panose="020B0604020202020204" pitchFamily="34" charset="0"/>
                <a:cs typeface="Helvetica" panose="020B0604020202020204" pitchFamily="34" charset="0"/>
              </a:rPr>
              <a:t> </a:t>
            </a:r>
            <a:r>
              <a:rPr sz="1600" spc="-30">
                <a:latin typeface="Helvetica" panose="020B0604020202020204" pitchFamily="34" charset="0"/>
                <a:cs typeface="Helvetica" panose="020B0604020202020204" pitchFamily="34" charset="0"/>
              </a:rPr>
              <a:t>Clusters</a:t>
            </a:r>
            <a:endParaRPr sz="1600">
              <a:latin typeface="Helvetica" panose="020B0604020202020204" pitchFamily="34" charset="0"/>
              <a:cs typeface="Helvetica" panose="020B0604020202020204" pitchFamily="34" charset="0"/>
            </a:endParaRPr>
          </a:p>
        </p:txBody>
      </p:sp>
      <p:sp>
        <p:nvSpPr>
          <p:cNvPr id="61" name="object 67">
            <a:extLst>
              <a:ext uri="{FF2B5EF4-FFF2-40B4-BE49-F238E27FC236}">
                <a16:creationId xmlns:a16="http://schemas.microsoft.com/office/drawing/2014/main" id="{8F2242A3-7AC7-486B-932E-1DF4950B4016}"/>
              </a:ext>
            </a:extLst>
          </p:cNvPr>
          <p:cNvSpPr txBox="1"/>
          <p:nvPr/>
        </p:nvSpPr>
        <p:spPr>
          <a:xfrm>
            <a:off x="7524072" y="3893807"/>
            <a:ext cx="2216150" cy="269240"/>
          </a:xfrm>
          <a:prstGeom prst="rect">
            <a:avLst/>
          </a:prstGeom>
        </p:spPr>
        <p:txBody>
          <a:bodyPr vert="horz" wrap="square" lIns="0" tIns="12700" rIns="0" bIns="0" rtlCol="0">
            <a:spAutoFit/>
          </a:bodyPr>
          <a:lstStyle/>
          <a:p>
            <a:pPr marL="12700">
              <a:lnSpc>
                <a:spcPct val="100000"/>
              </a:lnSpc>
              <a:spcBef>
                <a:spcPts val="100"/>
              </a:spcBef>
            </a:pPr>
            <a:r>
              <a:rPr sz="1600" spc="-60">
                <a:latin typeface="Helvetica" panose="020B0604020202020204" pitchFamily="34" charset="0"/>
                <a:cs typeface="Helvetica" panose="020B0604020202020204" pitchFamily="34" charset="0"/>
              </a:rPr>
              <a:t>Resize</a:t>
            </a:r>
            <a:r>
              <a:rPr sz="1600" spc="-30">
                <a:latin typeface="Helvetica" panose="020B0604020202020204" pitchFamily="34" charset="0"/>
                <a:cs typeface="Helvetica" panose="020B0604020202020204" pitchFamily="34" charset="0"/>
              </a:rPr>
              <a:t> </a:t>
            </a:r>
            <a:r>
              <a:rPr sz="1600" spc="-60">
                <a:latin typeface="Helvetica" panose="020B0604020202020204" pitchFamily="34" charset="0"/>
                <a:cs typeface="Helvetica" panose="020B0604020202020204" pitchFamily="34" charset="0"/>
              </a:rPr>
              <a:t>a</a:t>
            </a:r>
            <a:r>
              <a:rPr sz="1600" spc="-25">
                <a:latin typeface="Helvetica" panose="020B0604020202020204" pitchFamily="34" charset="0"/>
                <a:cs typeface="Helvetica" panose="020B0604020202020204" pitchFamily="34" charset="0"/>
              </a:rPr>
              <a:t> </a:t>
            </a:r>
            <a:r>
              <a:rPr sz="1600" spc="-40">
                <a:latin typeface="Helvetica" panose="020B0604020202020204" pitchFamily="34" charset="0"/>
                <a:cs typeface="Helvetica" panose="020B0604020202020204" pitchFamily="34" charset="0"/>
              </a:rPr>
              <a:t>Running</a:t>
            </a:r>
            <a:r>
              <a:rPr sz="1600" spc="-25">
                <a:latin typeface="Helvetica" panose="020B0604020202020204" pitchFamily="34" charset="0"/>
                <a:cs typeface="Helvetica" panose="020B0604020202020204" pitchFamily="34" charset="0"/>
              </a:rPr>
              <a:t> </a:t>
            </a:r>
            <a:r>
              <a:rPr sz="1600" spc="-30">
                <a:latin typeface="Helvetica" panose="020B0604020202020204" pitchFamily="34" charset="0"/>
                <a:cs typeface="Helvetica" panose="020B0604020202020204" pitchFamily="34" charset="0"/>
              </a:rPr>
              <a:t>Cluster</a:t>
            </a:r>
            <a:endParaRPr sz="1600">
              <a:latin typeface="Helvetica" panose="020B0604020202020204" pitchFamily="34" charset="0"/>
              <a:cs typeface="Helvetica" panose="020B0604020202020204" pitchFamily="34" charset="0"/>
            </a:endParaRPr>
          </a:p>
        </p:txBody>
      </p:sp>
      <p:grpSp>
        <p:nvGrpSpPr>
          <p:cNvPr id="62" name="object 68">
            <a:extLst>
              <a:ext uri="{FF2B5EF4-FFF2-40B4-BE49-F238E27FC236}">
                <a16:creationId xmlns:a16="http://schemas.microsoft.com/office/drawing/2014/main" id="{718597DF-897F-43A9-AA62-64D518381D4E}"/>
              </a:ext>
            </a:extLst>
          </p:cNvPr>
          <p:cNvGrpSpPr/>
          <p:nvPr/>
        </p:nvGrpSpPr>
        <p:grpSpPr>
          <a:xfrm>
            <a:off x="7624847" y="4804395"/>
            <a:ext cx="643890" cy="643255"/>
            <a:chOff x="3955617" y="4076351"/>
            <a:chExt cx="643890" cy="643255"/>
          </a:xfrm>
        </p:grpSpPr>
        <p:pic>
          <p:nvPicPr>
            <p:cNvPr id="63" name="object 69">
              <a:extLst>
                <a:ext uri="{FF2B5EF4-FFF2-40B4-BE49-F238E27FC236}">
                  <a16:creationId xmlns:a16="http://schemas.microsoft.com/office/drawing/2014/main" id="{82011613-46BD-4ABA-84FB-F7BA85F9C4BF}"/>
                </a:ext>
              </a:extLst>
            </p:cNvPr>
            <p:cNvPicPr/>
            <p:nvPr/>
          </p:nvPicPr>
          <p:blipFill>
            <a:blip r:embed="rId15" cstate="print"/>
            <a:stretch>
              <a:fillRect/>
            </a:stretch>
          </p:blipFill>
          <p:spPr>
            <a:xfrm>
              <a:off x="3955617" y="4076351"/>
              <a:ext cx="333326" cy="333326"/>
            </a:xfrm>
            <a:prstGeom prst="rect">
              <a:avLst/>
            </a:prstGeom>
          </p:spPr>
        </p:pic>
        <p:sp>
          <p:nvSpPr>
            <p:cNvPr id="64" name="object 70">
              <a:extLst>
                <a:ext uri="{FF2B5EF4-FFF2-40B4-BE49-F238E27FC236}">
                  <a16:creationId xmlns:a16="http://schemas.microsoft.com/office/drawing/2014/main" id="{33809A6C-B921-4C40-962E-2A7B8782E372}"/>
                </a:ext>
              </a:extLst>
            </p:cNvPr>
            <p:cNvSpPr/>
            <p:nvPr/>
          </p:nvSpPr>
          <p:spPr>
            <a:xfrm>
              <a:off x="3987800" y="4089400"/>
              <a:ext cx="266700" cy="254000"/>
            </a:xfrm>
            <a:custGeom>
              <a:avLst/>
              <a:gdLst/>
              <a:ahLst/>
              <a:cxnLst/>
              <a:rect l="l" t="t" r="r" b="b"/>
              <a:pathLst>
                <a:path w="266700" h="254000">
                  <a:moveTo>
                    <a:pt x="256665" y="0"/>
                  </a:moveTo>
                  <a:lnTo>
                    <a:pt x="20159" y="0"/>
                  </a:lnTo>
                  <a:lnTo>
                    <a:pt x="13691" y="1439"/>
                  </a:lnTo>
                  <a:lnTo>
                    <a:pt x="7130" y="5197"/>
                  </a:lnTo>
                  <a:lnTo>
                    <a:pt x="2043" y="10429"/>
                  </a:lnTo>
                  <a:lnTo>
                    <a:pt x="0" y="16294"/>
                  </a:lnTo>
                  <a:lnTo>
                    <a:pt x="5916" y="244934"/>
                  </a:lnTo>
                  <a:lnTo>
                    <a:pt x="5916" y="252800"/>
                  </a:lnTo>
                  <a:lnTo>
                    <a:pt x="12293" y="254000"/>
                  </a:lnTo>
                  <a:lnTo>
                    <a:pt x="256665" y="254000"/>
                  </a:lnTo>
                  <a:lnTo>
                    <a:pt x="266700" y="252800"/>
                  </a:lnTo>
                  <a:lnTo>
                    <a:pt x="266700" y="8428"/>
                  </a:lnTo>
                  <a:lnTo>
                    <a:pt x="25666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5" name="object 71">
              <a:extLst>
                <a:ext uri="{FF2B5EF4-FFF2-40B4-BE49-F238E27FC236}">
                  <a16:creationId xmlns:a16="http://schemas.microsoft.com/office/drawing/2014/main" id="{4361031C-3EA4-4CA8-B8FF-2B541AE1F274}"/>
                </a:ext>
              </a:extLst>
            </p:cNvPr>
            <p:cNvPicPr/>
            <p:nvPr/>
          </p:nvPicPr>
          <p:blipFill>
            <a:blip r:embed="rId16" cstate="print"/>
            <a:stretch>
              <a:fillRect/>
            </a:stretch>
          </p:blipFill>
          <p:spPr>
            <a:xfrm>
              <a:off x="4265888" y="4076351"/>
              <a:ext cx="333326" cy="333326"/>
            </a:xfrm>
            <a:prstGeom prst="rect">
              <a:avLst/>
            </a:prstGeom>
          </p:spPr>
        </p:pic>
        <p:sp>
          <p:nvSpPr>
            <p:cNvPr id="66" name="object 72">
              <a:extLst>
                <a:ext uri="{FF2B5EF4-FFF2-40B4-BE49-F238E27FC236}">
                  <a16:creationId xmlns:a16="http://schemas.microsoft.com/office/drawing/2014/main" id="{2A6F8A51-07CC-49B7-8B6A-1844E9E77DAC}"/>
                </a:ext>
              </a:extLst>
            </p:cNvPr>
            <p:cNvSpPr/>
            <p:nvPr/>
          </p:nvSpPr>
          <p:spPr>
            <a:xfrm>
              <a:off x="4303988" y="4089400"/>
              <a:ext cx="255904" cy="254000"/>
            </a:xfrm>
            <a:custGeom>
              <a:avLst/>
              <a:gdLst/>
              <a:ahLst/>
              <a:cxnLst/>
              <a:rect l="l" t="t" r="r" b="b"/>
              <a:pathLst>
                <a:path w="255904" h="254000">
                  <a:moveTo>
                    <a:pt x="250748" y="0"/>
                  </a:moveTo>
                  <a:lnTo>
                    <a:pt x="6376" y="0"/>
                  </a:lnTo>
                  <a:lnTo>
                    <a:pt x="1311" y="8428"/>
                  </a:lnTo>
                  <a:lnTo>
                    <a:pt x="1311" y="16294"/>
                  </a:lnTo>
                  <a:lnTo>
                    <a:pt x="0" y="244934"/>
                  </a:lnTo>
                  <a:lnTo>
                    <a:pt x="0" y="252800"/>
                  </a:lnTo>
                  <a:lnTo>
                    <a:pt x="6376" y="254000"/>
                  </a:lnTo>
                  <a:lnTo>
                    <a:pt x="250748" y="254000"/>
                  </a:lnTo>
                  <a:lnTo>
                    <a:pt x="255311" y="252800"/>
                  </a:lnTo>
                  <a:lnTo>
                    <a:pt x="255311"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7" name="object 73">
              <a:extLst>
                <a:ext uri="{FF2B5EF4-FFF2-40B4-BE49-F238E27FC236}">
                  <a16:creationId xmlns:a16="http://schemas.microsoft.com/office/drawing/2014/main" id="{C3B1489B-8925-4732-8D75-09770BCB943C}"/>
                </a:ext>
              </a:extLst>
            </p:cNvPr>
            <p:cNvPicPr/>
            <p:nvPr/>
          </p:nvPicPr>
          <p:blipFill>
            <a:blip r:embed="rId17" cstate="print"/>
            <a:stretch>
              <a:fillRect/>
            </a:stretch>
          </p:blipFill>
          <p:spPr>
            <a:xfrm>
              <a:off x="3955617" y="4386231"/>
              <a:ext cx="333326" cy="333326"/>
            </a:xfrm>
            <a:prstGeom prst="rect">
              <a:avLst/>
            </a:prstGeom>
          </p:spPr>
        </p:pic>
        <p:sp>
          <p:nvSpPr>
            <p:cNvPr id="68" name="object 74">
              <a:extLst>
                <a:ext uri="{FF2B5EF4-FFF2-40B4-BE49-F238E27FC236}">
                  <a16:creationId xmlns:a16="http://schemas.microsoft.com/office/drawing/2014/main" id="{9A1AE95F-C0D7-4DE9-91F7-6653B73ACCD1}"/>
                </a:ext>
              </a:extLst>
            </p:cNvPr>
            <p:cNvSpPr/>
            <p:nvPr/>
          </p:nvSpPr>
          <p:spPr>
            <a:xfrm>
              <a:off x="3987800" y="4406900"/>
              <a:ext cx="266700" cy="254000"/>
            </a:xfrm>
            <a:custGeom>
              <a:avLst/>
              <a:gdLst/>
              <a:ahLst/>
              <a:cxnLst/>
              <a:rect l="l" t="t" r="r" b="b"/>
              <a:pathLst>
                <a:path w="266700" h="254000">
                  <a:moveTo>
                    <a:pt x="256665" y="0"/>
                  </a:moveTo>
                  <a:lnTo>
                    <a:pt x="12293" y="0"/>
                  </a:lnTo>
                  <a:lnTo>
                    <a:pt x="0" y="808"/>
                  </a:lnTo>
                  <a:lnTo>
                    <a:pt x="0" y="8674"/>
                  </a:lnTo>
                  <a:lnTo>
                    <a:pt x="5916" y="237314"/>
                  </a:lnTo>
                  <a:lnTo>
                    <a:pt x="5916" y="245180"/>
                  </a:lnTo>
                  <a:lnTo>
                    <a:pt x="12293" y="254000"/>
                  </a:lnTo>
                  <a:lnTo>
                    <a:pt x="256665" y="254000"/>
                  </a:lnTo>
                  <a:lnTo>
                    <a:pt x="266700" y="245180"/>
                  </a:lnTo>
                  <a:lnTo>
                    <a:pt x="266700" y="808"/>
                  </a:lnTo>
                  <a:lnTo>
                    <a:pt x="256665"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9" name="object 75">
              <a:extLst>
                <a:ext uri="{FF2B5EF4-FFF2-40B4-BE49-F238E27FC236}">
                  <a16:creationId xmlns:a16="http://schemas.microsoft.com/office/drawing/2014/main" id="{E4653D4E-F6A5-4538-AF37-CAB908D6A783}"/>
                </a:ext>
              </a:extLst>
            </p:cNvPr>
            <p:cNvPicPr/>
            <p:nvPr/>
          </p:nvPicPr>
          <p:blipFill>
            <a:blip r:embed="rId18" cstate="print"/>
            <a:stretch>
              <a:fillRect/>
            </a:stretch>
          </p:blipFill>
          <p:spPr>
            <a:xfrm>
              <a:off x="4265888" y="4386231"/>
              <a:ext cx="333326" cy="333326"/>
            </a:xfrm>
            <a:prstGeom prst="rect">
              <a:avLst/>
            </a:prstGeom>
          </p:spPr>
        </p:pic>
        <p:sp>
          <p:nvSpPr>
            <p:cNvPr id="70" name="object 76">
              <a:extLst>
                <a:ext uri="{FF2B5EF4-FFF2-40B4-BE49-F238E27FC236}">
                  <a16:creationId xmlns:a16="http://schemas.microsoft.com/office/drawing/2014/main" id="{D180EC84-52AB-438E-BAC9-AC613F24A296}"/>
                </a:ext>
              </a:extLst>
            </p:cNvPr>
            <p:cNvSpPr/>
            <p:nvPr/>
          </p:nvSpPr>
          <p:spPr>
            <a:xfrm>
              <a:off x="4303988" y="4406900"/>
              <a:ext cx="255904" cy="254000"/>
            </a:xfrm>
            <a:custGeom>
              <a:avLst/>
              <a:gdLst/>
              <a:ahLst/>
              <a:cxnLst/>
              <a:rect l="l" t="t" r="r" b="b"/>
              <a:pathLst>
                <a:path w="255904" h="254000">
                  <a:moveTo>
                    <a:pt x="250748" y="0"/>
                  </a:moveTo>
                  <a:lnTo>
                    <a:pt x="6376" y="0"/>
                  </a:lnTo>
                  <a:lnTo>
                    <a:pt x="1311" y="808"/>
                  </a:lnTo>
                  <a:lnTo>
                    <a:pt x="1311" y="8674"/>
                  </a:lnTo>
                  <a:lnTo>
                    <a:pt x="0" y="237314"/>
                  </a:lnTo>
                  <a:lnTo>
                    <a:pt x="0" y="245180"/>
                  </a:lnTo>
                  <a:lnTo>
                    <a:pt x="6376" y="254000"/>
                  </a:lnTo>
                  <a:lnTo>
                    <a:pt x="250748" y="254000"/>
                  </a:lnTo>
                  <a:lnTo>
                    <a:pt x="255311" y="245180"/>
                  </a:lnTo>
                  <a:lnTo>
                    <a:pt x="255311"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1" name="object 77">
            <a:extLst>
              <a:ext uri="{FF2B5EF4-FFF2-40B4-BE49-F238E27FC236}">
                <a16:creationId xmlns:a16="http://schemas.microsoft.com/office/drawing/2014/main" id="{A8BBE19E-F27C-406C-B09A-35218607B4B1}"/>
              </a:ext>
            </a:extLst>
          </p:cNvPr>
          <p:cNvGrpSpPr/>
          <p:nvPr/>
        </p:nvGrpSpPr>
        <p:grpSpPr>
          <a:xfrm>
            <a:off x="8345202" y="4883974"/>
            <a:ext cx="917575" cy="484505"/>
            <a:chOff x="4675972" y="4155930"/>
            <a:chExt cx="917575" cy="484505"/>
          </a:xfrm>
        </p:grpSpPr>
        <p:pic>
          <p:nvPicPr>
            <p:cNvPr id="72" name="object 78">
              <a:extLst>
                <a:ext uri="{FF2B5EF4-FFF2-40B4-BE49-F238E27FC236}">
                  <a16:creationId xmlns:a16="http://schemas.microsoft.com/office/drawing/2014/main" id="{955CFF21-292E-48C9-BAD7-63D03D359618}"/>
                </a:ext>
              </a:extLst>
            </p:cNvPr>
            <p:cNvPicPr/>
            <p:nvPr/>
          </p:nvPicPr>
          <p:blipFill>
            <a:blip r:embed="rId28" cstate="print"/>
            <a:stretch>
              <a:fillRect/>
            </a:stretch>
          </p:blipFill>
          <p:spPr>
            <a:xfrm>
              <a:off x="4675972" y="4155930"/>
              <a:ext cx="917471" cy="484047"/>
            </a:xfrm>
            <a:prstGeom prst="rect">
              <a:avLst/>
            </a:prstGeom>
          </p:spPr>
        </p:pic>
        <p:sp>
          <p:nvSpPr>
            <p:cNvPr id="73" name="object 79">
              <a:extLst>
                <a:ext uri="{FF2B5EF4-FFF2-40B4-BE49-F238E27FC236}">
                  <a16:creationId xmlns:a16="http://schemas.microsoft.com/office/drawing/2014/main" id="{B214278D-9D19-4E3A-B483-D141426A6454}"/>
                </a:ext>
              </a:extLst>
            </p:cNvPr>
            <p:cNvSpPr/>
            <p:nvPr/>
          </p:nvSpPr>
          <p:spPr>
            <a:xfrm>
              <a:off x="4714072" y="4171030"/>
              <a:ext cx="841375" cy="408305"/>
            </a:xfrm>
            <a:custGeom>
              <a:avLst/>
              <a:gdLst/>
              <a:ahLst/>
              <a:cxnLst/>
              <a:rect l="l" t="t" r="r" b="b"/>
              <a:pathLst>
                <a:path w="841375" h="408304">
                  <a:moveTo>
                    <a:pt x="238927" y="0"/>
                  </a:moveTo>
                  <a:lnTo>
                    <a:pt x="0" y="203923"/>
                  </a:lnTo>
                  <a:lnTo>
                    <a:pt x="238927" y="407847"/>
                  </a:lnTo>
                  <a:lnTo>
                    <a:pt x="238927" y="299368"/>
                  </a:lnTo>
                  <a:lnTo>
                    <a:pt x="731728" y="299368"/>
                  </a:lnTo>
                  <a:lnTo>
                    <a:pt x="841270" y="203923"/>
                  </a:lnTo>
                  <a:lnTo>
                    <a:pt x="732176" y="108868"/>
                  </a:lnTo>
                  <a:lnTo>
                    <a:pt x="238927" y="108868"/>
                  </a:lnTo>
                  <a:lnTo>
                    <a:pt x="238927" y="0"/>
                  </a:lnTo>
                  <a:close/>
                </a:path>
                <a:path w="841375" h="408304">
                  <a:moveTo>
                    <a:pt x="731728" y="299368"/>
                  </a:moveTo>
                  <a:lnTo>
                    <a:pt x="607227" y="299368"/>
                  </a:lnTo>
                  <a:lnTo>
                    <a:pt x="607227" y="407847"/>
                  </a:lnTo>
                  <a:lnTo>
                    <a:pt x="731728" y="299368"/>
                  </a:lnTo>
                  <a:close/>
                </a:path>
                <a:path w="841375" h="408304">
                  <a:moveTo>
                    <a:pt x="607227" y="0"/>
                  </a:moveTo>
                  <a:lnTo>
                    <a:pt x="607227" y="108868"/>
                  </a:lnTo>
                  <a:lnTo>
                    <a:pt x="732176" y="108868"/>
                  </a:lnTo>
                  <a:lnTo>
                    <a:pt x="607227" y="0"/>
                  </a:lnTo>
                  <a:close/>
                </a:path>
              </a:pathLst>
            </a:custGeom>
            <a:solidFill>
              <a:schemeClr val="bg2">
                <a:lumMod val="25000"/>
              </a:schemeClr>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4" name="object 80">
            <a:extLst>
              <a:ext uri="{FF2B5EF4-FFF2-40B4-BE49-F238E27FC236}">
                <a16:creationId xmlns:a16="http://schemas.microsoft.com/office/drawing/2014/main" id="{8C556FB3-BAF0-48CA-A2A9-B85286F7CE0C}"/>
              </a:ext>
            </a:extLst>
          </p:cNvPr>
          <p:cNvGrpSpPr/>
          <p:nvPr/>
        </p:nvGrpSpPr>
        <p:grpSpPr>
          <a:xfrm>
            <a:off x="9294537" y="4474731"/>
            <a:ext cx="2195195" cy="1263015"/>
            <a:chOff x="5670201" y="3456591"/>
            <a:chExt cx="2195195" cy="1263015"/>
          </a:xfrm>
        </p:grpSpPr>
        <p:pic>
          <p:nvPicPr>
            <p:cNvPr id="75" name="object 81">
              <a:extLst>
                <a:ext uri="{FF2B5EF4-FFF2-40B4-BE49-F238E27FC236}">
                  <a16:creationId xmlns:a16="http://schemas.microsoft.com/office/drawing/2014/main" id="{5CEA0753-EB87-457D-ACF6-06735BE7822F}"/>
                </a:ext>
              </a:extLst>
            </p:cNvPr>
            <p:cNvPicPr/>
            <p:nvPr/>
          </p:nvPicPr>
          <p:blipFill>
            <a:blip r:embed="rId15" cstate="print"/>
            <a:stretch>
              <a:fillRect/>
            </a:stretch>
          </p:blipFill>
          <p:spPr>
            <a:xfrm>
              <a:off x="5670201" y="4076351"/>
              <a:ext cx="333326" cy="333326"/>
            </a:xfrm>
            <a:prstGeom prst="rect">
              <a:avLst/>
            </a:prstGeom>
          </p:spPr>
        </p:pic>
        <p:sp>
          <p:nvSpPr>
            <p:cNvPr id="76" name="object 82">
              <a:extLst>
                <a:ext uri="{FF2B5EF4-FFF2-40B4-BE49-F238E27FC236}">
                  <a16:creationId xmlns:a16="http://schemas.microsoft.com/office/drawing/2014/main" id="{F1188B35-826F-466F-904D-AE26A8031F60}"/>
                </a:ext>
              </a:extLst>
            </p:cNvPr>
            <p:cNvSpPr/>
            <p:nvPr/>
          </p:nvSpPr>
          <p:spPr>
            <a:xfrm>
              <a:off x="5702299" y="4089399"/>
              <a:ext cx="266700" cy="254000"/>
            </a:xfrm>
            <a:custGeom>
              <a:avLst/>
              <a:gdLst/>
              <a:ahLst/>
              <a:cxnLst/>
              <a:rect l="l" t="t" r="r" b="b"/>
              <a:pathLst>
                <a:path w="266700" h="254000">
                  <a:moveTo>
                    <a:pt x="256750" y="0"/>
                  </a:moveTo>
                  <a:lnTo>
                    <a:pt x="20243" y="0"/>
                  </a:lnTo>
                  <a:lnTo>
                    <a:pt x="13762" y="1439"/>
                  </a:lnTo>
                  <a:lnTo>
                    <a:pt x="7172" y="5197"/>
                  </a:lnTo>
                  <a:lnTo>
                    <a:pt x="2057" y="10429"/>
                  </a:lnTo>
                  <a:lnTo>
                    <a:pt x="0" y="16294"/>
                  </a:lnTo>
                  <a:lnTo>
                    <a:pt x="6002" y="244934"/>
                  </a:lnTo>
                  <a:lnTo>
                    <a:pt x="6002" y="252800"/>
                  </a:lnTo>
                  <a:lnTo>
                    <a:pt x="12378" y="254000"/>
                  </a:lnTo>
                  <a:lnTo>
                    <a:pt x="256750" y="254000"/>
                  </a:lnTo>
                  <a:lnTo>
                    <a:pt x="266700" y="252800"/>
                  </a:lnTo>
                  <a:lnTo>
                    <a:pt x="266700" y="8428"/>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7" name="object 83">
              <a:extLst>
                <a:ext uri="{FF2B5EF4-FFF2-40B4-BE49-F238E27FC236}">
                  <a16:creationId xmlns:a16="http://schemas.microsoft.com/office/drawing/2014/main" id="{6E4408B5-4ADC-4A44-AF82-993F801D7B62}"/>
                </a:ext>
              </a:extLst>
            </p:cNvPr>
            <p:cNvPicPr/>
            <p:nvPr/>
          </p:nvPicPr>
          <p:blipFill>
            <a:blip r:embed="rId29" cstate="print"/>
            <a:stretch>
              <a:fillRect/>
            </a:stretch>
          </p:blipFill>
          <p:spPr>
            <a:xfrm>
              <a:off x="5980473" y="4076351"/>
              <a:ext cx="333326" cy="333326"/>
            </a:xfrm>
            <a:prstGeom prst="rect">
              <a:avLst/>
            </a:prstGeom>
          </p:spPr>
        </p:pic>
        <p:sp>
          <p:nvSpPr>
            <p:cNvPr id="78" name="object 84">
              <a:extLst>
                <a:ext uri="{FF2B5EF4-FFF2-40B4-BE49-F238E27FC236}">
                  <a16:creationId xmlns:a16="http://schemas.microsoft.com/office/drawing/2014/main" id="{8E3515F8-58B1-4B93-B706-530D25B08A88}"/>
                </a:ext>
              </a:extLst>
            </p:cNvPr>
            <p:cNvSpPr/>
            <p:nvPr/>
          </p:nvSpPr>
          <p:spPr>
            <a:xfrm>
              <a:off x="6018573" y="4089399"/>
              <a:ext cx="255270" cy="254000"/>
            </a:xfrm>
            <a:custGeom>
              <a:avLst/>
              <a:gdLst/>
              <a:ahLst/>
              <a:cxnLst/>
              <a:rect l="l" t="t" r="r" b="b"/>
              <a:pathLst>
                <a:path w="255270" h="254000">
                  <a:moveTo>
                    <a:pt x="250748" y="0"/>
                  </a:moveTo>
                  <a:lnTo>
                    <a:pt x="6376" y="0"/>
                  </a:lnTo>
                  <a:lnTo>
                    <a:pt x="1226" y="8428"/>
                  </a:lnTo>
                  <a:lnTo>
                    <a:pt x="1226" y="16294"/>
                  </a:lnTo>
                  <a:lnTo>
                    <a:pt x="0" y="244934"/>
                  </a:lnTo>
                  <a:lnTo>
                    <a:pt x="0" y="252800"/>
                  </a:lnTo>
                  <a:lnTo>
                    <a:pt x="6376" y="254000"/>
                  </a:lnTo>
                  <a:lnTo>
                    <a:pt x="250748" y="254000"/>
                  </a:lnTo>
                  <a:lnTo>
                    <a:pt x="255226" y="252800"/>
                  </a:lnTo>
                  <a:lnTo>
                    <a:pt x="255226"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9" name="object 85">
              <a:extLst>
                <a:ext uri="{FF2B5EF4-FFF2-40B4-BE49-F238E27FC236}">
                  <a16:creationId xmlns:a16="http://schemas.microsoft.com/office/drawing/2014/main" id="{1D1C8B92-6AB6-4841-AC1A-4A4D5C86F5FC}"/>
                </a:ext>
              </a:extLst>
            </p:cNvPr>
            <p:cNvPicPr/>
            <p:nvPr/>
          </p:nvPicPr>
          <p:blipFill>
            <a:blip r:embed="rId30" cstate="print"/>
            <a:stretch>
              <a:fillRect/>
            </a:stretch>
          </p:blipFill>
          <p:spPr>
            <a:xfrm>
              <a:off x="5670201" y="4386231"/>
              <a:ext cx="333326" cy="333326"/>
            </a:xfrm>
            <a:prstGeom prst="rect">
              <a:avLst/>
            </a:prstGeom>
          </p:spPr>
        </p:pic>
        <p:sp>
          <p:nvSpPr>
            <p:cNvPr id="80" name="object 86">
              <a:extLst>
                <a:ext uri="{FF2B5EF4-FFF2-40B4-BE49-F238E27FC236}">
                  <a16:creationId xmlns:a16="http://schemas.microsoft.com/office/drawing/2014/main" id="{699DA6CA-2489-4E0A-981C-BFE929F3DE9E}"/>
                </a:ext>
              </a:extLst>
            </p:cNvPr>
            <p:cNvSpPr/>
            <p:nvPr/>
          </p:nvSpPr>
          <p:spPr>
            <a:xfrm>
              <a:off x="5702299" y="4406900"/>
              <a:ext cx="266700" cy="254000"/>
            </a:xfrm>
            <a:custGeom>
              <a:avLst/>
              <a:gdLst/>
              <a:ahLst/>
              <a:cxnLst/>
              <a:rect l="l" t="t" r="r" b="b"/>
              <a:pathLst>
                <a:path w="266700" h="254000">
                  <a:moveTo>
                    <a:pt x="256750" y="0"/>
                  </a:moveTo>
                  <a:lnTo>
                    <a:pt x="12378" y="0"/>
                  </a:lnTo>
                  <a:lnTo>
                    <a:pt x="0" y="808"/>
                  </a:lnTo>
                  <a:lnTo>
                    <a:pt x="0" y="8674"/>
                  </a:lnTo>
                  <a:lnTo>
                    <a:pt x="6002" y="237315"/>
                  </a:lnTo>
                  <a:lnTo>
                    <a:pt x="6002" y="245181"/>
                  </a:lnTo>
                  <a:lnTo>
                    <a:pt x="12378" y="254000"/>
                  </a:lnTo>
                  <a:lnTo>
                    <a:pt x="256750" y="254000"/>
                  </a:lnTo>
                  <a:lnTo>
                    <a:pt x="266700" y="245181"/>
                  </a:lnTo>
                  <a:lnTo>
                    <a:pt x="266700" y="808"/>
                  </a:lnTo>
                  <a:lnTo>
                    <a:pt x="256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1" name="object 87">
              <a:extLst>
                <a:ext uri="{FF2B5EF4-FFF2-40B4-BE49-F238E27FC236}">
                  <a16:creationId xmlns:a16="http://schemas.microsoft.com/office/drawing/2014/main" id="{B94E5EBE-1147-4D7F-80F1-A7FE2FCEB204}"/>
                </a:ext>
              </a:extLst>
            </p:cNvPr>
            <p:cNvPicPr/>
            <p:nvPr/>
          </p:nvPicPr>
          <p:blipFill>
            <a:blip r:embed="rId31" cstate="print"/>
            <a:stretch>
              <a:fillRect/>
            </a:stretch>
          </p:blipFill>
          <p:spPr>
            <a:xfrm>
              <a:off x="5980473" y="4386231"/>
              <a:ext cx="333326" cy="333326"/>
            </a:xfrm>
            <a:prstGeom prst="rect">
              <a:avLst/>
            </a:prstGeom>
          </p:spPr>
        </p:pic>
        <p:sp>
          <p:nvSpPr>
            <p:cNvPr id="82" name="object 88">
              <a:extLst>
                <a:ext uri="{FF2B5EF4-FFF2-40B4-BE49-F238E27FC236}">
                  <a16:creationId xmlns:a16="http://schemas.microsoft.com/office/drawing/2014/main" id="{0EC669C7-7539-4456-8FE4-C66706B64AB2}"/>
                </a:ext>
              </a:extLst>
            </p:cNvPr>
            <p:cNvSpPr/>
            <p:nvPr/>
          </p:nvSpPr>
          <p:spPr>
            <a:xfrm>
              <a:off x="6018568" y="4406899"/>
              <a:ext cx="255270" cy="254000"/>
            </a:xfrm>
            <a:custGeom>
              <a:avLst/>
              <a:gdLst/>
              <a:ahLst/>
              <a:cxnLst/>
              <a:rect l="l" t="t" r="r" b="b"/>
              <a:pathLst>
                <a:path w="255270" h="254000">
                  <a:moveTo>
                    <a:pt x="255231" y="1270"/>
                  </a:moveTo>
                  <a:lnTo>
                    <a:pt x="254266" y="1270"/>
                  </a:lnTo>
                  <a:lnTo>
                    <a:pt x="254266" y="0"/>
                  </a:lnTo>
                  <a:lnTo>
                    <a:pt x="2324" y="0"/>
                  </a:lnTo>
                  <a:lnTo>
                    <a:pt x="2324" y="1270"/>
                  </a:lnTo>
                  <a:lnTo>
                    <a:pt x="1231" y="1270"/>
                  </a:lnTo>
                  <a:lnTo>
                    <a:pt x="1231" y="8890"/>
                  </a:lnTo>
                  <a:lnTo>
                    <a:pt x="609" y="8890"/>
                  </a:lnTo>
                  <a:lnTo>
                    <a:pt x="609" y="237490"/>
                  </a:lnTo>
                  <a:lnTo>
                    <a:pt x="0" y="237490"/>
                  </a:lnTo>
                  <a:lnTo>
                    <a:pt x="0" y="245110"/>
                  </a:lnTo>
                  <a:lnTo>
                    <a:pt x="3162" y="245110"/>
                  </a:lnTo>
                  <a:lnTo>
                    <a:pt x="3162" y="254000"/>
                  </a:lnTo>
                  <a:lnTo>
                    <a:pt x="253009" y="254000"/>
                  </a:lnTo>
                  <a:lnTo>
                    <a:pt x="253009" y="245110"/>
                  </a:lnTo>
                  <a:lnTo>
                    <a:pt x="255231" y="245110"/>
                  </a:lnTo>
                  <a:lnTo>
                    <a:pt x="255231" y="237490"/>
                  </a:lnTo>
                  <a:lnTo>
                    <a:pt x="255231" y="8890"/>
                  </a:lnTo>
                  <a:lnTo>
                    <a:pt x="255231"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3" name="object 89">
              <a:extLst>
                <a:ext uri="{FF2B5EF4-FFF2-40B4-BE49-F238E27FC236}">
                  <a16:creationId xmlns:a16="http://schemas.microsoft.com/office/drawing/2014/main" id="{24C5B249-B9ED-4C77-87B2-945218CB5A98}"/>
                </a:ext>
              </a:extLst>
            </p:cNvPr>
            <p:cNvPicPr/>
            <p:nvPr/>
          </p:nvPicPr>
          <p:blipFill>
            <a:blip r:embed="rId32" cstate="print"/>
            <a:stretch>
              <a:fillRect/>
            </a:stretch>
          </p:blipFill>
          <p:spPr>
            <a:xfrm>
              <a:off x="6290743" y="4076351"/>
              <a:ext cx="333326" cy="333326"/>
            </a:xfrm>
            <a:prstGeom prst="rect">
              <a:avLst/>
            </a:prstGeom>
          </p:spPr>
        </p:pic>
        <p:sp>
          <p:nvSpPr>
            <p:cNvPr id="84" name="object 90">
              <a:extLst>
                <a:ext uri="{FF2B5EF4-FFF2-40B4-BE49-F238E27FC236}">
                  <a16:creationId xmlns:a16="http://schemas.microsoft.com/office/drawing/2014/main" id="{E14B1425-6EA6-4443-9F60-237EEB264EDC}"/>
                </a:ext>
              </a:extLst>
            </p:cNvPr>
            <p:cNvSpPr/>
            <p:nvPr/>
          </p:nvSpPr>
          <p:spPr>
            <a:xfrm>
              <a:off x="6324599" y="4089399"/>
              <a:ext cx="266700" cy="254000"/>
            </a:xfrm>
            <a:custGeom>
              <a:avLst/>
              <a:gdLst/>
              <a:ahLst/>
              <a:cxnLst/>
              <a:rect l="l" t="t" r="r" b="b"/>
              <a:pathLst>
                <a:path w="266700" h="254000">
                  <a:moveTo>
                    <a:pt x="247126" y="0"/>
                  </a:moveTo>
                  <a:lnTo>
                    <a:pt x="10619" y="0"/>
                  </a:lnTo>
                  <a:lnTo>
                    <a:pt x="0" y="8428"/>
                  </a:lnTo>
                  <a:lnTo>
                    <a:pt x="0" y="16294"/>
                  </a:lnTo>
                  <a:lnTo>
                    <a:pt x="4243" y="244934"/>
                  </a:lnTo>
                  <a:lnTo>
                    <a:pt x="4243" y="252800"/>
                  </a:lnTo>
                  <a:lnTo>
                    <a:pt x="10619" y="254000"/>
                  </a:lnTo>
                  <a:lnTo>
                    <a:pt x="254993" y="254000"/>
                  </a:lnTo>
                  <a:lnTo>
                    <a:pt x="266700" y="252800"/>
                  </a:lnTo>
                  <a:lnTo>
                    <a:pt x="266700" y="16294"/>
                  </a:lnTo>
                  <a:lnTo>
                    <a:pt x="264747" y="10429"/>
                  </a:lnTo>
                  <a:lnTo>
                    <a:pt x="259863" y="5197"/>
                  </a:lnTo>
                  <a:lnTo>
                    <a:pt x="253503" y="1439"/>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5" name="object 91">
              <a:extLst>
                <a:ext uri="{FF2B5EF4-FFF2-40B4-BE49-F238E27FC236}">
                  <a16:creationId xmlns:a16="http://schemas.microsoft.com/office/drawing/2014/main" id="{F3E658B3-2A03-48E1-8736-CF729E1D04F5}"/>
                </a:ext>
              </a:extLst>
            </p:cNvPr>
            <p:cNvPicPr/>
            <p:nvPr/>
          </p:nvPicPr>
          <p:blipFill>
            <a:blip r:embed="rId33" cstate="print"/>
            <a:stretch>
              <a:fillRect/>
            </a:stretch>
          </p:blipFill>
          <p:spPr>
            <a:xfrm>
              <a:off x="6290743" y="4386231"/>
              <a:ext cx="333326" cy="333326"/>
            </a:xfrm>
            <a:prstGeom prst="rect">
              <a:avLst/>
            </a:prstGeom>
          </p:spPr>
        </p:pic>
        <p:sp>
          <p:nvSpPr>
            <p:cNvPr id="86" name="object 92">
              <a:extLst>
                <a:ext uri="{FF2B5EF4-FFF2-40B4-BE49-F238E27FC236}">
                  <a16:creationId xmlns:a16="http://schemas.microsoft.com/office/drawing/2014/main" id="{8DDD3BF1-98F1-407F-8FDD-8FF5AC9721F3}"/>
                </a:ext>
              </a:extLst>
            </p:cNvPr>
            <p:cNvSpPr/>
            <p:nvPr/>
          </p:nvSpPr>
          <p:spPr>
            <a:xfrm>
              <a:off x="6324599" y="4406900"/>
              <a:ext cx="266700" cy="254000"/>
            </a:xfrm>
            <a:custGeom>
              <a:avLst/>
              <a:gdLst/>
              <a:ahLst/>
              <a:cxnLst/>
              <a:rect l="l" t="t" r="r" b="b"/>
              <a:pathLst>
                <a:path w="266700" h="254000">
                  <a:moveTo>
                    <a:pt x="254993" y="0"/>
                  </a:moveTo>
                  <a:lnTo>
                    <a:pt x="10619" y="0"/>
                  </a:lnTo>
                  <a:lnTo>
                    <a:pt x="0" y="808"/>
                  </a:lnTo>
                  <a:lnTo>
                    <a:pt x="0" y="8674"/>
                  </a:lnTo>
                  <a:lnTo>
                    <a:pt x="4243" y="237315"/>
                  </a:lnTo>
                  <a:lnTo>
                    <a:pt x="4243" y="245181"/>
                  </a:lnTo>
                  <a:lnTo>
                    <a:pt x="10619" y="254000"/>
                  </a:lnTo>
                  <a:lnTo>
                    <a:pt x="247126" y="254000"/>
                  </a:lnTo>
                  <a:lnTo>
                    <a:pt x="253503" y="252499"/>
                  </a:lnTo>
                  <a:lnTo>
                    <a:pt x="259863" y="248607"/>
                  </a:lnTo>
                  <a:lnTo>
                    <a:pt x="264747" y="243240"/>
                  </a:lnTo>
                  <a:lnTo>
                    <a:pt x="266700" y="237315"/>
                  </a:lnTo>
                  <a:lnTo>
                    <a:pt x="266700" y="808"/>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7" name="object 93">
              <a:extLst>
                <a:ext uri="{FF2B5EF4-FFF2-40B4-BE49-F238E27FC236}">
                  <a16:creationId xmlns:a16="http://schemas.microsoft.com/office/drawing/2014/main" id="{54A4D0C5-7444-45FD-B17B-790CE765B7A1}"/>
                </a:ext>
              </a:extLst>
            </p:cNvPr>
            <p:cNvPicPr/>
            <p:nvPr/>
          </p:nvPicPr>
          <p:blipFill>
            <a:blip r:embed="rId34" cstate="print"/>
            <a:stretch>
              <a:fillRect/>
            </a:stretch>
          </p:blipFill>
          <p:spPr>
            <a:xfrm>
              <a:off x="6601014" y="4076351"/>
              <a:ext cx="333326" cy="333326"/>
            </a:xfrm>
            <a:prstGeom prst="rect">
              <a:avLst/>
            </a:prstGeom>
          </p:spPr>
        </p:pic>
        <p:sp>
          <p:nvSpPr>
            <p:cNvPr id="88" name="object 94">
              <a:extLst>
                <a:ext uri="{FF2B5EF4-FFF2-40B4-BE49-F238E27FC236}">
                  <a16:creationId xmlns:a16="http://schemas.microsoft.com/office/drawing/2014/main" id="{4D883856-66E8-4372-A422-85790E42F271}"/>
                </a:ext>
              </a:extLst>
            </p:cNvPr>
            <p:cNvSpPr/>
            <p:nvPr/>
          </p:nvSpPr>
          <p:spPr>
            <a:xfrm>
              <a:off x="6639114" y="4089399"/>
              <a:ext cx="257175" cy="254000"/>
            </a:xfrm>
            <a:custGeom>
              <a:avLst/>
              <a:gdLst/>
              <a:ahLst/>
              <a:cxnLst/>
              <a:rect l="l" t="t" r="r" b="b"/>
              <a:pathLst>
                <a:path w="257175" h="254000">
                  <a:moveTo>
                    <a:pt x="250748" y="0"/>
                  </a:moveTo>
                  <a:lnTo>
                    <a:pt x="6376" y="0"/>
                  </a:lnTo>
                  <a:lnTo>
                    <a:pt x="2985" y="8428"/>
                  </a:lnTo>
                  <a:lnTo>
                    <a:pt x="2985" y="16294"/>
                  </a:lnTo>
                  <a:lnTo>
                    <a:pt x="0" y="244934"/>
                  </a:lnTo>
                  <a:lnTo>
                    <a:pt x="0" y="252800"/>
                  </a:lnTo>
                  <a:lnTo>
                    <a:pt x="6376" y="254000"/>
                  </a:lnTo>
                  <a:lnTo>
                    <a:pt x="250748" y="254000"/>
                  </a:lnTo>
                  <a:lnTo>
                    <a:pt x="256985" y="252800"/>
                  </a:lnTo>
                  <a:lnTo>
                    <a:pt x="256985"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9" name="object 95">
              <a:extLst>
                <a:ext uri="{FF2B5EF4-FFF2-40B4-BE49-F238E27FC236}">
                  <a16:creationId xmlns:a16="http://schemas.microsoft.com/office/drawing/2014/main" id="{3BE989B3-039E-47A0-B333-777495851F7B}"/>
                </a:ext>
              </a:extLst>
            </p:cNvPr>
            <p:cNvPicPr/>
            <p:nvPr/>
          </p:nvPicPr>
          <p:blipFill>
            <a:blip r:embed="rId35" cstate="print"/>
            <a:stretch>
              <a:fillRect/>
            </a:stretch>
          </p:blipFill>
          <p:spPr>
            <a:xfrm>
              <a:off x="6601014" y="4386231"/>
              <a:ext cx="333326" cy="333326"/>
            </a:xfrm>
            <a:prstGeom prst="rect">
              <a:avLst/>
            </a:prstGeom>
          </p:spPr>
        </p:pic>
        <p:sp>
          <p:nvSpPr>
            <p:cNvPr id="90" name="object 96">
              <a:extLst>
                <a:ext uri="{FF2B5EF4-FFF2-40B4-BE49-F238E27FC236}">
                  <a16:creationId xmlns:a16="http://schemas.microsoft.com/office/drawing/2014/main" id="{79A35AB1-FF19-4C40-8910-301B8C7F6ADC}"/>
                </a:ext>
              </a:extLst>
            </p:cNvPr>
            <p:cNvSpPr/>
            <p:nvPr/>
          </p:nvSpPr>
          <p:spPr>
            <a:xfrm>
              <a:off x="6639114" y="4406900"/>
              <a:ext cx="257175" cy="254000"/>
            </a:xfrm>
            <a:custGeom>
              <a:avLst/>
              <a:gdLst/>
              <a:ahLst/>
              <a:cxnLst/>
              <a:rect l="l" t="t" r="r" b="b"/>
              <a:pathLst>
                <a:path w="257175" h="254000">
                  <a:moveTo>
                    <a:pt x="250748" y="0"/>
                  </a:moveTo>
                  <a:lnTo>
                    <a:pt x="6376" y="0"/>
                  </a:lnTo>
                  <a:lnTo>
                    <a:pt x="2985" y="808"/>
                  </a:lnTo>
                  <a:lnTo>
                    <a:pt x="2985" y="8674"/>
                  </a:lnTo>
                  <a:lnTo>
                    <a:pt x="0" y="237315"/>
                  </a:lnTo>
                  <a:lnTo>
                    <a:pt x="0" y="245181"/>
                  </a:lnTo>
                  <a:lnTo>
                    <a:pt x="6376" y="254000"/>
                  </a:lnTo>
                  <a:lnTo>
                    <a:pt x="250748" y="254000"/>
                  </a:lnTo>
                  <a:lnTo>
                    <a:pt x="256985" y="245181"/>
                  </a:lnTo>
                  <a:lnTo>
                    <a:pt x="256985"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1" name="object 97">
              <a:extLst>
                <a:ext uri="{FF2B5EF4-FFF2-40B4-BE49-F238E27FC236}">
                  <a16:creationId xmlns:a16="http://schemas.microsoft.com/office/drawing/2014/main" id="{A26A31E8-1B98-4586-8F0C-7D127E2B29DC}"/>
                </a:ext>
              </a:extLst>
            </p:cNvPr>
            <p:cNvPicPr/>
            <p:nvPr/>
          </p:nvPicPr>
          <p:blipFill>
            <a:blip r:embed="rId36" cstate="print"/>
            <a:stretch>
              <a:fillRect/>
            </a:stretch>
          </p:blipFill>
          <p:spPr>
            <a:xfrm>
              <a:off x="6911284" y="4076351"/>
              <a:ext cx="333326" cy="333326"/>
            </a:xfrm>
            <a:prstGeom prst="rect">
              <a:avLst/>
            </a:prstGeom>
          </p:spPr>
        </p:pic>
        <p:pic>
          <p:nvPicPr>
            <p:cNvPr id="92" name="object 98">
              <a:extLst>
                <a:ext uri="{FF2B5EF4-FFF2-40B4-BE49-F238E27FC236}">
                  <a16:creationId xmlns:a16="http://schemas.microsoft.com/office/drawing/2014/main" id="{31CAB18B-9A20-4F76-858A-120D221D8A80}"/>
                </a:ext>
              </a:extLst>
            </p:cNvPr>
            <p:cNvPicPr/>
            <p:nvPr/>
          </p:nvPicPr>
          <p:blipFill>
            <a:blip r:embed="rId37" cstate="print"/>
            <a:stretch>
              <a:fillRect/>
            </a:stretch>
          </p:blipFill>
          <p:spPr>
            <a:xfrm>
              <a:off x="6946899" y="4089399"/>
              <a:ext cx="254000" cy="254000"/>
            </a:xfrm>
            <a:prstGeom prst="rect">
              <a:avLst/>
            </a:prstGeom>
          </p:spPr>
        </p:pic>
        <p:pic>
          <p:nvPicPr>
            <p:cNvPr id="93" name="object 99">
              <a:extLst>
                <a:ext uri="{FF2B5EF4-FFF2-40B4-BE49-F238E27FC236}">
                  <a16:creationId xmlns:a16="http://schemas.microsoft.com/office/drawing/2014/main" id="{AAC5F6DA-010C-46D7-ABEF-43EB5F8EC93D}"/>
                </a:ext>
              </a:extLst>
            </p:cNvPr>
            <p:cNvPicPr/>
            <p:nvPr/>
          </p:nvPicPr>
          <p:blipFill>
            <a:blip r:embed="rId38" cstate="print"/>
            <a:stretch>
              <a:fillRect/>
            </a:stretch>
          </p:blipFill>
          <p:spPr>
            <a:xfrm>
              <a:off x="6911284" y="4386231"/>
              <a:ext cx="333326" cy="333326"/>
            </a:xfrm>
            <a:prstGeom prst="rect">
              <a:avLst/>
            </a:prstGeom>
          </p:spPr>
        </p:pic>
        <p:pic>
          <p:nvPicPr>
            <p:cNvPr id="94" name="object 100">
              <a:extLst>
                <a:ext uri="{FF2B5EF4-FFF2-40B4-BE49-F238E27FC236}">
                  <a16:creationId xmlns:a16="http://schemas.microsoft.com/office/drawing/2014/main" id="{7C4EAC93-C808-47FB-B4B9-CF8A349C08FD}"/>
                </a:ext>
              </a:extLst>
            </p:cNvPr>
            <p:cNvPicPr/>
            <p:nvPr/>
          </p:nvPicPr>
          <p:blipFill>
            <a:blip r:embed="rId39" cstate="print"/>
            <a:stretch>
              <a:fillRect/>
            </a:stretch>
          </p:blipFill>
          <p:spPr>
            <a:xfrm>
              <a:off x="6946899" y="4406900"/>
              <a:ext cx="254000" cy="254000"/>
            </a:xfrm>
            <a:prstGeom prst="rect">
              <a:avLst/>
            </a:prstGeom>
          </p:spPr>
        </p:pic>
        <p:pic>
          <p:nvPicPr>
            <p:cNvPr id="95" name="object 101">
              <a:extLst>
                <a:ext uri="{FF2B5EF4-FFF2-40B4-BE49-F238E27FC236}">
                  <a16:creationId xmlns:a16="http://schemas.microsoft.com/office/drawing/2014/main" id="{D9A82518-5508-4667-801F-5C89F3AC3D48}"/>
                </a:ext>
              </a:extLst>
            </p:cNvPr>
            <p:cNvPicPr/>
            <p:nvPr/>
          </p:nvPicPr>
          <p:blipFill>
            <a:blip r:embed="rId40" cstate="print"/>
            <a:stretch>
              <a:fillRect/>
            </a:stretch>
          </p:blipFill>
          <p:spPr>
            <a:xfrm>
              <a:off x="7221555" y="4076351"/>
              <a:ext cx="333326" cy="333326"/>
            </a:xfrm>
            <a:prstGeom prst="rect">
              <a:avLst/>
            </a:prstGeom>
          </p:spPr>
        </p:pic>
        <p:sp>
          <p:nvSpPr>
            <p:cNvPr id="96" name="object 102">
              <a:extLst>
                <a:ext uri="{FF2B5EF4-FFF2-40B4-BE49-F238E27FC236}">
                  <a16:creationId xmlns:a16="http://schemas.microsoft.com/office/drawing/2014/main" id="{56E3DB43-85E3-471C-A2B1-AB47D393707D}"/>
                </a:ext>
              </a:extLst>
            </p:cNvPr>
            <p:cNvSpPr/>
            <p:nvPr/>
          </p:nvSpPr>
          <p:spPr>
            <a:xfrm>
              <a:off x="7259655" y="4089399"/>
              <a:ext cx="259079" cy="254000"/>
            </a:xfrm>
            <a:custGeom>
              <a:avLst/>
              <a:gdLst/>
              <a:ahLst/>
              <a:cxnLst/>
              <a:rect l="l" t="t" r="r" b="b"/>
              <a:pathLst>
                <a:path w="259079" h="254000">
                  <a:moveTo>
                    <a:pt x="250750" y="0"/>
                  </a:moveTo>
                  <a:lnTo>
                    <a:pt x="6376" y="0"/>
                  </a:lnTo>
                  <a:lnTo>
                    <a:pt x="4744" y="8428"/>
                  </a:lnTo>
                  <a:lnTo>
                    <a:pt x="4744" y="16294"/>
                  </a:lnTo>
                  <a:lnTo>
                    <a:pt x="0" y="244934"/>
                  </a:lnTo>
                  <a:lnTo>
                    <a:pt x="0" y="252800"/>
                  </a:lnTo>
                  <a:lnTo>
                    <a:pt x="6376" y="254000"/>
                  </a:lnTo>
                  <a:lnTo>
                    <a:pt x="250750" y="254000"/>
                  </a:lnTo>
                  <a:lnTo>
                    <a:pt x="258744" y="252800"/>
                  </a:lnTo>
                  <a:lnTo>
                    <a:pt x="258744" y="842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7" name="object 103">
              <a:extLst>
                <a:ext uri="{FF2B5EF4-FFF2-40B4-BE49-F238E27FC236}">
                  <a16:creationId xmlns:a16="http://schemas.microsoft.com/office/drawing/2014/main" id="{200E7BDD-F2DA-4F2B-BD8C-D1622125D859}"/>
                </a:ext>
              </a:extLst>
            </p:cNvPr>
            <p:cNvPicPr/>
            <p:nvPr/>
          </p:nvPicPr>
          <p:blipFill>
            <a:blip r:embed="rId41" cstate="print"/>
            <a:stretch>
              <a:fillRect/>
            </a:stretch>
          </p:blipFill>
          <p:spPr>
            <a:xfrm>
              <a:off x="7221555" y="4386231"/>
              <a:ext cx="333326" cy="333326"/>
            </a:xfrm>
            <a:prstGeom prst="rect">
              <a:avLst/>
            </a:prstGeom>
          </p:spPr>
        </p:pic>
        <p:sp>
          <p:nvSpPr>
            <p:cNvPr id="98" name="object 104">
              <a:extLst>
                <a:ext uri="{FF2B5EF4-FFF2-40B4-BE49-F238E27FC236}">
                  <a16:creationId xmlns:a16="http://schemas.microsoft.com/office/drawing/2014/main" id="{D7FB607B-9EFE-4F57-BC64-58B14387F192}"/>
                </a:ext>
              </a:extLst>
            </p:cNvPr>
            <p:cNvSpPr/>
            <p:nvPr/>
          </p:nvSpPr>
          <p:spPr>
            <a:xfrm>
              <a:off x="7259655" y="4406900"/>
              <a:ext cx="259079" cy="254000"/>
            </a:xfrm>
            <a:custGeom>
              <a:avLst/>
              <a:gdLst/>
              <a:ahLst/>
              <a:cxnLst/>
              <a:rect l="l" t="t" r="r" b="b"/>
              <a:pathLst>
                <a:path w="259079" h="254000">
                  <a:moveTo>
                    <a:pt x="250750" y="0"/>
                  </a:moveTo>
                  <a:lnTo>
                    <a:pt x="6376" y="0"/>
                  </a:lnTo>
                  <a:lnTo>
                    <a:pt x="4744" y="808"/>
                  </a:lnTo>
                  <a:lnTo>
                    <a:pt x="4744" y="8674"/>
                  </a:lnTo>
                  <a:lnTo>
                    <a:pt x="0" y="237315"/>
                  </a:lnTo>
                  <a:lnTo>
                    <a:pt x="0" y="245181"/>
                  </a:lnTo>
                  <a:lnTo>
                    <a:pt x="6376" y="254000"/>
                  </a:lnTo>
                  <a:lnTo>
                    <a:pt x="250750" y="254000"/>
                  </a:lnTo>
                  <a:lnTo>
                    <a:pt x="258744" y="245181"/>
                  </a:lnTo>
                  <a:lnTo>
                    <a:pt x="258744" y="80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9" name="object 105">
              <a:extLst>
                <a:ext uri="{FF2B5EF4-FFF2-40B4-BE49-F238E27FC236}">
                  <a16:creationId xmlns:a16="http://schemas.microsoft.com/office/drawing/2014/main" id="{95F6F7C5-6773-4975-B74B-95D3171696FB}"/>
                </a:ext>
              </a:extLst>
            </p:cNvPr>
            <p:cNvPicPr/>
            <p:nvPr/>
          </p:nvPicPr>
          <p:blipFill>
            <a:blip r:embed="rId42" cstate="print"/>
            <a:stretch>
              <a:fillRect/>
            </a:stretch>
          </p:blipFill>
          <p:spPr>
            <a:xfrm>
              <a:off x="7531826" y="4076351"/>
              <a:ext cx="333326" cy="333326"/>
            </a:xfrm>
            <a:prstGeom prst="rect">
              <a:avLst/>
            </a:prstGeom>
          </p:spPr>
        </p:pic>
        <p:pic>
          <p:nvPicPr>
            <p:cNvPr id="100" name="object 106">
              <a:extLst>
                <a:ext uri="{FF2B5EF4-FFF2-40B4-BE49-F238E27FC236}">
                  <a16:creationId xmlns:a16="http://schemas.microsoft.com/office/drawing/2014/main" id="{1A91D370-B614-4673-B4B5-CAC0E7EAE0DF}"/>
                </a:ext>
              </a:extLst>
            </p:cNvPr>
            <p:cNvPicPr/>
            <p:nvPr/>
          </p:nvPicPr>
          <p:blipFill>
            <a:blip r:embed="rId43" cstate="print"/>
            <a:stretch>
              <a:fillRect/>
            </a:stretch>
          </p:blipFill>
          <p:spPr>
            <a:xfrm>
              <a:off x="7569200" y="4089399"/>
              <a:ext cx="254000" cy="254000"/>
            </a:xfrm>
            <a:prstGeom prst="rect">
              <a:avLst/>
            </a:prstGeom>
          </p:spPr>
        </p:pic>
        <p:pic>
          <p:nvPicPr>
            <p:cNvPr id="101" name="object 107">
              <a:extLst>
                <a:ext uri="{FF2B5EF4-FFF2-40B4-BE49-F238E27FC236}">
                  <a16:creationId xmlns:a16="http://schemas.microsoft.com/office/drawing/2014/main" id="{2DB1ECC9-FAE3-4005-949F-F7900A2DDBE3}"/>
                </a:ext>
              </a:extLst>
            </p:cNvPr>
            <p:cNvPicPr/>
            <p:nvPr/>
          </p:nvPicPr>
          <p:blipFill>
            <a:blip r:embed="rId44" cstate="print"/>
            <a:stretch>
              <a:fillRect/>
            </a:stretch>
          </p:blipFill>
          <p:spPr>
            <a:xfrm>
              <a:off x="7531826" y="4386231"/>
              <a:ext cx="333326" cy="333326"/>
            </a:xfrm>
            <a:prstGeom prst="rect">
              <a:avLst/>
            </a:prstGeom>
          </p:spPr>
        </p:pic>
        <p:sp>
          <p:nvSpPr>
            <p:cNvPr id="102" name="object 108">
              <a:extLst>
                <a:ext uri="{FF2B5EF4-FFF2-40B4-BE49-F238E27FC236}">
                  <a16:creationId xmlns:a16="http://schemas.microsoft.com/office/drawing/2014/main" id="{0CF6A4FC-0F08-4315-AA1B-8A4A4AA3D3B6}"/>
                </a:ext>
              </a:extLst>
            </p:cNvPr>
            <p:cNvSpPr/>
            <p:nvPr/>
          </p:nvSpPr>
          <p:spPr>
            <a:xfrm>
              <a:off x="7569200" y="4406899"/>
              <a:ext cx="254000" cy="254000"/>
            </a:xfrm>
            <a:custGeom>
              <a:avLst/>
              <a:gdLst/>
              <a:ahLst/>
              <a:cxnLst/>
              <a:rect l="l" t="t" r="r" b="b"/>
              <a:pathLst>
                <a:path w="254000" h="254000">
                  <a:moveTo>
                    <a:pt x="254000" y="1270"/>
                  </a:moveTo>
                  <a:lnTo>
                    <a:pt x="253453" y="1270"/>
                  </a:lnTo>
                  <a:lnTo>
                    <a:pt x="253453" y="0"/>
                  </a:lnTo>
                  <a:lnTo>
                    <a:pt x="1511" y="0"/>
                  </a:lnTo>
                  <a:lnTo>
                    <a:pt x="1511" y="1270"/>
                  </a:lnTo>
                  <a:lnTo>
                    <a:pt x="0" y="1270"/>
                  </a:lnTo>
                  <a:lnTo>
                    <a:pt x="0" y="8890"/>
                  </a:lnTo>
                  <a:lnTo>
                    <a:pt x="355" y="8890"/>
                  </a:lnTo>
                  <a:lnTo>
                    <a:pt x="355" y="237490"/>
                  </a:lnTo>
                  <a:lnTo>
                    <a:pt x="723" y="237490"/>
                  </a:lnTo>
                  <a:lnTo>
                    <a:pt x="723" y="245110"/>
                  </a:lnTo>
                  <a:lnTo>
                    <a:pt x="3886" y="245110"/>
                  </a:lnTo>
                  <a:lnTo>
                    <a:pt x="3886" y="254000"/>
                  </a:lnTo>
                  <a:lnTo>
                    <a:pt x="252742" y="254000"/>
                  </a:lnTo>
                  <a:lnTo>
                    <a:pt x="252742" y="245110"/>
                  </a:lnTo>
                  <a:lnTo>
                    <a:pt x="254000" y="245110"/>
                  </a:lnTo>
                  <a:lnTo>
                    <a:pt x="254000" y="237490"/>
                  </a:lnTo>
                  <a:lnTo>
                    <a:pt x="254000" y="8890"/>
                  </a:lnTo>
                  <a:lnTo>
                    <a:pt x="254000"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3" name="object 109">
              <a:extLst>
                <a:ext uri="{FF2B5EF4-FFF2-40B4-BE49-F238E27FC236}">
                  <a16:creationId xmlns:a16="http://schemas.microsoft.com/office/drawing/2014/main" id="{5D52B206-99FA-4C7C-AA54-76E2BC2341CA}"/>
                </a:ext>
              </a:extLst>
            </p:cNvPr>
            <p:cNvPicPr/>
            <p:nvPr/>
          </p:nvPicPr>
          <p:blipFill>
            <a:blip r:embed="rId45" cstate="print"/>
            <a:stretch>
              <a:fillRect/>
            </a:stretch>
          </p:blipFill>
          <p:spPr>
            <a:xfrm>
              <a:off x="5670201" y="3766471"/>
              <a:ext cx="333326" cy="333326"/>
            </a:xfrm>
            <a:prstGeom prst="rect">
              <a:avLst/>
            </a:prstGeom>
          </p:spPr>
        </p:pic>
        <p:sp>
          <p:nvSpPr>
            <p:cNvPr id="104" name="object 110">
              <a:extLst>
                <a:ext uri="{FF2B5EF4-FFF2-40B4-BE49-F238E27FC236}">
                  <a16:creationId xmlns:a16="http://schemas.microsoft.com/office/drawing/2014/main" id="{DD505498-4689-463E-A651-A3E5091845A4}"/>
                </a:ext>
              </a:extLst>
            </p:cNvPr>
            <p:cNvSpPr/>
            <p:nvPr/>
          </p:nvSpPr>
          <p:spPr>
            <a:xfrm>
              <a:off x="5702299" y="3784599"/>
              <a:ext cx="266700" cy="254000"/>
            </a:xfrm>
            <a:custGeom>
              <a:avLst/>
              <a:gdLst/>
              <a:ahLst/>
              <a:cxnLst/>
              <a:rect l="l" t="t" r="r" b="b"/>
              <a:pathLst>
                <a:path w="266700" h="254000">
                  <a:moveTo>
                    <a:pt x="256750" y="0"/>
                  </a:moveTo>
                  <a:lnTo>
                    <a:pt x="12378" y="0"/>
                  </a:lnTo>
                  <a:lnTo>
                    <a:pt x="0" y="3347"/>
                  </a:lnTo>
                  <a:lnTo>
                    <a:pt x="0" y="11214"/>
                  </a:lnTo>
                  <a:lnTo>
                    <a:pt x="6002" y="239854"/>
                  </a:lnTo>
                  <a:lnTo>
                    <a:pt x="6002" y="247720"/>
                  </a:lnTo>
                  <a:lnTo>
                    <a:pt x="12378" y="254000"/>
                  </a:lnTo>
                  <a:lnTo>
                    <a:pt x="256750" y="254000"/>
                  </a:lnTo>
                  <a:lnTo>
                    <a:pt x="266700" y="247720"/>
                  </a:lnTo>
                  <a:lnTo>
                    <a:pt x="266700" y="3347"/>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5" name="object 111">
              <a:extLst>
                <a:ext uri="{FF2B5EF4-FFF2-40B4-BE49-F238E27FC236}">
                  <a16:creationId xmlns:a16="http://schemas.microsoft.com/office/drawing/2014/main" id="{52161511-93E6-420F-A283-AE957D977601}"/>
                </a:ext>
              </a:extLst>
            </p:cNvPr>
            <p:cNvPicPr/>
            <p:nvPr/>
          </p:nvPicPr>
          <p:blipFill>
            <a:blip r:embed="rId46" cstate="print"/>
            <a:stretch>
              <a:fillRect/>
            </a:stretch>
          </p:blipFill>
          <p:spPr>
            <a:xfrm>
              <a:off x="5980473" y="3766471"/>
              <a:ext cx="333326" cy="333326"/>
            </a:xfrm>
            <a:prstGeom prst="rect">
              <a:avLst/>
            </a:prstGeom>
          </p:spPr>
        </p:pic>
        <p:sp>
          <p:nvSpPr>
            <p:cNvPr id="106" name="object 112">
              <a:extLst>
                <a:ext uri="{FF2B5EF4-FFF2-40B4-BE49-F238E27FC236}">
                  <a16:creationId xmlns:a16="http://schemas.microsoft.com/office/drawing/2014/main" id="{5FAA0F02-E759-466F-A685-4FC55929A336}"/>
                </a:ext>
              </a:extLst>
            </p:cNvPr>
            <p:cNvSpPr/>
            <p:nvPr/>
          </p:nvSpPr>
          <p:spPr>
            <a:xfrm>
              <a:off x="6018573" y="3784599"/>
              <a:ext cx="255270" cy="254000"/>
            </a:xfrm>
            <a:custGeom>
              <a:avLst/>
              <a:gdLst/>
              <a:ahLst/>
              <a:cxnLst/>
              <a:rect l="l" t="t" r="r" b="b"/>
              <a:pathLst>
                <a:path w="255270" h="254000">
                  <a:moveTo>
                    <a:pt x="250748" y="0"/>
                  </a:moveTo>
                  <a:lnTo>
                    <a:pt x="6376" y="0"/>
                  </a:lnTo>
                  <a:lnTo>
                    <a:pt x="1226" y="3347"/>
                  </a:lnTo>
                  <a:lnTo>
                    <a:pt x="1226" y="11214"/>
                  </a:lnTo>
                  <a:lnTo>
                    <a:pt x="0" y="239854"/>
                  </a:lnTo>
                  <a:lnTo>
                    <a:pt x="0" y="247720"/>
                  </a:lnTo>
                  <a:lnTo>
                    <a:pt x="6376" y="254000"/>
                  </a:lnTo>
                  <a:lnTo>
                    <a:pt x="250748" y="254000"/>
                  </a:lnTo>
                  <a:lnTo>
                    <a:pt x="255226" y="247720"/>
                  </a:lnTo>
                  <a:lnTo>
                    <a:pt x="255226"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7" name="object 113">
              <a:extLst>
                <a:ext uri="{FF2B5EF4-FFF2-40B4-BE49-F238E27FC236}">
                  <a16:creationId xmlns:a16="http://schemas.microsoft.com/office/drawing/2014/main" id="{D87977B2-C8C7-4719-ACBC-50207F004490}"/>
                </a:ext>
              </a:extLst>
            </p:cNvPr>
            <p:cNvPicPr/>
            <p:nvPr/>
          </p:nvPicPr>
          <p:blipFill>
            <a:blip r:embed="rId47" cstate="print"/>
            <a:stretch>
              <a:fillRect/>
            </a:stretch>
          </p:blipFill>
          <p:spPr>
            <a:xfrm>
              <a:off x="6290743" y="3766471"/>
              <a:ext cx="333326" cy="333326"/>
            </a:xfrm>
            <a:prstGeom prst="rect">
              <a:avLst/>
            </a:prstGeom>
          </p:spPr>
        </p:pic>
        <p:sp>
          <p:nvSpPr>
            <p:cNvPr id="108" name="object 114">
              <a:extLst>
                <a:ext uri="{FF2B5EF4-FFF2-40B4-BE49-F238E27FC236}">
                  <a16:creationId xmlns:a16="http://schemas.microsoft.com/office/drawing/2014/main" id="{66380B90-5E26-4083-845C-4AE12C3DFD5E}"/>
                </a:ext>
              </a:extLst>
            </p:cNvPr>
            <p:cNvSpPr/>
            <p:nvPr/>
          </p:nvSpPr>
          <p:spPr>
            <a:xfrm>
              <a:off x="6324599" y="3784599"/>
              <a:ext cx="266700" cy="254000"/>
            </a:xfrm>
            <a:custGeom>
              <a:avLst/>
              <a:gdLst/>
              <a:ahLst/>
              <a:cxnLst/>
              <a:rect l="l" t="t" r="r" b="b"/>
              <a:pathLst>
                <a:path w="266700" h="254000">
                  <a:moveTo>
                    <a:pt x="254993" y="0"/>
                  </a:moveTo>
                  <a:lnTo>
                    <a:pt x="10619" y="0"/>
                  </a:lnTo>
                  <a:lnTo>
                    <a:pt x="0" y="3347"/>
                  </a:lnTo>
                  <a:lnTo>
                    <a:pt x="0" y="11214"/>
                  </a:lnTo>
                  <a:lnTo>
                    <a:pt x="4243" y="239854"/>
                  </a:lnTo>
                  <a:lnTo>
                    <a:pt x="4243" y="247720"/>
                  </a:lnTo>
                  <a:lnTo>
                    <a:pt x="10619" y="254000"/>
                  </a:lnTo>
                  <a:lnTo>
                    <a:pt x="254993" y="254000"/>
                  </a:lnTo>
                  <a:lnTo>
                    <a:pt x="266700" y="247720"/>
                  </a:lnTo>
                  <a:lnTo>
                    <a:pt x="266700" y="3347"/>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9" name="object 115">
              <a:extLst>
                <a:ext uri="{FF2B5EF4-FFF2-40B4-BE49-F238E27FC236}">
                  <a16:creationId xmlns:a16="http://schemas.microsoft.com/office/drawing/2014/main" id="{5BA86533-1F71-4E69-A60A-77D293D3CE07}"/>
                </a:ext>
              </a:extLst>
            </p:cNvPr>
            <p:cNvPicPr/>
            <p:nvPr/>
          </p:nvPicPr>
          <p:blipFill>
            <a:blip r:embed="rId48" cstate="print"/>
            <a:stretch>
              <a:fillRect/>
            </a:stretch>
          </p:blipFill>
          <p:spPr>
            <a:xfrm>
              <a:off x="6601014" y="3766471"/>
              <a:ext cx="333326" cy="333326"/>
            </a:xfrm>
            <a:prstGeom prst="rect">
              <a:avLst/>
            </a:prstGeom>
          </p:spPr>
        </p:pic>
        <p:sp>
          <p:nvSpPr>
            <p:cNvPr id="110" name="object 116">
              <a:extLst>
                <a:ext uri="{FF2B5EF4-FFF2-40B4-BE49-F238E27FC236}">
                  <a16:creationId xmlns:a16="http://schemas.microsoft.com/office/drawing/2014/main" id="{88EFF9EE-BB82-449B-9036-78B836FADCFF}"/>
                </a:ext>
              </a:extLst>
            </p:cNvPr>
            <p:cNvSpPr/>
            <p:nvPr/>
          </p:nvSpPr>
          <p:spPr>
            <a:xfrm>
              <a:off x="6639114" y="3784599"/>
              <a:ext cx="257175" cy="254000"/>
            </a:xfrm>
            <a:custGeom>
              <a:avLst/>
              <a:gdLst/>
              <a:ahLst/>
              <a:cxnLst/>
              <a:rect l="l" t="t" r="r" b="b"/>
              <a:pathLst>
                <a:path w="257175" h="254000">
                  <a:moveTo>
                    <a:pt x="250748" y="0"/>
                  </a:moveTo>
                  <a:lnTo>
                    <a:pt x="6376" y="0"/>
                  </a:lnTo>
                  <a:lnTo>
                    <a:pt x="2985" y="3347"/>
                  </a:lnTo>
                  <a:lnTo>
                    <a:pt x="2985" y="11214"/>
                  </a:lnTo>
                  <a:lnTo>
                    <a:pt x="0" y="239854"/>
                  </a:lnTo>
                  <a:lnTo>
                    <a:pt x="0" y="247720"/>
                  </a:lnTo>
                  <a:lnTo>
                    <a:pt x="6376" y="254000"/>
                  </a:lnTo>
                  <a:lnTo>
                    <a:pt x="250748" y="254000"/>
                  </a:lnTo>
                  <a:lnTo>
                    <a:pt x="256985" y="247720"/>
                  </a:lnTo>
                  <a:lnTo>
                    <a:pt x="256985"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1" name="object 117">
              <a:extLst>
                <a:ext uri="{FF2B5EF4-FFF2-40B4-BE49-F238E27FC236}">
                  <a16:creationId xmlns:a16="http://schemas.microsoft.com/office/drawing/2014/main" id="{EB1C3C8B-02F7-4C20-9AD7-F5099ACBFA9B}"/>
                </a:ext>
              </a:extLst>
            </p:cNvPr>
            <p:cNvPicPr/>
            <p:nvPr/>
          </p:nvPicPr>
          <p:blipFill>
            <a:blip r:embed="rId49" cstate="print"/>
            <a:stretch>
              <a:fillRect/>
            </a:stretch>
          </p:blipFill>
          <p:spPr>
            <a:xfrm>
              <a:off x="6911284" y="3766471"/>
              <a:ext cx="333326" cy="333326"/>
            </a:xfrm>
            <a:prstGeom prst="rect">
              <a:avLst/>
            </a:prstGeom>
          </p:spPr>
        </p:pic>
        <p:pic>
          <p:nvPicPr>
            <p:cNvPr id="112" name="object 118">
              <a:extLst>
                <a:ext uri="{FF2B5EF4-FFF2-40B4-BE49-F238E27FC236}">
                  <a16:creationId xmlns:a16="http://schemas.microsoft.com/office/drawing/2014/main" id="{86DFA673-03A6-4BA8-8B6F-8569420F1AAB}"/>
                </a:ext>
              </a:extLst>
            </p:cNvPr>
            <p:cNvPicPr/>
            <p:nvPr/>
          </p:nvPicPr>
          <p:blipFill>
            <a:blip r:embed="rId50" cstate="print"/>
            <a:stretch>
              <a:fillRect/>
            </a:stretch>
          </p:blipFill>
          <p:spPr>
            <a:xfrm>
              <a:off x="6946899" y="3784599"/>
              <a:ext cx="254000" cy="254000"/>
            </a:xfrm>
            <a:prstGeom prst="rect">
              <a:avLst/>
            </a:prstGeom>
          </p:spPr>
        </p:pic>
        <p:pic>
          <p:nvPicPr>
            <p:cNvPr id="113" name="object 119">
              <a:extLst>
                <a:ext uri="{FF2B5EF4-FFF2-40B4-BE49-F238E27FC236}">
                  <a16:creationId xmlns:a16="http://schemas.microsoft.com/office/drawing/2014/main" id="{AB3C299D-4127-41BC-88E5-C0DF45C3DD95}"/>
                </a:ext>
              </a:extLst>
            </p:cNvPr>
            <p:cNvPicPr/>
            <p:nvPr/>
          </p:nvPicPr>
          <p:blipFill>
            <a:blip r:embed="rId51" cstate="print"/>
            <a:stretch>
              <a:fillRect/>
            </a:stretch>
          </p:blipFill>
          <p:spPr>
            <a:xfrm>
              <a:off x="7221555" y="3766471"/>
              <a:ext cx="333326" cy="333326"/>
            </a:xfrm>
            <a:prstGeom prst="rect">
              <a:avLst/>
            </a:prstGeom>
          </p:spPr>
        </p:pic>
        <p:sp>
          <p:nvSpPr>
            <p:cNvPr id="114" name="object 120">
              <a:extLst>
                <a:ext uri="{FF2B5EF4-FFF2-40B4-BE49-F238E27FC236}">
                  <a16:creationId xmlns:a16="http://schemas.microsoft.com/office/drawing/2014/main" id="{A4E6B272-A5E2-406A-8BA4-B77C596A988D}"/>
                </a:ext>
              </a:extLst>
            </p:cNvPr>
            <p:cNvSpPr/>
            <p:nvPr/>
          </p:nvSpPr>
          <p:spPr>
            <a:xfrm>
              <a:off x="7259655" y="3784599"/>
              <a:ext cx="259079" cy="254000"/>
            </a:xfrm>
            <a:custGeom>
              <a:avLst/>
              <a:gdLst/>
              <a:ahLst/>
              <a:cxnLst/>
              <a:rect l="l" t="t" r="r" b="b"/>
              <a:pathLst>
                <a:path w="259079" h="254000">
                  <a:moveTo>
                    <a:pt x="250750" y="0"/>
                  </a:moveTo>
                  <a:lnTo>
                    <a:pt x="6376" y="0"/>
                  </a:lnTo>
                  <a:lnTo>
                    <a:pt x="4744" y="3347"/>
                  </a:lnTo>
                  <a:lnTo>
                    <a:pt x="4744" y="11214"/>
                  </a:lnTo>
                  <a:lnTo>
                    <a:pt x="0" y="239854"/>
                  </a:lnTo>
                  <a:lnTo>
                    <a:pt x="0" y="247720"/>
                  </a:lnTo>
                  <a:lnTo>
                    <a:pt x="6376" y="254000"/>
                  </a:lnTo>
                  <a:lnTo>
                    <a:pt x="250750" y="254000"/>
                  </a:lnTo>
                  <a:lnTo>
                    <a:pt x="258744" y="247720"/>
                  </a:lnTo>
                  <a:lnTo>
                    <a:pt x="258744" y="334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5" name="object 121">
              <a:extLst>
                <a:ext uri="{FF2B5EF4-FFF2-40B4-BE49-F238E27FC236}">
                  <a16:creationId xmlns:a16="http://schemas.microsoft.com/office/drawing/2014/main" id="{B7D8EEE8-FA48-490F-855E-7A545372DA49}"/>
                </a:ext>
              </a:extLst>
            </p:cNvPr>
            <p:cNvPicPr/>
            <p:nvPr/>
          </p:nvPicPr>
          <p:blipFill>
            <a:blip r:embed="rId52" cstate="print"/>
            <a:stretch>
              <a:fillRect/>
            </a:stretch>
          </p:blipFill>
          <p:spPr>
            <a:xfrm>
              <a:off x="7531826" y="3766471"/>
              <a:ext cx="333326" cy="333326"/>
            </a:xfrm>
            <a:prstGeom prst="rect">
              <a:avLst/>
            </a:prstGeom>
          </p:spPr>
        </p:pic>
        <p:pic>
          <p:nvPicPr>
            <p:cNvPr id="116" name="object 122">
              <a:extLst>
                <a:ext uri="{FF2B5EF4-FFF2-40B4-BE49-F238E27FC236}">
                  <a16:creationId xmlns:a16="http://schemas.microsoft.com/office/drawing/2014/main" id="{9B2C8D11-5C1D-4FD5-ADA1-38C4B88D7FB5}"/>
                </a:ext>
              </a:extLst>
            </p:cNvPr>
            <p:cNvPicPr/>
            <p:nvPr/>
          </p:nvPicPr>
          <p:blipFill>
            <a:blip r:embed="rId53" cstate="print"/>
            <a:stretch>
              <a:fillRect/>
            </a:stretch>
          </p:blipFill>
          <p:spPr>
            <a:xfrm>
              <a:off x="7569200" y="3784599"/>
              <a:ext cx="254000" cy="254000"/>
            </a:xfrm>
            <a:prstGeom prst="rect">
              <a:avLst/>
            </a:prstGeom>
          </p:spPr>
        </p:pic>
        <p:pic>
          <p:nvPicPr>
            <p:cNvPr id="117" name="object 123">
              <a:extLst>
                <a:ext uri="{FF2B5EF4-FFF2-40B4-BE49-F238E27FC236}">
                  <a16:creationId xmlns:a16="http://schemas.microsoft.com/office/drawing/2014/main" id="{5A55B6C6-692F-49F6-B44B-6B1B3610727E}"/>
                </a:ext>
              </a:extLst>
            </p:cNvPr>
            <p:cNvPicPr/>
            <p:nvPr/>
          </p:nvPicPr>
          <p:blipFill>
            <a:blip r:embed="rId54" cstate="print"/>
            <a:stretch>
              <a:fillRect/>
            </a:stretch>
          </p:blipFill>
          <p:spPr>
            <a:xfrm>
              <a:off x="5670201" y="3456591"/>
              <a:ext cx="333326" cy="333326"/>
            </a:xfrm>
            <a:prstGeom prst="rect">
              <a:avLst/>
            </a:prstGeom>
          </p:spPr>
        </p:pic>
        <p:sp>
          <p:nvSpPr>
            <p:cNvPr id="118" name="object 124">
              <a:extLst>
                <a:ext uri="{FF2B5EF4-FFF2-40B4-BE49-F238E27FC236}">
                  <a16:creationId xmlns:a16="http://schemas.microsoft.com/office/drawing/2014/main" id="{F0842C81-0087-4009-A1CC-9C61F6B4515B}"/>
                </a:ext>
              </a:extLst>
            </p:cNvPr>
            <p:cNvSpPr/>
            <p:nvPr/>
          </p:nvSpPr>
          <p:spPr>
            <a:xfrm>
              <a:off x="5702299" y="3467099"/>
              <a:ext cx="266700" cy="266700"/>
            </a:xfrm>
            <a:custGeom>
              <a:avLst/>
              <a:gdLst/>
              <a:ahLst/>
              <a:cxnLst/>
              <a:rect l="l" t="t" r="r" b="b"/>
              <a:pathLst>
                <a:path w="266700" h="266700">
                  <a:moveTo>
                    <a:pt x="248884" y="0"/>
                  </a:moveTo>
                  <a:lnTo>
                    <a:pt x="20243" y="0"/>
                  </a:lnTo>
                  <a:lnTo>
                    <a:pt x="13762" y="1836"/>
                  </a:lnTo>
                  <a:lnTo>
                    <a:pt x="7172" y="6467"/>
                  </a:lnTo>
                  <a:lnTo>
                    <a:pt x="2057" y="12572"/>
                  </a:lnTo>
                  <a:lnTo>
                    <a:pt x="0" y="18834"/>
                  </a:lnTo>
                  <a:lnTo>
                    <a:pt x="6002" y="247474"/>
                  </a:lnTo>
                  <a:lnTo>
                    <a:pt x="6002" y="255339"/>
                  </a:lnTo>
                  <a:lnTo>
                    <a:pt x="12378" y="266700"/>
                  </a:lnTo>
                  <a:lnTo>
                    <a:pt x="248884" y="266700"/>
                  </a:lnTo>
                  <a:lnTo>
                    <a:pt x="254986" y="264802"/>
                  </a:lnTo>
                  <a:lnTo>
                    <a:pt x="260742" y="260036"/>
                  </a:lnTo>
                  <a:lnTo>
                    <a:pt x="265022" y="253796"/>
                  </a:lnTo>
                  <a:lnTo>
                    <a:pt x="266700" y="247474"/>
                  </a:lnTo>
                  <a:lnTo>
                    <a:pt x="266700" y="18834"/>
                  </a:lnTo>
                  <a:lnTo>
                    <a:pt x="265022" y="12572"/>
                  </a:lnTo>
                  <a:lnTo>
                    <a:pt x="260742" y="6467"/>
                  </a:lnTo>
                  <a:lnTo>
                    <a:pt x="254986" y="1836"/>
                  </a:lnTo>
                  <a:lnTo>
                    <a:pt x="24888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9" name="object 125">
              <a:extLst>
                <a:ext uri="{FF2B5EF4-FFF2-40B4-BE49-F238E27FC236}">
                  <a16:creationId xmlns:a16="http://schemas.microsoft.com/office/drawing/2014/main" id="{26FD06DC-3080-4637-968A-0F659FFE756E}"/>
                </a:ext>
              </a:extLst>
            </p:cNvPr>
            <p:cNvPicPr/>
            <p:nvPr/>
          </p:nvPicPr>
          <p:blipFill>
            <a:blip r:embed="rId55" cstate="print"/>
            <a:stretch>
              <a:fillRect/>
            </a:stretch>
          </p:blipFill>
          <p:spPr>
            <a:xfrm>
              <a:off x="5980473" y="3456591"/>
              <a:ext cx="333326" cy="333326"/>
            </a:xfrm>
            <a:prstGeom prst="rect">
              <a:avLst/>
            </a:prstGeom>
          </p:spPr>
        </p:pic>
        <p:sp>
          <p:nvSpPr>
            <p:cNvPr id="120" name="object 126">
              <a:extLst>
                <a:ext uri="{FF2B5EF4-FFF2-40B4-BE49-F238E27FC236}">
                  <a16:creationId xmlns:a16="http://schemas.microsoft.com/office/drawing/2014/main" id="{A44C26DF-7E4E-4D90-B03B-E7FCCB5E706D}"/>
                </a:ext>
              </a:extLst>
            </p:cNvPr>
            <p:cNvSpPr/>
            <p:nvPr/>
          </p:nvSpPr>
          <p:spPr>
            <a:xfrm>
              <a:off x="6018573" y="3467099"/>
              <a:ext cx="255270" cy="266700"/>
            </a:xfrm>
            <a:custGeom>
              <a:avLst/>
              <a:gdLst/>
              <a:ahLst/>
              <a:cxnLst/>
              <a:rect l="l" t="t" r="r" b="b"/>
              <a:pathLst>
                <a:path w="255270" h="266700">
                  <a:moveTo>
                    <a:pt x="250748" y="0"/>
                  </a:moveTo>
                  <a:lnTo>
                    <a:pt x="6376" y="0"/>
                  </a:lnTo>
                  <a:lnTo>
                    <a:pt x="1226" y="10967"/>
                  </a:lnTo>
                  <a:lnTo>
                    <a:pt x="1226" y="18834"/>
                  </a:lnTo>
                  <a:lnTo>
                    <a:pt x="0" y="247474"/>
                  </a:lnTo>
                  <a:lnTo>
                    <a:pt x="0" y="255339"/>
                  </a:lnTo>
                  <a:lnTo>
                    <a:pt x="6376" y="266700"/>
                  </a:lnTo>
                  <a:lnTo>
                    <a:pt x="250748" y="266700"/>
                  </a:lnTo>
                  <a:lnTo>
                    <a:pt x="255226" y="255339"/>
                  </a:lnTo>
                  <a:lnTo>
                    <a:pt x="255226"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1" name="object 127">
              <a:extLst>
                <a:ext uri="{FF2B5EF4-FFF2-40B4-BE49-F238E27FC236}">
                  <a16:creationId xmlns:a16="http://schemas.microsoft.com/office/drawing/2014/main" id="{AB135D4D-2094-4330-B19E-CE7186718634}"/>
                </a:ext>
              </a:extLst>
            </p:cNvPr>
            <p:cNvPicPr/>
            <p:nvPr/>
          </p:nvPicPr>
          <p:blipFill>
            <a:blip r:embed="rId56" cstate="print"/>
            <a:stretch>
              <a:fillRect/>
            </a:stretch>
          </p:blipFill>
          <p:spPr>
            <a:xfrm>
              <a:off x="6290743" y="3456591"/>
              <a:ext cx="333326" cy="333326"/>
            </a:xfrm>
            <a:prstGeom prst="rect">
              <a:avLst/>
            </a:prstGeom>
          </p:spPr>
        </p:pic>
        <p:sp>
          <p:nvSpPr>
            <p:cNvPr id="122" name="object 128">
              <a:extLst>
                <a:ext uri="{FF2B5EF4-FFF2-40B4-BE49-F238E27FC236}">
                  <a16:creationId xmlns:a16="http://schemas.microsoft.com/office/drawing/2014/main" id="{217B15DE-FD2D-4281-BEF0-196E4D54D158}"/>
                </a:ext>
              </a:extLst>
            </p:cNvPr>
            <p:cNvSpPr/>
            <p:nvPr/>
          </p:nvSpPr>
          <p:spPr>
            <a:xfrm>
              <a:off x="6324599" y="3467099"/>
              <a:ext cx="266700" cy="266700"/>
            </a:xfrm>
            <a:custGeom>
              <a:avLst/>
              <a:gdLst/>
              <a:ahLst/>
              <a:cxnLst/>
              <a:rect l="l" t="t" r="r" b="b"/>
              <a:pathLst>
                <a:path w="266700" h="266700">
                  <a:moveTo>
                    <a:pt x="247126" y="0"/>
                  </a:moveTo>
                  <a:lnTo>
                    <a:pt x="18486" y="0"/>
                  </a:lnTo>
                  <a:lnTo>
                    <a:pt x="12279" y="1836"/>
                  </a:lnTo>
                  <a:lnTo>
                    <a:pt x="6293" y="6467"/>
                  </a:lnTo>
                  <a:lnTo>
                    <a:pt x="1782" y="12572"/>
                  </a:lnTo>
                  <a:lnTo>
                    <a:pt x="0" y="18834"/>
                  </a:lnTo>
                  <a:lnTo>
                    <a:pt x="4243" y="247474"/>
                  </a:lnTo>
                  <a:lnTo>
                    <a:pt x="4243" y="255339"/>
                  </a:lnTo>
                  <a:lnTo>
                    <a:pt x="10619" y="266700"/>
                  </a:lnTo>
                  <a:lnTo>
                    <a:pt x="247126" y="266700"/>
                  </a:lnTo>
                  <a:lnTo>
                    <a:pt x="253503" y="264802"/>
                  </a:lnTo>
                  <a:lnTo>
                    <a:pt x="259863" y="260036"/>
                  </a:lnTo>
                  <a:lnTo>
                    <a:pt x="264747" y="253796"/>
                  </a:lnTo>
                  <a:lnTo>
                    <a:pt x="266700" y="247474"/>
                  </a:lnTo>
                  <a:lnTo>
                    <a:pt x="266700" y="18834"/>
                  </a:lnTo>
                  <a:lnTo>
                    <a:pt x="264747" y="12572"/>
                  </a:lnTo>
                  <a:lnTo>
                    <a:pt x="259863" y="6467"/>
                  </a:lnTo>
                  <a:lnTo>
                    <a:pt x="253503" y="1836"/>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3" name="object 129">
              <a:extLst>
                <a:ext uri="{FF2B5EF4-FFF2-40B4-BE49-F238E27FC236}">
                  <a16:creationId xmlns:a16="http://schemas.microsoft.com/office/drawing/2014/main" id="{E94873EA-5251-4C0A-ADCE-8DFE739411BF}"/>
                </a:ext>
              </a:extLst>
            </p:cNvPr>
            <p:cNvPicPr/>
            <p:nvPr/>
          </p:nvPicPr>
          <p:blipFill>
            <a:blip r:embed="rId57" cstate="print"/>
            <a:stretch>
              <a:fillRect/>
            </a:stretch>
          </p:blipFill>
          <p:spPr>
            <a:xfrm>
              <a:off x="6601014" y="3456591"/>
              <a:ext cx="333326" cy="333326"/>
            </a:xfrm>
            <a:prstGeom prst="rect">
              <a:avLst/>
            </a:prstGeom>
          </p:spPr>
        </p:pic>
        <p:sp>
          <p:nvSpPr>
            <p:cNvPr id="124" name="object 130">
              <a:extLst>
                <a:ext uri="{FF2B5EF4-FFF2-40B4-BE49-F238E27FC236}">
                  <a16:creationId xmlns:a16="http://schemas.microsoft.com/office/drawing/2014/main" id="{AC6439FD-182A-4B1E-B004-83403ECF0541}"/>
                </a:ext>
              </a:extLst>
            </p:cNvPr>
            <p:cNvSpPr/>
            <p:nvPr/>
          </p:nvSpPr>
          <p:spPr>
            <a:xfrm>
              <a:off x="6639114" y="3467099"/>
              <a:ext cx="257175" cy="266700"/>
            </a:xfrm>
            <a:custGeom>
              <a:avLst/>
              <a:gdLst/>
              <a:ahLst/>
              <a:cxnLst/>
              <a:rect l="l" t="t" r="r" b="b"/>
              <a:pathLst>
                <a:path w="257175" h="266700">
                  <a:moveTo>
                    <a:pt x="250748" y="0"/>
                  </a:moveTo>
                  <a:lnTo>
                    <a:pt x="6376" y="0"/>
                  </a:lnTo>
                  <a:lnTo>
                    <a:pt x="2985" y="10967"/>
                  </a:lnTo>
                  <a:lnTo>
                    <a:pt x="2985" y="18834"/>
                  </a:lnTo>
                  <a:lnTo>
                    <a:pt x="0" y="247474"/>
                  </a:lnTo>
                  <a:lnTo>
                    <a:pt x="0" y="255339"/>
                  </a:lnTo>
                  <a:lnTo>
                    <a:pt x="6376" y="266700"/>
                  </a:lnTo>
                  <a:lnTo>
                    <a:pt x="250748" y="266700"/>
                  </a:lnTo>
                  <a:lnTo>
                    <a:pt x="256985" y="255339"/>
                  </a:lnTo>
                  <a:lnTo>
                    <a:pt x="256985"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5" name="object 131">
              <a:extLst>
                <a:ext uri="{FF2B5EF4-FFF2-40B4-BE49-F238E27FC236}">
                  <a16:creationId xmlns:a16="http://schemas.microsoft.com/office/drawing/2014/main" id="{8DBDF9A8-F94C-4B4B-A24A-D248C9A16437}"/>
                </a:ext>
              </a:extLst>
            </p:cNvPr>
            <p:cNvPicPr/>
            <p:nvPr/>
          </p:nvPicPr>
          <p:blipFill>
            <a:blip r:embed="rId58" cstate="print"/>
            <a:stretch>
              <a:fillRect/>
            </a:stretch>
          </p:blipFill>
          <p:spPr>
            <a:xfrm>
              <a:off x="6911284" y="3456591"/>
              <a:ext cx="333326" cy="333326"/>
            </a:xfrm>
            <a:prstGeom prst="rect">
              <a:avLst/>
            </a:prstGeom>
          </p:spPr>
        </p:pic>
        <p:sp>
          <p:nvSpPr>
            <p:cNvPr id="126" name="object 132">
              <a:extLst>
                <a:ext uri="{FF2B5EF4-FFF2-40B4-BE49-F238E27FC236}">
                  <a16:creationId xmlns:a16="http://schemas.microsoft.com/office/drawing/2014/main" id="{039092D2-1A8F-479C-9432-692590C9927A}"/>
                </a:ext>
              </a:extLst>
            </p:cNvPr>
            <p:cNvSpPr/>
            <p:nvPr/>
          </p:nvSpPr>
          <p:spPr>
            <a:xfrm>
              <a:off x="6946899" y="3467099"/>
              <a:ext cx="254000" cy="266700"/>
            </a:xfrm>
            <a:custGeom>
              <a:avLst/>
              <a:gdLst/>
              <a:ahLst/>
              <a:cxnLst/>
              <a:rect l="l" t="t" r="r" b="b"/>
              <a:pathLst>
                <a:path w="254000" h="266700">
                  <a:moveTo>
                    <a:pt x="253234" y="0"/>
                  </a:moveTo>
                  <a:lnTo>
                    <a:pt x="8860" y="0"/>
                  </a:lnTo>
                  <a:lnTo>
                    <a:pt x="0" y="10967"/>
                  </a:lnTo>
                  <a:lnTo>
                    <a:pt x="0" y="18834"/>
                  </a:lnTo>
                  <a:lnTo>
                    <a:pt x="2484" y="247474"/>
                  </a:lnTo>
                  <a:lnTo>
                    <a:pt x="2484" y="255339"/>
                  </a:lnTo>
                  <a:lnTo>
                    <a:pt x="8860" y="266700"/>
                  </a:lnTo>
                  <a:lnTo>
                    <a:pt x="253234" y="266700"/>
                  </a:lnTo>
                  <a:lnTo>
                    <a:pt x="254000" y="255339"/>
                  </a:lnTo>
                  <a:lnTo>
                    <a:pt x="254000" y="10967"/>
                  </a:lnTo>
                  <a:lnTo>
                    <a:pt x="25323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7" name="object 133">
              <a:extLst>
                <a:ext uri="{FF2B5EF4-FFF2-40B4-BE49-F238E27FC236}">
                  <a16:creationId xmlns:a16="http://schemas.microsoft.com/office/drawing/2014/main" id="{1120AA22-5C38-4FDC-BE68-54BBACF2D5AE}"/>
                </a:ext>
              </a:extLst>
            </p:cNvPr>
            <p:cNvPicPr/>
            <p:nvPr/>
          </p:nvPicPr>
          <p:blipFill>
            <a:blip r:embed="rId59" cstate="print"/>
            <a:stretch>
              <a:fillRect/>
            </a:stretch>
          </p:blipFill>
          <p:spPr>
            <a:xfrm>
              <a:off x="7221555" y="3456591"/>
              <a:ext cx="333326" cy="333326"/>
            </a:xfrm>
            <a:prstGeom prst="rect">
              <a:avLst/>
            </a:prstGeom>
          </p:spPr>
        </p:pic>
        <p:sp>
          <p:nvSpPr>
            <p:cNvPr id="128" name="object 134">
              <a:extLst>
                <a:ext uri="{FF2B5EF4-FFF2-40B4-BE49-F238E27FC236}">
                  <a16:creationId xmlns:a16="http://schemas.microsoft.com/office/drawing/2014/main" id="{34B4C4C9-B29E-4ECC-B5F0-5390CB522D40}"/>
                </a:ext>
              </a:extLst>
            </p:cNvPr>
            <p:cNvSpPr/>
            <p:nvPr/>
          </p:nvSpPr>
          <p:spPr>
            <a:xfrm>
              <a:off x="7259655" y="3467099"/>
              <a:ext cx="259079" cy="266700"/>
            </a:xfrm>
            <a:custGeom>
              <a:avLst/>
              <a:gdLst/>
              <a:ahLst/>
              <a:cxnLst/>
              <a:rect l="l" t="t" r="r" b="b"/>
              <a:pathLst>
                <a:path w="259079" h="266700">
                  <a:moveTo>
                    <a:pt x="250750" y="0"/>
                  </a:moveTo>
                  <a:lnTo>
                    <a:pt x="6376" y="0"/>
                  </a:lnTo>
                  <a:lnTo>
                    <a:pt x="4744" y="10967"/>
                  </a:lnTo>
                  <a:lnTo>
                    <a:pt x="4744" y="18834"/>
                  </a:lnTo>
                  <a:lnTo>
                    <a:pt x="0" y="247474"/>
                  </a:lnTo>
                  <a:lnTo>
                    <a:pt x="0" y="255339"/>
                  </a:lnTo>
                  <a:lnTo>
                    <a:pt x="6376" y="266700"/>
                  </a:lnTo>
                  <a:lnTo>
                    <a:pt x="250750" y="266700"/>
                  </a:lnTo>
                  <a:lnTo>
                    <a:pt x="258744" y="255339"/>
                  </a:lnTo>
                  <a:lnTo>
                    <a:pt x="258744" y="1096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9" name="object 135">
              <a:extLst>
                <a:ext uri="{FF2B5EF4-FFF2-40B4-BE49-F238E27FC236}">
                  <a16:creationId xmlns:a16="http://schemas.microsoft.com/office/drawing/2014/main" id="{1CB8D0F7-7E41-45C3-9C93-B084C89FB9E9}"/>
                </a:ext>
              </a:extLst>
            </p:cNvPr>
            <p:cNvPicPr/>
            <p:nvPr/>
          </p:nvPicPr>
          <p:blipFill>
            <a:blip r:embed="rId60" cstate="print"/>
            <a:stretch>
              <a:fillRect/>
            </a:stretch>
          </p:blipFill>
          <p:spPr>
            <a:xfrm>
              <a:off x="7531826" y="3456591"/>
              <a:ext cx="333326" cy="333326"/>
            </a:xfrm>
            <a:prstGeom prst="rect">
              <a:avLst/>
            </a:prstGeom>
          </p:spPr>
        </p:pic>
        <p:sp>
          <p:nvSpPr>
            <p:cNvPr id="130" name="object 136">
              <a:extLst>
                <a:ext uri="{FF2B5EF4-FFF2-40B4-BE49-F238E27FC236}">
                  <a16:creationId xmlns:a16="http://schemas.microsoft.com/office/drawing/2014/main" id="{E98638CA-E77F-40D8-BB53-08423DC7E048}"/>
                </a:ext>
              </a:extLst>
            </p:cNvPr>
            <p:cNvSpPr/>
            <p:nvPr/>
          </p:nvSpPr>
          <p:spPr>
            <a:xfrm>
              <a:off x="7569200" y="3467099"/>
              <a:ext cx="254000" cy="266700"/>
            </a:xfrm>
            <a:custGeom>
              <a:avLst/>
              <a:gdLst/>
              <a:ahLst/>
              <a:cxnLst/>
              <a:rect l="l" t="t" r="r" b="b"/>
              <a:pathLst>
                <a:path w="254000" h="266700">
                  <a:moveTo>
                    <a:pt x="251475" y="0"/>
                  </a:moveTo>
                  <a:lnTo>
                    <a:pt x="7103" y="0"/>
                  </a:lnTo>
                  <a:lnTo>
                    <a:pt x="0" y="10967"/>
                  </a:lnTo>
                  <a:lnTo>
                    <a:pt x="0" y="18834"/>
                  </a:lnTo>
                  <a:lnTo>
                    <a:pt x="726" y="247474"/>
                  </a:lnTo>
                  <a:lnTo>
                    <a:pt x="726" y="255339"/>
                  </a:lnTo>
                  <a:lnTo>
                    <a:pt x="7103" y="266700"/>
                  </a:lnTo>
                  <a:lnTo>
                    <a:pt x="251475" y="266700"/>
                  </a:lnTo>
                  <a:lnTo>
                    <a:pt x="254000" y="255339"/>
                  </a:lnTo>
                  <a:lnTo>
                    <a:pt x="254000" y="10967"/>
                  </a:lnTo>
                  <a:lnTo>
                    <a:pt x="25147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415046617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D491-C33F-47B4-828F-776A2F8AD7FA}"/>
              </a:ext>
            </a:extLst>
          </p:cNvPr>
          <p:cNvSpPr>
            <a:spLocks noGrp="1"/>
          </p:cNvSpPr>
          <p:nvPr>
            <p:ph type="title"/>
          </p:nvPr>
        </p:nvSpPr>
        <p:spPr/>
        <p:txBody>
          <a:bodyPr/>
          <a:lstStyle/>
          <a:p>
            <a:r>
              <a:rPr lang="en-US" noProof="0"/>
              <a:t>AWS EMR</a:t>
            </a:r>
          </a:p>
        </p:txBody>
      </p:sp>
      <p:sp>
        <p:nvSpPr>
          <p:cNvPr id="82" name="Content Placeholder 2">
            <a:extLst>
              <a:ext uri="{FF2B5EF4-FFF2-40B4-BE49-F238E27FC236}">
                <a16:creationId xmlns:a16="http://schemas.microsoft.com/office/drawing/2014/main" id="{82FE6606-5B36-47B5-9E89-032597D1FD4D}"/>
              </a:ext>
            </a:extLst>
          </p:cNvPr>
          <p:cNvSpPr>
            <a:spLocks noGrp="1"/>
          </p:cNvSpPr>
          <p:nvPr>
            <p:ph sz="half" idx="1"/>
          </p:nvPr>
        </p:nvSpPr>
        <p:spPr/>
        <p:txBody>
          <a:bodyPr/>
          <a:lstStyle/>
          <a:p>
            <a:r>
              <a:rPr lang="en-US" noProof="0"/>
              <a:t>EMR cluster</a:t>
            </a:r>
          </a:p>
          <a:p>
            <a:endParaRPr lang="en-US" noProof="0"/>
          </a:p>
          <a:p>
            <a:r>
              <a:rPr lang="en-US" noProof="0"/>
              <a:t>Master group controls the cluster</a:t>
            </a:r>
          </a:p>
          <a:p>
            <a:pPr lvl="1"/>
            <a:r>
              <a:rPr lang="en-US" noProof="0"/>
              <a:t>Coordinate the work distribution</a:t>
            </a:r>
          </a:p>
          <a:p>
            <a:pPr lvl="1"/>
            <a:r>
              <a:rPr lang="en-US" noProof="0"/>
              <a:t>Manage the cluster state</a:t>
            </a:r>
          </a:p>
          <a:p>
            <a:r>
              <a:rPr lang="en-US" noProof="0"/>
              <a:t>Core groups</a:t>
            </a:r>
          </a:p>
          <a:p>
            <a:pPr lvl="1"/>
            <a:r>
              <a:rPr lang="en-US" noProof="0"/>
              <a:t>Core instances run Data Node daemons</a:t>
            </a:r>
          </a:p>
          <a:p>
            <a:r>
              <a:rPr lang="en-US" noProof="0"/>
              <a:t>(Optional) Task instances</a:t>
            </a:r>
          </a:p>
        </p:txBody>
      </p:sp>
      <p:sp>
        <p:nvSpPr>
          <p:cNvPr id="4" name="Footer Placeholder 3">
            <a:extLst>
              <a:ext uri="{FF2B5EF4-FFF2-40B4-BE49-F238E27FC236}">
                <a16:creationId xmlns:a16="http://schemas.microsoft.com/office/drawing/2014/main" id="{60857203-F148-43F4-887F-CE0EB71FEE50}"/>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2C5E8921-06F6-4409-9EA7-5D08056467B4}"/>
              </a:ext>
            </a:extLst>
          </p:cNvPr>
          <p:cNvSpPr>
            <a:spLocks noGrp="1"/>
          </p:cNvSpPr>
          <p:nvPr>
            <p:ph type="sldNum" sz="quarter" idx="12"/>
          </p:nvPr>
        </p:nvSpPr>
        <p:spPr/>
        <p:txBody>
          <a:bodyPr/>
          <a:lstStyle/>
          <a:p>
            <a:fld id="{5DD6F1BA-2510-46FC-9346-AB1F3CA1593B}" type="slidenum">
              <a:rPr lang="it-IT" smtClean="0"/>
              <a:pPr/>
              <a:t>288</a:t>
            </a:fld>
            <a:endParaRPr lang="it-IT"/>
          </a:p>
        </p:txBody>
      </p:sp>
      <p:grpSp>
        <p:nvGrpSpPr>
          <p:cNvPr id="10" name="object 2">
            <a:extLst>
              <a:ext uri="{FF2B5EF4-FFF2-40B4-BE49-F238E27FC236}">
                <a16:creationId xmlns:a16="http://schemas.microsoft.com/office/drawing/2014/main" id="{19B90861-C61C-4871-BB24-1C891FDB35AB}"/>
              </a:ext>
            </a:extLst>
          </p:cNvPr>
          <p:cNvGrpSpPr/>
          <p:nvPr/>
        </p:nvGrpSpPr>
        <p:grpSpPr>
          <a:xfrm>
            <a:off x="6738008" y="5041560"/>
            <a:ext cx="475615" cy="600710"/>
            <a:chOff x="1422868" y="3856572"/>
            <a:chExt cx="475615" cy="600710"/>
          </a:xfrm>
        </p:grpSpPr>
        <p:pic>
          <p:nvPicPr>
            <p:cNvPr id="11" name="object 3">
              <a:extLst>
                <a:ext uri="{FF2B5EF4-FFF2-40B4-BE49-F238E27FC236}">
                  <a16:creationId xmlns:a16="http://schemas.microsoft.com/office/drawing/2014/main" id="{CDA8030D-CB31-4C7C-B94E-12767FCABB30}"/>
                </a:ext>
              </a:extLst>
            </p:cNvPr>
            <p:cNvPicPr/>
            <p:nvPr/>
          </p:nvPicPr>
          <p:blipFill>
            <a:blip r:embed="rId2" cstate="print"/>
            <a:stretch>
              <a:fillRect/>
            </a:stretch>
          </p:blipFill>
          <p:spPr>
            <a:xfrm>
              <a:off x="1616128" y="3856572"/>
              <a:ext cx="88900" cy="353157"/>
            </a:xfrm>
            <a:prstGeom prst="rect">
              <a:avLst/>
            </a:prstGeom>
          </p:spPr>
        </p:pic>
        <p:sp>
          <p:nvSpPr>
            <p:cNvPr id="12" name="object 4">
              <a:extLst>
                <a:ext uri="{FF2B5EF4-FFF2-40B4-BE49-F238E27FC236}">
                  <a16:creationId xmlns:a16="http://schemas.microsoft.com/office/drawing/2014/main" id="{553780E5-BA0A-46E2-886D-B5F9C51BE0D0}"/>
                </a:ext>
              </a:extLst>
            </p:cNvPr>
            <p:cNvSpPr/>
            <p:nvPr/>
          </p:nvSpPr>
          <p:spPr>
            <a:xfrm>
              <a:off x="16573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13" name="object 5">
              <a:extLst>
                <a:ext uri="{FF2B5EF4-FFF2-40B4-BE49-F238E27FC236}">
                  <a16:creationId xmlns:a16="http://schemas.microsoft.com/office/drawing/2014/main" id="{A56036E7-5109-46E5-B3A2-037FB7F596A2}"/>
                </a:ext>
              </a:extLst>
            </p:cNvPr>
            <p:cNvPicPr/>
            <p:nvPr/>
          </p:nvPicPr>
          <p:blipFill>
            <a:blip r:embed="rId3" cstate="print"/>
            <a:stretch>
              <a:fillRect/>
            </a:stretch>
          </p:blipFill>
          <p:spPr>
            <a:xfrm>
              <a:off x="1422868" y="4103708"/>
              <a:ext cx="475420" cy="353157"/>
            </a:xfrm>
            <a:prstGeom prst="rect">
              <a:avLst/>
            </a:prstGeom>
          </p:spPr>
        </p:pic>
        <p:sp>
          <p:nvSpPr>
            <p:cNvPr id="14" name="object 6">
              <a:extLst>
                <a:ext uri="{FF2B5EF4-FFF2-40B4-BE49-F238E27FC236}">
                  <a16:creationId xmlns:a16="http://schemas.microsoft.com/office/drawing/2014/main" id="{A9667A24-7E03-443B-B905-68CCB176627C}"/>
                </a:ext>
              </a:extLst>
            </p:cNvPr>
            <p:cNvSpPr/>
            <p:nvPr/>
          </p:nvSpPr>
          <p:spPr>
            <a:xfrm>
              <a:off x="14605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15" name="object 7">
            <a:extLst>
              <a:ext uri="{FF2B5EF4-FFF2-40B4-BE49-F238E27FC236}">
                <a16:creationId xmlns:a16="http://schemas.microsoft.com/office/drawing/2014/main" id="{ECC68D73-A543-44D0-9A04-D5A2C28BEC85}"/>
              </a:ext>
            </a:extLst>
          </p:cNvPr>
          <p:cNvSpPr txBox="1"/>
          <p:nvPr/>
        </p:nvSpPr>
        <p:spPr>
          <a:xfrm>
            <a:off x="681694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a:latin typeface="Arial MT"/>
                <a:cs typeface="Arial MT"/>
              </a:rPr>
              <a:t>HDFS</a:t>
            </a:r>
            <a:endParaRPr sz="900">
              <a:latin typeface="Arial MT"/>
              <a:cs typeface="Arial MT"/>
            </a:endParaRPr>
          </a:p>
        </p:txBody>
      </p:sp>
      <p:grpSp>
        <p:nvGrpSpPr>
          <p:cNvPr id="16" name="object 8">
            <a:extLst>
              <a:ext uri="{FF2B5EF4-FFF2-40B4-BE49-F238E27FC236}">
                <a16:creationId xmlns:a16="http://schemas.microsoft.com/office/drawing/2014/main" id="{4A7475E6-E94F-46C5-B6E0-635FE9F8F00F}"/>
              </a:ext>
            </a:extLst>
          </p:cNvPr>
          <p:cNvGrpSpPr/>
          <p:nvPr/>
        </p:nvGrpSpPr>
        <p:grpSpPr>
          <a:xfrm>
            <a:off x="6738008" y="5041560"/>
            <a:ext cx="1298575" cy="643890"/>
            <a:chOff x="1422868" y="3856572"/>
            <a:chExt cx="1298575" cy="643890"/>
          </a:xfrm>
        </p:grpSpPr>
        <p:sp>
          <p:nvSpPr>
            <p:cNvPr id="17" name="object 9">
              <a:extLst>
                <a:ext uri="{FF2B5EF4-FFF2-40B4-BE49-F238E27FC236}">
                  <a16:creationId xmlns:a16="http://schemas.microsoft.com/office/drawing/2014/main" id="{833FB33D-D0A2-44B5-80D2-B64A69F114F5}"/>
                </a:ext>
              </a:extLst>
            </p:cNvPr>
            <p:cNvSpPr/>
            <p:nvPr/>
          </p:nvSpPr>
          <p:spPr>
            <a:xfrm>
              <a:off x="1460968" y="40630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18" name="object 10">
              <a:extLst>
                <a:ext uri="{FF2B5EF4-FFF2-40B4-BE49-F238E27FC236}">
                  <a16:creationId xmlns:a16="http://schemas.microsoft.com/office/drawing/2014/main" id="{071F6FF3-3692-499B-A8F7-62B104F2172C}"/>
                </a:ext>
              </a:extLst>
            </p:cNvPr>
            <p:cNvSpPr/>
            <p:nvPr/>
          </p:nvSpPr>
          <p:spPr>
            <a:xfrm>
              <a:off x="1460968" y="4063087"/>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19" name="object 11">
              <a:extLst>
                <a:ext uri="{FF2B5EF4-FFF2-40B4-BE49-F238E27FC236}">
                  <a16:creationId xmlns:a16="http://schemas.microsoft.com/office/drawing/2014/main" id="{5C1CF1BE-14A8-4754-A264-288D670A4A25}"/>
                </a:ext>
              </a:extLst>
            </p:cNvPr>
            <p:cNvPicPr/>
            <p:nvPr/>
          </p:nvPicPr>
          <p:blipFill>
            <a:blip r:embed="rId4" cstate="print"/>
            <a:stretch>
              <a:fillRect/>
            </a:stretch>
          </p:blipFill>
          <p:spPr>
            <a:xfrm>
              <a:off x="1422868" y="4326099"/>
              <a:ext cx="475420" cy="174166"/>
            </a:xfrm>
            <a:prstGeom prst="rect">
              <a:avLst/>
            </a:prstGeom>
          </p:spPr>
        </p:pic>
        <p:sp>
          <p:nvSpPr>
            <p:cNvPr id="20" name="object 12">
              <a:extLst>
                <a:ext uri="{FF2B5EF4-FFF2-40B4-BE49-F238E27FC236}">
                  <a16:creationId xmlns:a16="http://schemas.microsoft.com/office/drawing/2014/main" id="{E0A32201-CC65-4C03-B875-F3519C366DEF}"/>
                </a:ext>
              </a:extLst>
            </p:cNvPr>
            <p:cNvSpPr/>
            <p:nvPr/>
          </p:nvSpPr>
          <p:spPr>
            <a:xfrm>
              <a:off x="1460968" y="4341199"/>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pic>
          <p:nvPicPr>
            <p:cNvPr id="21" name="object 13">
              <a:extLst>
                <a:ext uri="{FF2B5EF4-FFF2-40B4-BE49-F238E27FC236}">
                  <a16:creationId xmlns:a16="http://schemas.microsoft.com/office/drawing/2014/main" id="{74538B85-5623-40A3-8A91-FF9839590469}"/>
                </a:ext>
              </a:extLst>
            </p:cNvPr>
            <p:cNvPicPr/>
            <p:nvPr/>
          </p:nvPicPr>
          <p:blipFill>
            <a:blip r:embed="rId5" cstate="print"/>
            <a:stretch>
              <a:fillRect/>
            </a:stretch>
          </p:blipFill>
          <p:spPr>
            <a:xfrm>
              <a:off x="2439088" y="3856572"/>
              <a:ext cx="88900" cy="353157"/>
            </a:xfrm>
            <a:prstGeom prst="rect">
              <a:avLst/>
            </a:prstGeom>
          </p:spPr>
        </p:pic>
        <p:sp>
          <p:nvSpPr>
            <p:cNvPr id="22" name="object 14">
              <a:extLst>
                <a:ext uri="{FF2B5EF4-FFF2-40B4-BE49-F238E27FC236}">
                  <a16:creationId xmlns:a16="http://schemas.microsoft.com/office/drawing/2014/main" id="{0985AC48-989A-4716-BC39-0E3CBE6F82BD}"/>
                </a:ext>
              </a:extLst>
            </p:cNvPr>
            <p:cNvSpPr/>
            <p:nvPr/>
          </p:nvSpPr>
          <p:spPr>
            <a:xfrm>
              <a:off x="24828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23" name="object 15">
              <a:extLst>
                <a:ext uri="{FF2B5EF4-FFF2-40B4-BE49-F238E27FC236}">
                  <a16:creationId xmlns:a16="http://schemas.microsoft.com/office/drawing/2014/main" id="{9982677D-2DF5-4C1F-A7DE-48E12B9F1F0D}"/>
                </a:ext>
              </a:extLst>
            </p:cNvPr>
            <p:cNvPicPr/>
            <p:nvPr/>
          </p:nvPicPr>
          <p:blipFill>
            <a:blip r:embed="rId6" cstate="print"/>
            <a:stretch>
              <a:fillRect/>
            </a:stretch>
          </p:blipFill>
          <p:spPr>
            <a:xfrm>
              <a:off x="2245828" y="4103708"/>
              <a:ext cx="475420" cy="353157"/>
            </a:xfrm>
            <a:prstGeom prst="rect">
              <a:avLst/>
            </a:prstGeom>
          </p:spPr>
        </p:pic>
        <p:sp>
          <p:nvSpPr>
            <p:cNvPr id="24" name="object 16">
              <a:extLst>
                <a:ext uri="{FF2B5EF4-FFF2-40B4-BE49-F238E27FC236}">
                  <a16:creationId xmlns:a16="http://schemas.microsoft.com/office/drawing/2014/main" id="{C2731581-D877-4767-B55B-78ABBECFBEEE}"/>
                </a:ext>
              </a:extLst>
            </p:cNvPr>
            <p:cNvSpPr/>
            <p:nvPr/>
          </p:nvSpPr>
          <p:spPr>
            <a:xfrm>
              <a:off x="22860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25" name="object 17">
            <a:extLst>
              <a:ext uri="{FF2B5EF4-FFF2-40B4-BE49-F238E27FC236}">
                <a16:creationId xmlns:a16="http://schemas.microsoft.com/office/drawing/2014/main" id="{27EFF2E4-8E13-489F-A095-F7D064B2F340}"/>
              </a:ext>
            </a:extLst>
          </p:cNvPr>
          <p:cNvSpPr txBox="1"/>
          <p:nvPr/>
        </p:nvSpPr>
        <p:spPr>
          <a:xfrm>
            <a:off x="763990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a:latin typeface="Arial MT"/>
                <a:cs typeface="Arial MT"/>
              </a:rPr>
              <a:t>HDFS</a:t>
            </a:r>
            <a:endParaRPr sz="900">
              <a:latin typeface="Arial MT"/>
              <a:cs typeface="Arial MT"/>
            </a:endParaRPr>
          </a:p>
        </p:txBody>
      </p:sp>
      <p:sp>
        <p:nvSpPr>
          <p:cNvPr id="27" name="object 22">
            <a:extLst>
              <a:ext uri="{FF2B5EF4-FFF2-40B4-BE49-F238E27FC236}">
                <a16:creationId xmlns:a16="http://schemas.microsoft.com/office/drawing/2014/main" id="{3CDFC9DF-82E5-48BC-B28F-4AA478FC78B3}"/>
              </a:ext>
            </a:extLst>
          </p:cNvPr>
          <p:cNvSpPr/>
          <p:nvPr/>
        </p:nvSpPr>
        <p:spPr>
          <a:xfrm>
            <a:off x="7599068" y="5248075"/>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28" name="object 23">
            <a:extLst>
              <a:ext uri="{FF2B5EF4-FFF2-40B4-BE49-F238E27FC236}">
                <a16:creationId xmlns:a16="http://schemas.microsoft.com/office/drawing/2014/main" id="{C5C2A550-D9B5-46F3-9DCC-1F67A4EEAA23}"/>
              </a:ext>
            </a:extLst>
          </p:cNvPr>
          <p:cNvSpPr/>
          <p:nvPr/>
        </p:nvSpPr>
        <p:spPr>
          <a:xfrm>
            <a:off x="7599068" y="5248075"/>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29" name="object 24">
            <a:extLst>
              <a:ext uri="{FF2B5EF4-FFF2-40B4-BE49-F238E27FC236}">
                <a16:creationId xmlns:a16="http://schemas.microsoft.com/office/drawing/2014/main" id="{EC7CE92A-8339-47EB-A8C2-727D6C90E48B}"/>
              </a:ext>
            </a:extLst>
          </p:cNvPr>
          <p:cNvPicPr/>
          <p:nvPr/>
        </p:nvPicPr>
        <p:blipFill>
          <a:blip r:embed="rId4" cstate="print"/>
          <a:stretch>
            <a:fillRect/>
          </a:stretch>
        </p:blipFill>
        <p:spPr>
          <a:xfrm>
            <a:off x="7560968" y="5511087"/>
            <a:ext cx="475420" cy="174166"/>
          </a:xfrm>
          <a:prstGeom prst="rect">
            <a:avLst/>
          </a:prstGeom>
        </p:spPr>
      </p:pic>
      <p:sp>
        <p:nvSpPr>
          <p:cNvPr id="30" name="object 25">
            <a:extLst>
              <a:ext uri="{FF2B5EF4-FFF2-40B4-BE49-F238E27FC236}">
                <a16:creationId xmlns:a16="http://schemas.microsoft.com/office/drawing/2014/main" id="{5202D104-B516-4F0B-8B8E-87D61B4A1769}"/>
              </a:ext>
            </a:extLst>
          </p:cNvPr>
          <p:cNvSpPr/>
          <p:nvPr/>
        </p:nvSpPr>
        <p:spPr>
          <a:xfrm>
            <a:off x="7599068" y="55261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32" name="object 27">
            <a:extLst>
              <a:ext uri="{FF2B5EF4-FFF2-40B4-BE49-F238E27FC236}">
                <a16:creationId xmlns:a16="http://schemas.microsoft.com/office/drawing/2014/main" id="{D21F416C-E121-44D8-B918-4E39DD8CC681}"/>
              </a:ext>
            </a:extLst>
          </p:cNvPr>
          <p:cNvSpPr/>
          <p:nvPr/>
        </p:nvSpPr>
        <p:spPr>
          <a:xfrm>
            <a:off x="6152060" y="2899487"/>
            <a:ext cx="5031105" cy="3022600"/>
          </a:xfrm>
          <a:custGeom>
            <a:avLst/>
            <a:gdLst/>
            <a:ahLst/>
            <a:cxnLst/>
            <a:rect l="l" t="t" r="r" b="b"/>
            <a:pathLst>
              <a:path w="5031105" h="3022600">
                <a:moveTo>
                  <a:pt x="0" y="2942367"/>
                </a:moveTo>
                <a:lnTo>
                  <a:pt x="1278" y="89220"/>
                </a:lnTo>
                <a:lnTo>
                  <a:pt x="25195" y="27246"/>
                </a:lnTo>
                <a:lnTo>
                  <a:pt x="83838" y="0"/>
                </a:lnTo>
                <a:lnTo>
                  <a:pt x="4946756" y="0"/>
                </a:lnTo>
                <a:lnTo>
                  <a:pt x="4979372" y="7429"/>
                </a:lnTo>
                <a:lnTo>
                  <a:pt x="5005981" y="27246"/>
                </a:lnTo>
                <a:lnTo>
                  <a:pt x="5023908" y="55745"/>
                </a:lnTo>
                <a:lnTo>
                  <a:pt x="5030478" y="89220"/>
                </a:lnTo>
                <a:lnTo>
                  <a:pt x="5030478" y="2942367"/>
                </a:lnTo>
                <a:lnTo>
                  <a:pt x="5023908" y="2974437"/>
                </a:lnTo>
                <a:lnTo>
                  <a:pt x="5005981" y="2999846"/>
                </a:lnTo>
                <a:lnTo>
                  <a:pt x="4979372" y="3016574"/>
                </a:lnTo>
                <a:lnTo>
                  <a:pt x="4946756" y="3022599"/>
                </a:lnTo>
                <a:lnTo>
                  <a:pt x="83838" y="3022599"/>
                </a:lnTo>
                <a:lnTo>
                  <a:pt x="51204" y="3016574"/>
                </a:lnTo>
                <a:lnTo>
                  <a:pt x="24555" y="2999846"/>
                </a:lnTo>
                <a:lnTo>
                  <a:pt x="6588" y="2974437"/>
                </a:lnTo>
                <a:lnTo>
                  <a:pt x="0" y="2942367"/>
                </a:lnTo>
                <a:close/>
              </a:path>
            </a:pathLst>
          </a:custGeom>
          <a:ln w="25400">
            <a:solidFill>
              <a:schemeClr val="bg2">
                <a:lumMod val="25000"/>
              </a:schemeClr>
            </a:solidFill>
            <a:prstDash val="dash"/>
          </a:ln>
        </p:spPr>
        <p:txBody>
          <a:bodyPr wrap="square" lIns="0" tIns="0" rIns="0" bIns="0" rtlCol="0"/>
          <a:lstStyle/>
          <a:p>
            <a:endParaRPr/>
          </a:p>
        </p:txBody>
      </p:sp>
      <p:sp>
        <p:nvSpPr>
          <p:cNvPr id="33" name="object 33">
            <a:extLst>
              <a:ext uri="{FF2B5EF4-FFF2-40B4-BE49-F238E27FC236}">
                <a16:creationId xmlns:a16="http://schemas.microsoft.com/office/drawing/2014/main" id="{CF4C3AB4-670E-4A99-8FD8-4692F0A43A5F}"/>
              </a:ext>
            </a:extLst>
          </p:cNvPr>
          <p:cNvSpPr txBox="1"/>
          <p:nvPr/>
        </p:nvSpPr>
        <p:spPr>
          <a:xfrm>
            <a:off x="6178456" y="2618102"/>
            <a:ext cx="1663700" cy="228268"/>
          </a:xfrm>
          <a:prstGeom prst="rect">
            <a:avLst/>
          </a:prstGeom>
        </p:spPr>
        <p:txBody>
          <a:bodyPr vert="horz" wrap="square" lIns="0" tIns="12700" rIns="0" bIns="0" rtlCol="0">
            <a:spAutoFit/>
          </a:bodyPr>
          <a:lstStyle/>
          <a:p>
            <a:pPr marL="12700">
              <a:lnSpc>
                <a:spcPct val="100000"/>
              </a:lnSpc>
              <a:spcBef>
                <a:spcPts val="100"/>
              </a:spcBef>
            </a:pPr>
            <a:r>
              <a:rPr sz="1400" spc="-35">
                <a:latin typeface="Arial MT"/>
                <a:cs typeface="Arial MT"/>
              </a:rPr>
              <a:t>Amazon</a:t>
            </a:r>
            <a:r>
              <a:rPr sz="1400" spc="-15">
                <a:latin typeface="Arial MT"/>
                <a:cs typeface="Arial MT"/>
              </a:rPr>
              <a:t> </a:t>
            </a:r>
            <a:r>
              <a:rPr sz="1400" spc="-70">
                <a:latin typeface="Arial MT"/>
                <a:cs typeface="Arial MT"/>
              </a:rPr>
              <a:t>EMR</a:t>
            </a:r>
            <a:r>
              <a:rPr sz="1400" spc="-15">
                <a:latin typeface="Arial MT"/>
                <a:cs typeface="Arial MT"/>
              </a:rPr>
              <a:t> </a:t>
            </a:r>
            <a:r>
              <a:rPr sz="1400" spc="-30">
                <a:latin typeface="Arial MT"/>
                <a:cs typeface="Arial MT"/>
              </a:rPr>
              <a:t>Cluster</a:t>
            </a:r>
            <a:endParaRPr sz="1400">
              <a:latin typeface="Arial MT"/>
              <a:cs typeface="Arial MT"/>
            </a:endParaRPr>
          </a:p>
        </p:txBody>
      </p:sp>
      <p:sp>
        <p:nvSpPr>
          <p:cNvPr id="36" name="object 36">
            <a:extLst>
              <a:ext uri="{FF2B5EF4-FFF2-40B4-BE49-F238E27FC236}">
                <a16:creationId xmlns:a16="http://schemas.microsoft.com/office/drawing/2014/main" id="{C6E93BEC-2D1F-4323-ABB0-451D3311F3D0}"/>
              </a:ext>
            </a:extLst>
          </p:cNvPr>
          <p:cNvSpPr/>
          <p:nvPr/>
        </p:nvSpPr>
        <p:spPr>
          <a:xfrm>
            <a:off x="6356540" y="3242388"/>
            <a:ext cx="4622800" cy="736600"/>
          </a:xfrm>
          <a:custGeom>
            <a:avLst/>
            <a:gdLst/>
            <a:ahLst/>
            <a:cxnLst/>
            <a:rect l="l" t="t" r="r" b="b"/>
            <a:pathLst>
              <a:path w="4622800" h="736600">
                <a:moveTo>
                  <a:pt x="3250" y="673777"/>
                </a:moveTo>
                <a:lnTo>
                  <a:pt x="0" y="68688"/>
                </a:lnTo>
                <a:lnTo>
                  <a:pt x="21586" y="20229"/>
                </a:lnTo>
                <a:lnTo>
                  <a:pt x="71402" y="0"/>
                </a:lnTo>
                <a:lnTo>
                  <a:pt x="4550234" y="0"/>
                </a:lnTo>
                <a:lnTo>
                  <a:pt x="4577451" y="5439"/>
                </a:lnTo>
                <a:lnTo>
                  <a:pt x="4600631" y="20229"/>
                </a:lnTo>
                <a:lnTo>
                  <a:pt x="4616754" y="42076"/>
                </a:lnTo>
                <a:lnTo>
                  <a:pt x="4622799" y="68688"/>
                </a:lnTo>
                <a:lnTo>
                  <a:pt x="4622799" y="673777"/>
                </a:lnTo>
                <a:lnTo>
                  <a:pt x="4616754" y="699472"/>
                </a:lnTo>
                <a:lnTo>
                  <a:pt x="4600631" y="719303"/>
                </a:lnTo>
                <a:lnTo>
                  <a:pt x="4577451" y="732077"/>
                </a:lnTo>
                <a:lnTo>
                  <a:pt x="4550234" y="736600"/>
                </a:lnTo>
                <a:lnTo>
                  <a:pt x="71402" y="736600"/>
                </a:lnTo>
                <a:lnTo>
                  <a:pt x="44874" y="732077"/>
                </a:lnTo>
                <a:lnTo>
                  <a:pt x="23212" y="719303"/>
                </a:lnTo>
                <a:lnTo>
                  <a:pt x="8606" y="699472"/>
                </a:lnTo>
                <a:lnTo>
                  <a:pt x="3250" y="673777"/>
                </a:lnTo>
                <a:close/>
              </a:path>
            </a:pathLst>
          </a:custGeom>
          <a:ln w="25400">
            <a:solidFill>
              <a:srgbClr val="FFA900"/>
            </a:solidFill>
            <a:prstDash val="lgDash"/>
          </a:ln>
        </p:spPr>
        <p:txBody>
          <a:bodyPr wrap="square" lIns="0" tIns="0" rIns="0" bIns="0" rtlCol="0"/>
          <a:lstStyle/>
          <a:p>
            <a:endParaRPr/>
          </a:p>
        </p:txBody>
      </p:sp>
      <p:sp>
        <p:nvSpPr>
          <p:cNvPr id="37" name="object 37">
            <a:extLst>
              <a:ext uri="{FF2B5EF4-FFF2-40B4-BE49-F238E27FC236}">
                <a16:creationId xmlns:a16="http://schemas.microsoft.com/office/drawing/2014/main" id="{F4BE0CDE-ECEE-4E4C-B1AA-60D6A8E2A6D7}"/>
              </a:ext>
            </a:extLst>
          </p:cNvPr>
          <p:cNvSpPr txBox="1"/>
          <p:nvPr/>
        </p:nvSpPr>
        <p:spPr>
          <a:xfrm>
            <a:off x="9167391" y="2963151"/>
            <a:ext cx="1775460" cy="228268"/>
          </a:xfrm>
          <a:prstGeom prst="rect">
            <a:avLst/>
          </a:prstGeom>
        </p:spPr>
        <p:txBody>
          <a:bodyPr vert="horz" wrap="square" lIns="0" tIns="12700" rIns="0" bIns="0" rtlCol="0">
            <a:spAutoFit/>
          </a:bodyPr>
          <a:lstStyle/>
          <a:p>
            <a:pPr marL="12700">
              <a:lnSpc>
                <a:spcPct val="100000"/>
              </a:lnSpc>
              <a:spcBef>
                <a:spcPts val="100"/>
              </a:spcBef>
            </a:pPr>
            <a:r>
              <a:rPr sz="1400" spc="-25">
                <a:latin typeface="Arial MT"/>
                <a:cs typeface="Arial MT"/>
              </a:rPr>
              <a:t>Master </a:t>
            </a:r>
            <a:r>
              <a:rPr sz="1400" spc="-30">
                <a:latin typeface="Arial MT"/>
                <a:cs typeface="Arial MT"/>
              </a:rPr>
              <a:t>Instance</a:t>
            </a:r>
            <a:r>
              <a:rPr sz="1400" spc="-25">
                <a:latin typeface="Arial MT"/>
                <a:cs typeface="Arial MT"/>
              </a:rPr>
              <a:t> Group</a:t>
            </a:r>
            <a:endParaRPr sz="1400">
              <a:latin typeface="Arial MT"/>
              <a:cs typeface="Arial MT"/>
            </a:endParaRPr>
          </a:p>
        </p:txBody>
      </p:sp>
      <p:grpSp>
        <p:nvGrpSpPr>
          <p:cNvPr id="38" name="object 38">
            <a:extLst>
              <a:ext uri="{FF2B5EF4-FFF2-40B4-BE49-F238E27FC236}">
                <a16:creationId xmlns:a16="http://schemas.microsoft.com/office/drawing/2014/main" id="{496D28B8-6EA0-48E1-BD1F-D8056B9B6135}"/>
              </a:ext>
            </a:extLst>
          </p:cNvPr>
          <p:cNvGrpSpPr/>
          <p:nvPr/>
        </p:nvGrpSpPr>
        <p:grpSpPr>
          <a:xfrm>
            <a:off x="6353337" y="3347232"/>
            <a:ext cx="2570107" cy="2409755"/>
            <a:chOff x="1038197" y="2162244"/>
            <a:chExt cx="2570107" cy="2409755"/>
          </a:xfrm>
        </p:grpSpPr>
        <p:sp>
          <p:nvSpPr>
            <p:cNvPr id="39" name="object 39">
              <a:extLst>
                <a:ext uri="{FF2B5EF4-FFF2-40B4-BE49-F238E27FC236}">
                  <a16:creationId xmlns:a16="http://schemas.microsoft.com/office/drawing/2014/main" id="{F4061DD9-C8B7-4846-8072-85F412B1228B}"/>
                </a:ext>
              </a:extLst>
            </p:cNvPr>
            <p:cNvSpPr/>
            <p:nvPr/>
          </p:nvSpPr>
          <p:spPr>
            <a:xfrm>
              <a:off x="3097764" y="2162244"/>
              <a:ext cx="510540" cy="509905"/>
            </a:xfrm>
            <a:custGeom>
              <a:avLst/>
              <a:gdLst/>
              <a:ahLst/>
              <a:cxnLst/>
              <a:rect l="l" t="t" r="r" b="b"/>
              <a:pathLst>
                <a:path w="510539" h="509905">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40" name="object 40">
              <a:extLst>
                <a:ext uri="{FF2B5EF4-FFF2-40B4-BE49-F238E27FC236}">
                  <a16:creationId xmlns:a16="http://schemas.microsoft.com/office/drawing/2014/main" id="{471A7440-5DE1-410F-B8F3-C0CA2AA2EECD}"/>
                </a:ext>
              </a:extLst>
            </p:cNvPr>
            <p:cNvPicPr/>
            <p:nvPr/>
          </p:nvPicPr>
          <p:blipFill>
            <a:blip r:embed="rId7" cstate="print"/>
            <a:stretch>
              <a:fillRect/>
            </a:stretch>
          </p:blipFill>
          <p:spPr>
            <a:xfrm>
              <a:off x="3520339" y="2586069"/>
              <a:ext cx="87495" cy="115785"/>
            </a:xfrm>
            <a:prstGeom prst="rect">
              <a:avLst/>
            </a:prstGeom>
          </p:spPr>
        </p:pic>
        <p:sp>
          <p:nvSpPr>
            <p:cNvPr id="41" name="object 41">
              <a:extLst>
                <a:ext uri="{FF2B5EF4-FFF2-40B4-BE49-F238E27FC236}">
                  <a16:creationId xmlns:a16="http://schemas.microsoft.com/office/drawing/2014/main" id="{B0889411-C216-419E-B1D8-72C1A3A2BF79}"/>
                </a:ext>
              </a:extLst>
            </p:cNvPr>
            <p:cNvSpPr/>
            <p:nvPr/>
          </p:nvSpPr>
          <p:spPr>
            <a:xfrm>
              <a:off x="3181785" y="2671908"/>
              <a:ext cx="339725" cy="30480"/>
            </a:xfrm>
            <a:custGeom>
              <a:avLst/>
              <a:gdLst/>
              <a:ahLst/>
              <a:cxnLst/>
              <a:rect l="l" t="t" r="r" b="b"/>
              <a:pathLst>
                <a:path w="339725" h="30480">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42" name="object 42">
              <a:extLst>
                <a:ext uri="{FF2B5EF4-FFF2-40B4-BE49-F238E27FC236}">
                  <a16:creationId xmlns:a16="http://schemas.microsoft.com/office/drawing/2014/main" id="{F2B35102-DA99-423F-9557-98501F2FF66C}"/>
                </a:ext>
              </a:extLst>
            </p:cNvPr>
            <p:cNvPicPr/>
            <p:nvPr/>
          </p:nvPicPr>
          <p:blipFill>
            <a:blip r:embed="rId8" cstate="print"/>
            <a:stretch>
              <a:fillRect/>
            </a:stretch>
          </p:blipFill>
          <p:spPr>
            <a:xfrm>
              <a:off x="3097764" y="2586069"/>
              <a:ext cx="91259" cy="115785"/>
            </a:xfrm>
            <a:prstGeom prst="rect">
              <a:avLst/>
            </a:prstGeom>
          </p:spPr>
        </p:pic>
        <p:sp>
          <p:nvSpPr>
            <p:cNvPr id="44" name="object 44">
              <a:extLst>
                <a:ext uri="{FF2B5EF4-FFF2-40B4-BE49-F238E27FC236}">
                  <a16:creationId xmlns:a16="http://schemas.microsoft.com/office/drawing/2014/main" id="{A91930AC-BCC2-4634-AF3E-E04A9CE2BD0E}"/>
                </a:ext>
              </a:extLst>
            </p:cNvPr>
            <p:cNvSpPr/>
            <p:nvPr/>
          </p:nvSpPr>
          <p:spPr>
            <a:xfrm>
              <a:off x="1038197" y="3187699"/>
              <a:ext cx="2073910" cy="1384300"/>
            </a:xfrm>
            <a:custGeom>
              <a:avLst/>
              <a:gdLst/>
              <a:ahLst/>
              <a:cxnLst/>
              <a:rect l="l" t="t" r="r" b="b"/>
              <a:pathLst>
                <a:path w="2073910" h="1384300">
                  <a:moveTo>
                    <a:pt x="0" y="1319243"/>
                  </a:moveTo>
                  <a:lnTo>
                    <a:pt x="3202" y="73637"/>
                  </a:lnTo>
                  <a:lnTo>
                    <a:pt x="21562" y="22703"/>
                  </a:lnTo>
                  <a:lnTo>
                    <a:pt x="68151" y="0"/>
                  </a:lnTo>
                  <a:lnTo>
                    <a:pt x="1999759" y="0"/>
                  </a:lnTo>
                  <a:lnTo>
                    <a:pt x="2027130" y="6212"/>
                  </a:lnTo>
                  <a:lnTo>
                    <a:pt x="2050646" y="22703"/>
                  </a:lnTo>
                  <a:lnTo>
                    <a:pt x="2067104" y="46252"/>
                  </a:lnTo>
                  <a:lnTo>
                    <a:pt x="2073302" y="73637"/>
                  </a:lnTo>
                  <a:lnTo>
                    <a:pt x="2073302" y="1319243"/>
                  </a:lnTo>
                  <a:lnTo>
                    <a:pt x="2067104" y="1345287"/>
                  </a:lnTo>
                  <a:lnTo>
                    <a:pt x="2050646" y="1365886"/>
                  </a:lnTo>
                  <a:lnTo>
                    <a:pt x="2027130" y="1379428"/>
                  </a:lnTo>
                  <a:lnTo>
                    <a:pt x="1999759" y="1384300"/>
                  </a:lnTo>
                  <a:lnTo>
                    <a:pt x="68151" y="1384300"/>
                  </a:lnTo>
                  <a:lnTo>
                    <a:pt x="41624" y="1379428"/>
                  </a:lnTo>
                  <a:lnTo>
                    <a:pt x="19961" y="1365886"/>
                  </a:lnTo>
                  <a:lnTo>
                    <a:pt x="5355" y="1345287"/>
                  </a:lnTo>
                  <a:lnTo>
                    <a:pt x="0" y="1319243"/>
                  </a:lnTo>
                  <a:close/>
                </a:path>
              </a:pathLst>
            </a:custGeom>
            <a:ln w="25400">
              <a:solidFill>
                <a:srgbClr val="FFA900"/>
              </a:solidFill>
              <a:prstDash val="lgDash"/>
            </a:ln>
          </p:spPr>
          <p:txBody>
            <a:bodyPr wrap="square" lIns="0" tIns="0" rIns="0" bIns="0" rtlCol="0"/>
            <a:lstStyle/>
            <a:p>
              <a:endParaRPr/>
            </a:p>
          </p:txBody>
        </p:sp>
      </p:grpSp>
      <p:sp>
        <p:nvSpPr>
          <p:cNvPr id="45" name="object 45">
            <a:extLst>
              <a:ext uri="{FF2B5EF4-FFF2-40B4-BE49-F238E27FC236}">
                <a16:creationId xmlns:a16="http://schemas.microsoft.com/office/drawing/2014/main" id="{05E0F87F-9770-4724-B5AC-553DBAF75AF2}"/>
              </a:ext>
            </a:extLst>
          </p:cNvPr>
          <p:cNvSpPr txBox="1"/>
          <p:nvPr/>
        </p:nvSpPr>
        <p:spPr>
          <a:xfrm>
            <a:off x="6769288" y="4098401"/>
            <a:ext cx="1619885" cy="228268"/>
          </a:xfrm>
          <a:prstGeom prst="rect">
            <a:avLst/>
          </a:prstGeom>
        </p:spPr>
        <p:txBody>
          <a:bodyPr vert="horz" wrap="square" lIns="0" tIns="12700" rIns="0" bIns="0" rtlCol="0">
            <a:spAutoFit/>
          </a:bodyPr>
          <a:lstStyle/>
          <a:p>
            <a:pPr marL="12700">
              <a:lnSpc>
                <a:spcPct val="100000"/>
              </a:lnSpc>
              <a:spcBef>
                <a:spcPts val="100"/>
              </a:spcBef>
            </a:pPr>
            <a:r>
              <a:rPr sz="1400" spc="-35">
                <a:latin typeface="Arial MT"/>
                <a:cs typeface="Arial MT"/>
              </a:rPr>
              <a:t>Core</a:t>
            </a:r>
            <a:r>
              <a:rPr sz="1400" spc="-25">
                <a:latin typeface="Arial MT"/>
                <a:cs typeface="Arial MT"/>
              </a:rPr>
              <a:t> </a:t>
            </a:r>
            <a:r>
              <a:rPr sz="1400" spc="-30">
                <a:latin typeface="Arial MT"/>
                <a:cs typeface="Arial MT"/>
              </a:rPr>
              <a:t>Instance</a:t>
            </a:r>
            <a:r>
              <a:rPr sz="1400" spc="-20">
                <a:latin typeface="Arial MT"/>
                <a:cs typeface="Arial MT"/>
              </a:rPr>
              <a:t> </a:t>
            </a:r>
            <a:r>
              <a:rPr sz="1400" spc="-25">
                <a:latin typeface="Arial MT"/>
                <a:cs typeface="Arial MT"/>
              </a:rPr>
              <a:t>Group</a:t>
            </a:r>
            <a:endParaRPr sz="1400">
              <a:latin typeface="Arial MT"/>
              <a:cs typeface="Arial MT"/>
            </a:endParaRPr>
          </a:p>
        </p:txBody>
      </p:sp>
      <p:grpSp>
        <p:nvGrpSpPr>
          <p:cNvPr id="46" name="object 46">
            <a:extLst>
              <a:ext uri="{FF2B5EF4-FFF2-40B4-BE49-F238E27FC236}">
                <a16:creationId xmlns:a16="http://schemas.microsoft.com/office/drawing/2014/main" id="{CB63D08F-9412-49BE-BFC4-5B25E7D03155}"/>
              </a:ext>
            </a:extLst>
          </p:cNvPr>
          <p:cNvGrpSpPr/>
          <p:nvPr/>
        </p:nvGrpSpPr>
        <p:grpSpPr>
          <a:xfrm>
            <a:off x="6720810" y="4347287"/>
            <a:ext cx="4283929" cy="1384300"/>
            <a:chOff x="1405670" y="3162299"/>
            <a:chExt cx="4283929" cy="1384300"/>
          </a:xfrm>
        </p:grpSpPr>
        <p:sp>
          <p:nvSpPr>
            <p:cNvPr id="47" name="object 47">
              <a:extLst>
                <a:ext uri="{FF2B5EF4-FFF2-40B4-BE49-F238E27FC236}">
                  <a16:creationId xmlns:a16="http://schemas.microsoft.com/office/drawing/2014/main" id="{F0FFAB43-8909-4673-A423-4F1E1B84E5C3}"/>
                </a:ext>
              </a:extLst>
            </p:cNvPr>
            <p:cNvSpPr/>
            <p:nvPr/>
          </p:nvSpPr>
          <p:spPr>
            <a:xfrm>
              <a:off x="22311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48" name="object 48">
              <a:extLst>
                <a:ext uri="{FF2B5EF4-FFF2-40B4-BE49-F238E27FC236}">
                  <a16:creationId xmlns:a16="http://schemas.microsoft.com/office/drawing/2014/main" id="{4C443972-DE22-45DD-B924-3C57E0D34C21}"/>
                </a:ext>
              </a:extLst>
            </p:cNvPr>
            <p:cNvPicPr/>
            <p:nvPr/>
          </p:nvPicPr>
          <p:blipFill>
            <a:blip r:embed="rId9" cstate="print"/>
            <a:stretch>
              <a:fillRect/>
            </a:stretch>
          </p:blipFill>
          <p:spPr>
            <a:xfrm>
              <a:off x="2648184" y="3788272"/>
              <a:ext cx="86344" cy="117329"/>
            </a:xfrm>
            <a:prstGeom prst="rect">
              <a:avLst/>
            </a:prstGeom>
          </p:spPr>
        </p:pic>
        <p:sp>
          <p:nvSpPr>
            <p:cNvPr id="49" name="object 49">
              <a:extLst>
                <a:ext uri="{FF2B5EF4-FFF2-40B4-BE49-F238E27FC236}">
                  <a16:creationId xmlns:a16="http://schemas.microsoft.com/office/drawing/2014/main" id="{1C092D6F-5BDE-4BC5-AF90-96A8C3B38D97}"/>
                </a:ext>
              </a:extLst>
            </p:cNvPr>
            <p:cNvSpPr/>
            <p:nvPr/>
          </p:nvSpPr>
          <p:spPr>
            <a:xfrm>
              <a:off x="23140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0" name="object 50">
              <a:extLst>
                <a:ext uri="{FF2B5EF4-FFF2-40B4-BE49-F238E27FC236}">
                  <a16:creationId xmlns:a16="http://schemas.microsoft.com/office/drawing/2014/main" id="{F67AD85E-154B-4F5C-97ED-69EB3FB79F3A}"/>
                </a:ext>
              </a:extLst>
            </p:cNvPr>
            <p:cNvPicPr/>
            <p:nvPr/>
          </p:nvPicPr>
          <p:blipFill>
            <a:blip r:embed="rId10" cstate="print"/>
            <a:stretch>
              <a:fillRect/>
            </a:stretch>
          </p:blipFill>
          <p:spPr>
            <a:xfrm>
              <a:off x="2231170" y="3788272"/>
              <a:ext cx="90059" cy="117329"/>
            </a:xfrm>
            <a:prstGeom prst="rect">
              <a:avLst/>
            </a:prstGeom>
          </p:spPr>
        </p:pic>
        <p:sp>
          <p:nvSpPr>
            <p:cNvPr id="51" name="object 51">
              <a:extLst>
                <a:ext uri="{FF2B5EF4-FFF2-40B4-BE49-F238E27FC236}">
                  <a16:creationId xmlns:a16="http://schemas.microsoft.com/office/drawing/2014/main" id="{8075AE10-2D60-4627-BEB3-92F309029D7E}"/>
                </a:ext>
              </a:extLst>
            </p:cNvPr>
            <p:cNvSpPr/>
            <p:nvPr/>
          </p:nvSpPr>
          <p:spPr>
            <a:xfrm>
              <a:off x="14056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52" name="object 52">
              <a:extLst>
                <a:ext uri="{FF2B5EF4-FFF2-40B4-BE49-F238E27FC236}">
                  <a16:creationId xmlns:a16="http://schemas.microsoft.com/office/drawing/2014/main" id="{DEB11ED4-730B-44EE-AE6B-91C8ACE099F1}"/>
                </a:ext>
              </a:extLst>
            </p:cNvPr>
            <p:cNvPicPr/>
            <p:nvPr/>
          </p:nvPicPr>
          <p:blipFill>
            <a:blip r:embed="rId9" cstate="print"/>
            <a:stretch>
              <a:fillRect/>
            </a:stretch>
          </p:blipFill>
          <p:spPr>
            <a:xfrm>
              <a:off x="1822684" y="3788272"/>
              <a:ext cx="86344" cy="117329"/>
            </a:xfrm>
            <a:prstGeom prst="rect">
              <a:avLst/>
            </a:prstGeom>
          </p:spPr>
        </p:pic>
        <p:sp>
          <p:nvSpPr>
            <p:cNvPr id="53" name="object 53">
              <a:extLst>
                <a:ext uri="{FF2B5EF4-FFF2-40B4-BE49-F238E27FC236}">
                  <a16:creationId xmlns:a16="http://schemas.microsoft.com/office/drawing/2014/main" id="{4E794127-ACED-4658-BD24-DCB6F69D94C7}"/>
                </a:ext>
              </a:extLst>
            </p:cNvPr>
            <p:cNvSpPr/>
            <p:nvPr/>
          </p:nvSpPr>
          <p:spPr>
            <a:xfrm>
              <a:off x="14885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4" name="object 54">
              <a:extLst>
                <a:ext uri="{FF2B5EF4-FFF2-40B4-BE49-F238E27FC236}">
                  <a16:creationId xmlns:a16="http://schemas.microsoft.com/office/drawing/2014/main" id="{DEE83A7C-15B2-4AAD-82DE-2D4ED7DF5045}"/>
                </a:ext>
              </a:extLst>
            </p:cNvPr>
            <p:cNvPicPr/>
            <p:nvPr/>
          </p:nvPicPr>
          <p:blipFill>
            <a:blip r:embed="rId10" cstate="print"/>
            <a:stretch>
              <a:fillRect/>
            </a:stretch>
          </p:blipFill>
          <p:spPr>
            <a:xfrm>
              <a:off x="1405670" y="3788272"/>
              <a:ext cx="90059" cy="117329"/>
            </a:xfrm>
            <a:prstGeom prst="rect">
              <a:avLst/>
            </a:prstGeom>
          </p:spPr>
        </p:pic>
        <p:sp>
          <p:nvSpPr>
            <p:cNvPr id="56" name="object 56">
              <a:extLst>
                <a:ext uri="{FF2B5EF4-FFF2-40B4-BE49-F238E27FC236}">
                  <a16:creationId xmlns:a16="http://schemas.microsoft.com/office/drawing/2014/main" id="{A808B6FD-E766-40C3-884A-725CAFCFABAB}"/>
                </a:ext>
              </a:extLst>
            </p:cNvPr>
            <p:cNvSpPr/>
            <p:nvPr/>
          </p:nvSpPr>
          <p:spPr>
            <a:xfrm>
              <a:off x="3619499" y="3162299"/>
              <a:ext cx="2070100" cy="1384300"/>
            </a:xfrm>
            <a:custGeom>
              <a:avLst/>
              <a:gdLst/>
              <a:ahLst/>
              <a:cxnLst/>
              <a:rect l="l" t="t" r="r" b="b"/>
              <a:pathLst>
                <a:path w="2070100" h="1384300">
                  <a:moveTo>
                    <a:pt x="4417" y="1319243"/>
                  </a:moveTo>
                  <a:lnTo>
                    <a:pt x="0" y="73637"/>
                  </a:lnTo>
                  <a:lnTo>
                    <a:pt x="22169" y="22703"/>
                  </a:lnTo>
                  <a:lnTo>
                    <a:pt x="72569" y="0"/>
                  </a:lnTo>
                  <a:lnTo>
                    <a:pt x="2004176" y="0"/>
                  </a:lnTo>
                  <a:lnTo>
                    <a:pt x="2030356" y="6212"/>
                  </a:lnTo>
                  <a:lnTo>
                    <a:pt x="2051253" y="22703"/>
                  </a:lnTo>
                  <a:lnTo>
                    <a:pt x="2065092" y="46252"/>
                  </a:lnTo>
                  <a:lnTo>
                    <a:pt x="2070100" y="73637"/>
                  </a:lnTo>
                  <a:lnTo>
                    <a:pt x="2070100" y="1319243"/>
                  </a:lnTo>
                  <a:lnTo>
                    <a:pt x="2065092" y="1345287"/>
                  </a:lnTo>
                  <a:lnTo>
                    <a:pt x="2051253" y="1365886"/>
                  </a:lnTo>
                  <a:lnTo>
                    <a:pt x="2030356" y="1379428"/>
                  </a:lnTo>
                  <a:lnTo>
                    <a:pt x="2004176" y="1384300"/>
                  </a:lnTo>
                  <a:lnTo>
                    <a:pt x="72569" y="1384300"/>
                  </a:lnTo>
                  <a:lnTo>
                    <a:pt x="46041" y="1379428"/>
                  </a:lnTo>
                  <a:lnTo>
                    <a:pt x="24378" y="1365886"/>
                  </a:lnTo>
                  <a:lnTo>
                    <a:pt x="9772" y="1345287"/>
                  </a:lnTo>
                  <a:lnTo>
                    <a:pt x="4417" y="1319243"/>
                  </a:lnTo>
                  <a:close/>
                </a:path>
              </a:pathLst>
            </a:custGeom>
            <a:ln w="25399">
              <a:solidFill>
                <a:srgbClr val="FFA900"/>
              </a:solidFill>
              <a:prstDash val="lgDash"/>
            </a:ln>
          </p:spPr>
          <p:txBody>
            <a:bodyPr wrap="square" lIns="0" tIns="0" rIns="0" bIns="0" rtlCol="0"/>
            <a:lstStyle/>
            <a:p>
              <a:endParaRPr/>
            </a:p>
          </p:txBody>
        </p:sp>
      </p:grpSp>
      <p:sp>
        <p:nvSpPr>
          <p:cNvPr id="57" name="object 57">
            <a:extLst>
              <a:ext uri="{FF2B5EF4-FFF2-40B4-BE49-F238E27FC236}">
                <a16:creationId xmlns:a16="http://schemas.microsoft.com/office/drawing/2014/main" id="{06A24FEA-873A-4B71-9DB1-8D786CAF0631}"/>
              </a:ext>
            </a:extLst>
          </p:cNvPr>
          <p:cNvSpPr txBox="1"/>
          <p:nvPr/>
        </p:nvSpPr>
        <p:spPr>
          <a:xfrm>
            <a:off x="9378300" y="4073001"/>
            <a:ext cx="1597025" cy="228268"/>
          </a:xfrm>
          <a:prstGeom prst="rect">
            <a:avLst/>
          </a:prstGeom>
        </p:spPr>
        <p:txBody>
          <a:bodyPr vert="horz" wrap="square" lIns="0" tIns="12700" rIns="0" bIns="0" rtlCol="0">
            <a:spAutoFit/>
          </a:bodyPr>
          <a:lstStyle/>
          <a:p>
            <a:pPr marL="12700">
              <a:lnSpc>
                <a:spcPct val="100000"/>
              </a:lnSpc>
              <a:spcBef>
                <a:spcPts val="100"/>
              </a:spcBef>
            </a:pPr>
            <a:r>
              <a:rPr sz="1400" spc="-240">
                <a:latin typeface="Arial MT"/>
                <a:cs typeface="Arial MT"/>
              </a:rPr>
              <a:t>T</a:t>
            </a:r>
            <a:r>
              <a:rPr sz="1400" spc="-30">
                <a:latin typeface="Arial MT"/>
                <a:cs typeface="Arial MT"/>
              </a:rPr>
              <a:t>ask</a:t>
            </a:r>
            <a:r>
              <a:rPr sz="1400">
                <a:latin typeface="Arial MT"/>
                <a:cs typeface="Arial MT"/>
              </a:rPr>
              <a:t> </a:t>
            </a:r>
            <a:r>
              <a:rPr sz="1400" spc="-30">
                <a:latin typeface="Arial MT"/>
                <a:cs typeface="Arial MT"/>
              </a:rPr>
              <a:t>Instance</a:t>
            </a:r>
            <a:r>
              <a:rPr sz="1400">
                <a:latin typeface="Arial MT"/>
                <a:cs typeface="Arial MT"/>
              </a:rPr>
              <a:t> </a:t>
            </a:r>
            <a:r>
              <a:rPr sz="1400" spc="-55">
                <a:latin typeface="Arial MT"/>
                <a:cs typeface="Arial MT"/>
              </a:rPr>
              <a:t>Gr</a:t>
            </a:r>
            <a:r>
              <a:rPr sz="1400" spc="-5">
                <a:latin typeface="Arial MT"/>
                <a:cs typeface="Arial MT"/>
              </a:rPr>
              <a:t>oup</a:t>
            </a:r>
            <a:endParaRPr sz="1400">
              <a:latin typeface="Arial MT"/>
              <a:cs typeface="Arial MT"/>
            </a:endParaRPr>
          </a:p>
        </p:txBody>
      </p:sp>
      <p:grpSp>
        <p:nvGrpSpPr>
          <p:cNvPr id="58" name="object 58">
            <a:extLst>
              <a:ext uri="{FF2B5EF4-FFF2-40B4-BE49-F238E27FC236}">
                <a16:creationId xmlns:a16="http://schemas.microsoft.com/office/drawing/2014/main" id="{A8453320-7962-42FE-AEF4-D9A0369A2556}"/>
              </a:ext>
            </a:extLst>
          </p:cNvPr>
          <p:cNvGrpSpPr/>
          <p:nvPr/>
        </p:nvGrpSpPr>
        <p:grpSpPr>
          <a:xfrm>
            <a:off x="8222310" y="3791311"/>
            <a:ext cx="917575" cy="720090"/>
            <a:chOff x="2907170" y="2606323"/>
            <a:chExt cx="917575" cy="720090"/>
          </a:xfrm>
        </p:grpSpPr>
        <p:pic>
          <p:nvPicPr>
            <p:cNvPr id="59" name="object 59">
              <a:extLst>
                <a:ext uri="{FF2B5EF4-FFF2-40B4-BE49-F238E27FC236}">
                  <a16:creationId xmlns:a16="http://schemas.microsoft.com/office/drawing/2014/main" id="{EEE13554-99AA-419B-B192-DAFCF95ED429}"/>
                </a:ext>
              </a:extLst>
            </p:cNvPr>
            <p:cNvPicPr/>
            <p:nvPr/>
          </p:nvPicPr>
          <p:blipFill>
            <a:blip r:embed="rId11" cstate="print"/>
            <a:stretch>
              <a:fillRect/>
            </a:stretch>
          </p:blipFill>
          <p:spPr>
            <a:xfrm>
              <a:off x="2907170" y="2606323"/>
              <a:ext cx="512783" cy="719838"/>
            </a:xfrm>
            <a:prstGeom prst="rect">
              <a:avLst/>
            </a:prstGeom>
          </p:spPr>
        </p:pic>
        <p:sp>
          <p:nvSpPr>
            <p:cNvPr id="60" name="object 60">
              <a:extLst>
                <a:ext uri="{FF2B5EF4-FFF2-40B4-BE49-F238E27FC236}">
                  <a16:creationId xmlns:a16="http://schemas.microsoft.com/office/drawing/2014/main" id="{9E3215BD-CAF0-4045-AC7F-7565034CA7A6}"/>
                </a:ext>
              </a:extLst>
            </p:cNvPr>
            <p:cNvSpPr/>
            <p:nvPr/>
          </p:nvSpPr>
          <p:spPr>
            <a:xfrm>
              <a:off x="3012424" y="3089264"/>
              <a:ext cx="111760" cy="136525"/>
            </a:xfrm>
            <a:custGeom>
              <a:avLst/>
              <a:gdLst/>
              <a:ahLst/>
              <a:cxnLst/>
              <a:rect l="l" t="t" r="r" b="b"/>
              <a:pathLst>
                <a:path w="111760" h="136525">
                  <a:moveTo>
                    <a:pt x="4418" y="0"/>
                  </a:moveTo>
                  <a:lnTo>
                    <a:pt x="0" y="136239"/>
                  </a:lnTo>
                  <a:lnTo>
                    <a:pt x="111641" y="58030"/>
                  </a:lnTo>
                  <a:lnTo>
                    <a:pt x="4418" y="0"/>
                  </a:lnTo>
                  <a:close/>
                </a:path>
              </a:pathLst>
            </a:custGeom>
            <a:solidFill>
              <a:schemeClr val="tx2">
                <a:lumMod val="75000"/>
              </a:schemeClr>
            </a:solidFill>
          </p:spPr>
          <p:txBody>
            <a:bodyPr wrap="square" lIns="0" tIns="0" rIns="0" bIns="0" rtlCol="0"/>
            <a:lstStyle/>
            <a:p>
              <a:endParaRPr/>
            </a:p>
          </p:txBody>
        </p:sp>
        <p:pic>
          <p:nvPicPr>
            <p:cNvPr id="61" name="object 61">
              <a:extLst>
                <a:ext uri="{FF2B5EF4-FFF2-40B4-BE49-F238E27FC236}">
                  <a16:creationId xmlns:a16="http://schemas.microsoft.com/office/drawing/2014/main" id="{CD10C58B-93FB-4B1C-A3ED-8B16A694B9E8}"/>
                </a:ext>
              </a:extLst>
            </p:cNvPr>
            <p:cNvPicPr/>
            <p:nvPr/>
          </p:nvPicPr>
          <p:blipFill>
            <a:blip r:embed="rId12" cstate="print"/>
            <a:stretch>
              <a:fillRect/>
            </a:stretch>
          </p:blipFill>
          <p:spPr>
            <a:xfrm>
              <a:off x="3311363" y="2606323"/>
              <a:ext cx="512783" cy="719838"/>
            </a:xfrm>
            <a:prstGeom prst="rect">
              <a:avLst/>
            </a:prstGeom>
          </p:spPr>
        </p:pic>
      </p:grpSp>
      <p:grpSp>
        <p:nvGrpSpPr>
          <p:cNvPr id="62" name="object 62">
            <a:extLst>
              <a:ext uri="{FF2B5EF4-FFF2-40B4-BE49-F238E27FC236}">
                <a16:creationId xmlns:a16="http://schemas.microsoft.com/office/drawing/2014/main" id="{2591EE01-566F-4E97-900B-686320090EFB}"/>
              </a:ext>
            </a:extLst>
          </p:cNvPr>
          <p:cNvGrpSpPr/>
          <p:nvPr/>
        </p:nvGrpSpPr>
        <p:grpSpPr>
          <a:xfrm>
            <a:off x="8366849" y="3839267"/>
            <a:ext cx="2258060" cy="1774825"/>
            <a:chOff x="3051709" y="2654279"/>
            <a:chExt cx="2258060" cy="1774825"/>
          </a:xfrm>
        </p:grpSpPr>
        <p:sp>
          <p:nvSpPr>
            <p:cNvPr id="63" name="object 63">
              <a:extLst>
                <a:ext uri="{FF2B5EF4-FFF2-40B4-BE49-F238E27FC236}">
                  <a16:creationId xmlns:a16="http://schemas.microsoft.com/office/drawing/2014/main" id="{52BFE99E-E49F-4BB6-9F5D-C742C465DAA9}"/>
                </a:ext>
              </a:extLst>
            </p:cNvPr>
            <p:cNvSpPr/>
            <p:nvPr/>
          </p:nvSpPr>
          <p:spPr>
            <a:xfrm>
              <a:off x="4161570" y="32671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64" name="object 64">
              <a:extLst>
                <a:ext uri="{FF2B5EF4-FFF2-40B4-BE49-F238E27FC236}">
                  <a16:creationId xmlns:a16="http://schemas.microsoft.com/office/drawing/2014/main" id="{037D38BB-0D8D-445B-B9E7-11F0AEC33411}"/>
                </a:ext>
              </a:extLst>
            </p:cNvPr>
            <p:cNvPicPr/>
            <p:nvPr/>
          </p:nvPicPr>
          <p:blipFill>
            <a:blip r:embed="rId7" cstate="print"/>
            <a:stretch>
              <a:fillRect/>
            </a:stretch>
          </p:blipFill>
          <p:spPr>
            <a:xfrm>
              <a:off x="4578584" y="3690969"/>
              <a:ext cx="86344" cy="115785"/>
            </a:xfrm>
            <a:prstGeom prst="rect">
              <a:avLst/>
            </a:prstGeom>
          </p:spPr>
        </p:pic>
        <p:sp>
          <p:nvSpPr>
            <p:cNvPr id="65" name="object 65">
              <a:extLst>
                <a:ext uri="{FF2B5EF4-FFF2-40B4-BE49-F238E27FC236}">
                  <a16:creationId xmlns:a16="http://schemas.microsoft.com/office/drawing/2014/main" id="{1364379B-1E2A-43CE-B6CD-FB2C10CA43DF}"/>
                </a:ext>
              </a:extLst>
            </p:cNvPr>
            <p:cNvSpPr/>
            <p:nvPr/>
          </p:nvSpPr>
          <p:spPr>
            <a:xfrm>
              <a:off x="4244486" y="3776808"/>
              <a:ext cx="335280" cy="30480"/>
            </a:xfrm>
            <a:custGeom>
              <a:avLst/>
              <a:gdLst/>
              <a:ahLst/>
              <a:cxnLst/>
              <a:rect l="l" t="t" r="r" b="b"/>
              <a:pathLst>
                <a:path w="335279" h="30479">
                  <a:moveTo>
                    <a:pt x="334698" y="0"/>
                  </a:moveTo>
                  <a:lnTo>
                    <a:pt x="0" y="0"/>
                  </a:lnTo>
                  <a:lnTo>
                    <a:pt x="0" y="29955"/>
                  </a:lnTo>
                  <a:lnTo>
                    <a:pt x="334698" y="29955"/>
                  </a:lnTo>
                  <a:lnTo>
                    <a:pt x="334698" y="0"/>
                  </a:lnTo>
                  <a:close/>
                </a:path>
              </a:pathLst>
            </a:custGeom>
            <a:solidFill>
              <a:srgbClr val="9D5025"/>
            </a:solidFill>
          </p:spPr>
          <p:txBody>
            <a:bodyPr wrap="square" lIns="0" tIns="0" rIns="0" bIns="0" rtlCol="0"/>
            <a:lstStyle/>
            <a:p>
              <a:endParaRPr/>
            </a:p>
          </p:txBody>
        </p:sp>
        <p:pic>
          <p:nvPicPr>
            <p:cNvPr id="66" name="object 66">
              <a:extLst>
                <a:ext uri="{FF2B5EF4-FFF2-40B4-BE49-F238E27FC236}">
                  <a16:creationId xmlns:a16="http://schemas.microsoft.com/office/drawing/2014/main" id="{D4EE1C42-C7C2-41AC-B09F-850136E19278}"/>
                </a:ext>
              </a:extLst>
            </p:cNvPr>
            <p:cNvPicPr/>
            <p:nvPr/>
          </p:nvPicPr>
          <p:blipFill>
            <a:blip r:embed="rId13" cstate="print"/>
            <a:stretch>
              <a:fillRect/>
            </a:stretch>
          </p:blipFill>
          <p:spPr>
            <a:xfrm>
              <a:off x="4161570" y="3690969"/>
              <a:ext cx="90059" cy="115785"/>
            </a:xfrm>
            <a:prstGeom prst="rect">
              <a:avLst/>
            </a:prstGeom>
          </p:spPr>
        </p:pic>
        <p:sp>
          <p:nvSpPr>
            <p:cNvPr id="67" name="object 67">
              <a:extLst>
                <a:ext uri="{FF2B5EF4-FFF2-40B4-BE49-F238E27FC236}">
                  <a16:creationId xmlns:a16="http://schemas.microsoft.com/office/drawing/2014/main" id="{705BD1BF-60CE-45D7-98B1-445262CF7475}"/>
                </a:ext>
              </a:extLst>
            </p:cNvPr>
            <p:cNvSpPr/>
            <p:nvPr/>
          </p:nvSpPr>
          <p:spPr>
            <a:xfrm>
              <a:off x="4799564" y="32671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68" name="object 68">
              <a:extLst>
                <a:ext uri="{FF2B5EF4-FFF2-40B4-BE49-F238E27FC236}">
                  <a16:creationId xmlns:a16="http://schemas.microsoft.com/office/drawing/2014/main" id="{FA3196C4-AA0D-4E7A-BB5E-3765FBC587E1}"/>
                </a:ext>
              </a:extLst>
            </p:cNvPr>
            <p:cNvPicPr/>
            <p:nvPr/>
          </p:nvPicPr>
          <p:blipFill>
            <a:blip r:embed="rId14" cstate="print"/>
            <a:stretch>
              <a:fillRect/>
            </a:stretch>
          </p:blipFill>
          <p:spPr>
            <a:xfrm>
              <a:off x="5222139" y="3690969"/>
              <a:ext cx="87495" cy="115785"/>
            </a:xfrm>
            <a:prstGeom prst="rect">
              <a:avLst/>
            </a:prstGeom>
          </p:spPr>
        </p:pic>
        <p:sp>
          <p:nvSpPr>
            <p:cNvPr id="69" name="object 69">
              <a:extLst>
                <a:ext uri="{FF2B5EF4-FFF2-40B4-BE49-F238E27FC236}">
                  <a16:creationId xmlns:a16="http://schemas.microsoft.com/office/drawing/2014/main" id="{33480BE9-F2C0-4874-95C1-2796FA554B7D}"/>
                </a:ext>
              </a:extLst>
            </p:cNvPr>
            <p:cNvSpPr/>
            <p:nvPr/>
          </p:nvSpPr>
          <p:spPr>
            <a:xfrm>
              <a:off x="4883585" y="3776808"/>
              <a:ext cx="339725" cy="30480"/>
            </a:xfrm>
            <a:custGeom>
              <a:avLst/>
              <a:gdLst/>
              <a:ahLst/>
              <a:cxnLst/>
              <a:rect l="l" t="t" r="r" b="b"/>
              <a:pathLst>
                <a:path w="339725" h="30479">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70" name="object 70">
              <a:extLst>
                <a:ext uri="{FF2B5EF4-FFF2-40B4-BE49-F238E27FC236}">
                  <a16:creationId xmlns:a16="http://schemas.microsoft.com/office/drawing/2014/main" id="{48198D3B-4137-4800-8F03-8E2A66BA7FD5}"/>
                </a:ext>
              </a:extLst>
            </p:cNvPr>
            <p:cNvPicPr/>
            <p:nvPr/>
          </p:nvPicPr>
          <p:blipFill>
            <a:blip r:embed="rId13" cstate="print"/>
            <a:stretch>
              <a:fillRect/>
            </a:stretch>
          </p:blipFill>
          <p:spPr>
            <a:xfrm>
              <a:off x="4799564" y="3690969"/>
              <a:ext cx="91259" cy="115785"/>
            </a:xfrm>
            <a:prstGeom prst="rect">
              <a:avLst/>
            </a:prstGeom>
          </p:spPr>
        </p:pic>
        <p:sp>
          <p:nvSpPr>
            <p:cNvPr id="71" name="object 71">
              <a:extLst>
                <a:ext uri="{FF2B5EF4-FFF2-40B4-BE49-F238E27FC236}">
                  <a16:creationId xmlns:a16="http://schemas.microsoft.com/office/drawing/2014/main" id="{655FBBB7-9CD5-4734-92CF-9C86B3993E02}"/>
                </a:ext>
              </a:extLst>
            </p:cNvPr>
            <p:cNvSpPr/>
            <p:nvPr/>
          </p:nvSpPr>
          <p:spPr>
            <a:xfrm>
              <a:off x="4161570" y="38894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72" name="object 72">
              <a:extLst>
                <a:ext uri="{FF2B5EF4-FFF2-40B4-BE49-F238E27FC236}">
                  <a16:creationId xmlns:a16="http://schemas.microsoft.com/office/drawing/2014/main" id="{D9119858-37E4-404F-8BED-B09806E4A342}"/>
                </a:ext>
              </a:extLst>
            </p:cNvPr>
            <p:cNvPicPr/>
            <p:nvPr/>
          </p:nvPicPr>
          <p:blipFill>
            <a:blip r:embed="rId15" cstate="print"/>
            <a:stretch>
              <a:fillRect/>
            </a:stretch>
          </p:blipFill>
          <p:spPr>
            <a:xfrm>
              <a:off x="4578584" y="4313269"/>
              <a:ext cx="86344" cy="115785"/>
            </a:xfrm>
            <a:prstGeom prst="rect">
              <a:avLst/>
            </a:prstGeom>
          </p:spPr>
        </p:pic>
        <p:sp>
          <p:nvSpPr>
            <p:cNvPr id="73" name="object 73">
              <a:extLst>
                <a:ext uri="{FF2B5EF4-FFF2-40B4-BE49-F238E27FC236}">
                  <a16:creationId xmlns:a16="http://schemas.microsoft.com/office/drawing/2014/main" id="{9C870FF5-6788-4CDB-B3E8-DB7D01906FF2}"/>
                </a:ext>
              </a:extLst>
            </p:cNvPr>
            <p:cNvSpPr/>
            <p:nvPr/>
          </p:nvSpPr>
          <p:spPr>
            <a:xfrm>
              <a:off x="4244486" y="4399108"/>
              <a:ext cx="335280" cy="30480"/>
            </a:xfrm>
            <a:custGeom>
              <a:avLst/>
              <a:gdLst/>
              <a:ahLst/>
              <a:cxnLst/>
              <a:rect l="l" t="t" r="r" b="b"/>
              <a:pathLst>
                <a:path w="335279" h="30479">
                  <a:moveTo>
                    <a:pt x="334698" y="0"/>
                  </a:moveTo>
                  <a:lnTo>
                    <a:pt x="0" y="0"/>
                  </a:lnTo>
                  <a:lnTo>
                    <a:pt x="0" y="29956"/>
                  </a:lnTo>
                  <a:lnTo>
                    <a:pt x="334698" y="29956"/>
                  </a:lnTo>
                  <a:lnTo>
                    <a:pt x="334698" y="0"/>
                  </a:lnTo>
                  <a:close/>
                </a:path>
              </a:pathLst>
            </a:custGeom>
            <a:solidFill>
              <a:srgbClr val="9D5025"/>
            </a:solidFill>
          </p:spPr>
          <p:txBody>
            <a:bodyPr wrap="square" lIns="0" tIns="0" rIns="0" bIns="0" rtlCol="0"/>
            <a:lstStyle/>
            <a:p>
              <a:endParaRPr/>
            </a:p>
          </p:txBody>
        </p:sp>
        <p:pic>
          <p:nvPicPr>
            <p:cNvPr id="74" name="object 74">
              <a:extLst>
                <a:ext uri="{FF2B5EF4-FFF2-40B4-BE49-F238E27FC236}">
                  <a16:creationId xmlns:a16="http://schemas.microsoft.com/office/drawing/2014/main" id="{2A719B57-9476-4B4F-88E9-850FC90D2CA8}"/>
                </a:ext>
              </a:extLst>
            </p:cNvPr>
            <p:cNvPicPr/>
            <p:nvPr/>
          </p:nvPicPr>
          <p:blipFill>
            <a:blip r:embed="rId13" cstate="print"/>
            <a:stretch>
              <a:fillRect/>
            </a:stretch>
          </p:blipFill>
          <p:spPr>
            <a:xfrm>
              <a:off x="4161570" y="4313269"/>
              <a:ext cx="90059" cy="115785"/>
            </a:xfrm>
            <a:prstGeom prst="rect">
              <a:avLst/>
            </a:prstGeom>
          </p:spPr>
        </p:pic>
        <p:sp>
          <p:nvSpPr>
            <p:cNvPr id="75" name="object 75">
              <a:extLst>
                <a:ext uri="{FF2B5EF4-FFF2-40B4-BE49-F238E27FC236}">
                  <a16:creationId xmlns:a16="http://schemas.microsoft.com/office/drawing/2014/main" id="{8C1291B2-36ED-4015-ACDF-1737A3988D35}"/>
                </a:ext>
              </a:extLst>
            </p:cNvPr>
            <p:cNvSpPr/>
            <p:nvPr/>
          </p:nvSpPr>
          <p:spPr>
            <a:xfrm>
              <a:off x="4799564" y="38894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76" name="object 76">
              <a:extLst>
                <a:ext uri="{FF2B5EF4-FFF2-40B4-BE49-F238E27FC236}">
                  <a16:creationId xmlns:a16="http://schemas.microsoft.com/office/drawing/2014/main" id="{C9F0A3BD-7B3C-45A1-9D12-0DC6BE4AE42E}"/>
                </a:ext>
              </a:extLst>
            </p:cNvPr>
            <p:cNvPicPr/>
            <p:nvPr/>
          </p:nvPicPr>
          <p:blipFill>
            <a:blip r:embed="rId14" cstate="print"/>
            <a:stretch>
              <a:fillRect/>
            </a:stretch>
          </p:blipFill>
          <p:spPr>
            <a:xfrm>
              <a:off x="5222139" y="4313269"/>
              <a:ext cx="87495" cy="115785"/>
            </a:xfrm>
            <a:prstGeom prst="rect">
              <a:avLst/>
            </a:prstGeom>
          </p:spPr>
        </p:pic>
        <p:sp>
          <p:nvSpPr>
            <p:cNvPr id="77" name="object 77">
              <a:extLst>
                <a:ext uri="{FF2B5EF4-FFF2-40B4-BE49-F238E27FC236}">
                  <a16:creationId xmlns:a16="http://schemas.microsoft.com/office/drawing/2014/main" id="{A26C77A2-D8A3-4D45-8E5A-4E18C99E8D74}"/>
                </a:ext>
              </a:extLst>
            </p:cNvPr>
            <p:cNvSpPr/>
            <p:nvPr/>
          </p:nvSpPr>
          <p:spPr>
            <a:xfrm>
              <a:off x="4883585" y="4399108"/>
              <a:ext cx="339725" cy="30480"/>
            </a:xfrm>
            <a:custGeom>
              <a:avLst/>
              <a:gdLst/>
              <a:ahLst/>
              <a:cxnLst/>
              <a:rect l="l" t="t" r="r" b="b"/>
              <a:pathLst>
                <a:path w="339725" h="30479">
                  <a:moveTo>
                    <a:pt x="339162" y="0"/>
                  </a:moveTo>
                  <a:lnTo>
                    <a:pt x="0" y="0"/>
                  </a:lnTo>
                  <a:lnTo>
                    <a:pt x="0" y="29956"/>
                  </a:lnTo>
                  <a:lnTo>
                    <a:pt x="339162" y="29956"/>
                  </a:lnTo>
                  <a:lnTo>
                    <a:pt x="339162" y="0"/>
                  </a:lnTo>
                  <a:close/>
                </a:path>
              </a:pathLst>
            </a:custGeom>
            <a:solidFill>
              <a:srgbClr val="9D5025"/>
            </a:solidFill>
          </p:spPr>
          <p:txBody>
            <a:bodyPr wrap="square" lIns="0" tIns="0" rIns="0" bIns="0" rtlCol="0"/>
            <a:lstStyle/>
            <a:p>
              <a:endParaRPr/>
            </a:p>
          </p:txBody>
        </p:sp>
        <p:pic>
          <p:nvPicPr>
            <p:cNvPr id="78" name="object 78">
              <a:extLst>
                <a:ext uri="{FF2B5EF4-FFF2-40B4-BE49-F238E27FC236}">
                  <a16:creationId xmlns:a16="http://schemas.microsoft.com/office/drawing/2014/main" id="{03EFE73A-EC6A-451F-B10D-A1701C0033B5}"/>
                </a:ext>
              </a:extLst>
            </p:cNvPr>
            <p:cNvPicPr/>
            <p:nvPr/>
          </p:nvPicPr>
          <p:blipFill>
            <a:blip r:embed="rId13" cstate="print"/>
            <a:stretch>
              <a:fillRect/>
            </a:stretch>
          </p:blipFill>
          <p:spPr>
            <a:xfrm>
              <a:off x="4799564" y="4313269"/>
              <a:ext cx="91259" cy="115785"/>
            </a:xfrm>
            <a:prstGeom prst="rect">
              <a:avLst/>
            </a:prstGeom>
          </p:spPr>
        </p:pic>
        <p:sp>
          <p:nvSpPr>
            <p:cNvPr id="79" name="object 79">
              <a:extLst>
                <a:ext uri="{FF2B5EF4-FFF2-40B4-BE49-F238E27FC236}">
                  <a16:creationId xmlns:a16="http://schemas.microsoft.com/office/drawing/2014/main" id="{A32DF7AE-EB22-41B3-8042-B71B6CEB8D02}"/>
                </a:ext>
              </a:extLst>
            </p:cNvPr>
            <p:cNvSpPr/>
            <p:nvPr/>
          </p:nvSpPr>
          <p:spPr>
            <a:xfrm>
              <a:off x="3064409" y="2666979"/>
              <a:ext cx="250825" cy="462915"/>
            </a:xfrm>
            <a:custGeom>
              <a:avLst/>
              <a:gdLst/>
              <a:ahLst/>
              <a:cxnLst/>
              <a:rect l="l" t="t" r="r" b="b"/>
              <a:pathLst>
                <a:path w="250825" h="462914">
                  <a:moveTo>
                    <a:pt x="250290" y="0"/>
                  </a:moveTo>
                  <a:lnTo>
                    <a:pt x="6044" y="451300"/>
                  </a:lnTo>
                  <a:lnTo>
                    <a:pt x="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0" name="object 80">
              <a:extLst>
                <a:ext uri="{FF2B5EF4-FFF2-40B4-BE49-F238E27FC236}">
                  <a16:creationId xmlns:a16="http://schemas.microsoft.com/office/drawing/2014/main" id="{BD45CB90-3E74-4418-AF5C-2EAE7999C6E9}"/>
                </a:ext>
              </a:extLst>
            </p:cNvPr>
            <p:cNvSpPr/>
            <p:nvPr/>
          </p:nvSpPr>
          <p:spPr>
            <a:xfrm>
              <a:off x="3416618" y="2666979"/>
              <a:ext cx="250825" cy="462915"/>
            </a:xfrm>
            <a:custGeom>
              <a:avLst/>
              <a:gdLst/>
              <a:ahLst/>
              <a:cxnLst/>
              <a:rect l="l" t="t" r="r" b="b"/>
              <a:pathLst>
                <a:path w="250825" h="462914">
                  <a:moveTo>
                    <a:pt x="0" y="0"/>
                  </a:moveTo>
                  <a:lnTo>
                    <a:pt x="244245" y="451300"/>
                  </a:lnTo>
                  <a:lnTo>
                    <a:pt x="25029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1" name="object 81">
              <a:extLst>
                <a:ext uri="{FF2B5EF4-FFF2-40B4-BE49-F238E27FC236}">
                  <a16:creationId xmlns:a16="http://schemas.microsoft.com/office/drawing/2014/main" id="{509AB023-667B-498A-8239-2A70CCF7833E}"/>
                </a:ext>
              </a:extLst>
            </p:cNvPr>
            <p:cNvSpPr/>
            <p:nvPr/>
          </p:nvSpPr>
          <p:spPr>
            <a:xfrm>
              <a:off x="3607252" y="3089264"/>
              <a:ext cx="111760" cy="136525"/>
            </a:xfrm>
            <a:custGeom>
              <a:avLst/>
              <a:gdLst/>
              <a:ahLst/>
              <a:cxnLst/>
              <a:rect l="l" t="t" r="r" b="b"/>
              <a:pathLst>
                <a:path w="111760" h="136525">
                  <a:moveTo>
                    <a:pt x="107223" y="0"/>
                  </a:moveTo>
                  <a:lnTo>
                    <a:pt x="0" y="58030"/>
                  </a:lnTo>
                  <a:lnTo>
                    <a:pt x="111641" y="136239"/>
                  </a:lnTo>
                  <a:lnTo>
                    <a:pt x="107223" y="0"/>
                  </a:lnTo>
                  <a:close/>
                </a:path>
              </a:pathLst>
            </a:custGeom>
            <a:solidFill>
              <a:schemeClr val="tx2">
                <a:lumMod val="75000"/>
              </a:schemeClr>
            </a:solidFill>
          </p:spPr>
          <p:txBody>
            <a:bodyPr wrap="square" lIns="0" tIns="0" rIns="0" bIns="0" rtlCol="0"/>
            <a:lstStyle/>
            <a:p>
              <a:endParaRPr/>
            </a:p>
          </p:txBody>
        </p:sp>
      </p:grpSp>
    </p:spTree>
    <p:extLst>
      <p:ext uri="{BB962C8B-B14F-4D97-AF65-F5344CB8AC3E}">
        <p14:creationId xmlns:p14="http://schemas.microsoft.com/office/powerpoint/2010/main" val="241487405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C66C1-F889-46D6-834F-00DFD98D18F0}"/>
              </a:ext>
            </a:extLst>
          </p:cNvPr>
          <p:cNvSpPr>
            <a:spLocks noGrp="1"/>
          </p:cNvSpPr>
          <p:nvPr>
            <p:ph type="title"/>
          </p:nvPr>
        </p:nvSpPr>
        <p:spPr/>
        <p:txBody>
          <a:bodyPr/>
          <a:lstStyle/>
          <a:p>
            <a:r>
              <a:rPr lang="en-US" noProof="0"/>
              <a:t>AWS EMR</a:t>
            </a:r>
          </a:p>
        </p:txBody>
      </p:sp>
      <p:sp>
        <p:nvSpPr>
          <p:cNvPr id="3" name="Content Placeholder 2">
            <a:extLst>
              <a:ext uri="{FF2B5EF4-FFF2-40B4-BE49-F238E27FC236}">
                <a16:creationId xmlns:a16="http://schemas.microsoft.com/office/drawing/2014/main" id="{3F6940A6-CE6E-4C55-AF0E-28C0ADD832B0}"/>
              </a:ext>
            </a:extLst>
          </p:cNvPr>
          <p:cNvSpPr>
            <a:spLocks noGrp="1"/>
          </p:cNvSpPr>
          <p:nvPr>
            <p:ph idx="1"/>
          </p:nvPr>
        </p:nvSpPr>
        <p:spPr/>
        <p:txBody>
          <a:bodyPr/>
          <a:lstStyle/>
          <a:p>
            <a:r>
              <a:rPr lang="en-US" noProof="0"/>
              <a:t>The central component of Amazon EMR is the </a:t>
            </a:r>
            <a:r>
              <a:rPr lang="en-US" b="1" noProof="0"/>
              <a:t>cluster</a:t>
            </a:r>
          </a:p>
          <a:p>
            <a:pPr lvl="1"/>
            <a:r>
              <a:rPr lang="en-US" noProof="0"/>
              <a:t>A collection of </a:t>
            </a:r>
            <a:r>
              <a:rPr lang="en-US" b="1" noProof="0"/>
              <a:t>Amazon Elastic Compute Cloud (Amazon EC2)</a:t>
            </a:r>
            <a:r>
              <a:rPr lang="en-US" noProof="0"/>
              <a:t> instances</a:t>
            </a:r>
          </a:p>
          <a:p>
            <a:pPr lvl="1"/>
            <a:r>
              <a:rPr lang="en-US" noProof="0"/>
              <a:t>Each instance is called a </a:t>
            </a:r>
            <a:r>
              <a:rPr lang="en-US" b="1" noProof="0"/>
              <a:t>node</a:t>
            </a:r>
            <a:r>
              <a:rPr lang="en-US" noProof="0"/>
              <a:t> </a:t>
            </a:r>
          </a:p>
          <a:p>
            <a:r>
              <a:rPr lang="en-US" noProof="0"/>
              <a:t>The </a:t>
            </a:r>
            <a:r>
              <a:rPr lang="en-US" b="1" noProof="0"/>
              <a:t>node type </a:t>
            </a:r>
            <a:r>
              <a:rPr lang="en-US" noProof="0"/>
              <a:t>identifies the role within the cluster </a:t>
            </a:r>
          </a:p>
          <a:p>
            <a:pPr lvl="1"/>
            <a:r>
              <a:rPr lang="en-US" b="1" noProof="0"/>
              <a:t>Master</a:t>
            </a:r>
            <a:r>
              <a:rPr lang="en-US" noProof="0"/>
              <a:t> node coordinates the distribution of data and tasks among other nodes</a:t>
            </a:r>
          </a:p>
          <a:p>
            <a:pPr lvl="2"/>
            <a:r>
              <a:rPr lang="en-US" noProof="0"/>
              <a:t>Every cluster has (at least) a master node</a:t>
            </a:r>
          </a:p>
          <a:p>
            <a:pPr lvl="2"/>
            <a:r>
              <a:rPr lang="en-US" noProof="0"/>
              <a:t>Always active</a:t>
            </a:r>
          </a:p>
          <a:p>
            <a:pPr lvl="1"/>
            <a:r>
              <a:rPr lang="en-US" b="1" noProof="0"/>
              <a:t>Core</a:t>
            </a:r>
            <a:r>
              <a:rPr lang="en-US" noProof="0"/>
              <a:t> node runs tasks and store data in the Hadoop Distributed File System (HDFS) </a:t>
            </a:r>
          </a:p>
          <a:p>
            <a:pPr lvl="2"/>
            <a:r>
              <a:rPr lang="en-US" noProof="0"/>
              <a:t>Multi-node clusters have at least one core node</a:t>
            </a:r>
          </a:p>
          <a:p>
            <a:pPr lvl="2"/>
            <a:r>
              <a:rPr lang="en-US" noProof="0"/>
              <a:t>Always active, contains the data node daemon</a:t>
            </a:r>
          </a:p>
          <a:p>
            <a:pPr lvl="1"/>
            <a:r>
              <a:rPr lang="en-US" b="1" noProof="0"/>
              <a:t>Task</a:t>
            </a:r>
            <a:r>
              <a:rPr lang="en-US" noProof="0"/>
              <a:t> node only runs tasks</a:t>
            </a:r>
          </a:p>
          <a:p>
            <a:pPr lvl="2"/>
            <a:r>
              <a:rPr lang="en-US" noProof="0"/>
              <a:t>Task nodes are optional</a:t>
            </a:r>
          </a:p>
          <a:p>
            <a:pPr lvl="2"/>
            <a:r>
              <a:rPr lang="en-US" noProof="0"/>
              <a:t>Decoupling processing and storage, we lose data locality</a:t>
            </a:r>
          </a:p>
        </p:txBody>
      </p:sp>
      <p:sp>
        <p:nvSpPr>
          <p:cNvPr id="4" name="Footer Placeholder 3">
            <a:extLst>
              <a:ext uri="{FF2B5EF4-FFF2-40B4-BE49-F238E27FC236}">
                <a16:creationId xmlns:a16="http://schemas.microsoft.com/office/drawing/2014/main" id="{03F55EAA-7259-496B-8785-BC948F04EDFB}"/>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4C1BA359-3E16-4917-9390-37E7AD6AE402}"/>
              </a:ext>
            </a:extLst>
          </p:cNvPr>
          <p:cNvSpPr>
            <a:spLocks noGrp="1"/>
          </p:cNvSpPr>
          <p:nvPr>
            <p:ph type="sldNum" sz="quarter" idx="12"/>
          </p:nvPr>
        </p:nvSpPr>
        <p:spPr/>
        <p:txBody>
          <a:bodyPr/>
          <a:lstStyle/>
          <a:p>
            <a:fld id="{5DD6F1BA-2510-46FC-9346-AB1F3CA1593B}" type="slidenum">
              <a:rPr lang="it-IT" smtClean="0"/>
              <a:pPr/>
              <a:t>289</a:t>
            </a:fld>
            <a:endParaRPr lang="it-IT"/>
          </a:p>
        </p:txBody>
      </p:sp>
    </p:spTree>
    <p:extLst>
      <p:ext uri="{BB962C8B-B14F-4D97-AF65-F5344CB8AC3E}">
        <p14:creationId xmlns:p14="http://schemas.microsoft.com/office/powerpoint/2010/main" val="32066427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3796A8-E8C2-795E-06A6-E21B7FC0BAC5}"/>
              </a:ext>
            </a:extLst>
          </p:cNvPr>
          <p:cNvSpPr>
            <a:spLocks noGrp="1"/>
          </p:cNvSpPr>
          <p:nvPr>
            <p:ph type="title"/>
          </p:nvPr>
        </p:nvSpPr>
        <p:spPr/>
        <p:txBody>
          <a:bodyPr/>
          <a:lstStyle/>
          <a:p>
            <a:r>
              <a:rPr lang="en-US" noProof="0"/>
              <a:t>Data platform: DWH</a:t>
            </a:r>
          </a:p>
        </p:txBody>
      </p:sp>
      <p:sp>
        <p:nvSpPr>
          <p:cNvPr id="3" name="Segnaposto contenuto 2">
            <a:extLst>
              <a:ext uri="{FF2B5EF4-FFF2-40B4-BE49-F238E27FC236}">
                <a16:creationId xmlns:a16="http://schemas.microsoft.com/office/drawing/2014/main" id="{6FBF6A97-5BB9-8BF5-511F-8BD9C059DBC4}"/>
              </a:ext>
            </a:extLst>
          </p:cNvPr>
          <p:cNvSpPr>
            <a:spLocks noGrp="1"/>
          </p:cNvSpPr>
          <p:nvPr>
            <p:ph sz="half" idx="1"/>
          </p:nvPr>
        </p:nvSpPr>
        <p:spPr/>
        <p:txBody>
          <a:bodyPr/>
          <a:lstStyle/>
          <a:p>
            <a:pPr lvl="1"/>
            <a:r>
              <a:rPr lang="en-US" noProof="0"/>
              <a:t>Reduce stress on operational systems</a:t>
            </a:r>
          </a:p>
          <a:p>
            <a:pPr lvl="1"/>
            <a:r>
              <a:rPr lang="en-US" noProof="0"/>
              <a:t>Integrate data sources</a:t>
            </a:r>
          </a:p>
          <a:p>
            <a:pPr lvl="1"/>
            <a:r>
              <a:rPr lang="en-US" noProof="0"/>
              <a:t>No IT involvement to create reports</a:t>
            </a:r>
          </a:p>
          <a:p>
            <a:pPr lvl="1"/>
            <a:r>
              <a:rPr lang="en-US" noProof="0"/>
              <a:t>One version of the truth</a:t>
            </a:r>
          </a:p>
          <a:p>
            <a:pPr lvl="1"/>
            <a:r>
              <a:rPr lang="en-US" noProof="0"/>
              <a:t>Make better business decisions</a:t>
            </a:r>
          </a:p>
        </p:txBody>
      </p:sp>
      <p:sp>
        <p:nvSpPr>
          <p:cNvPr id="4" name="Segnaposto contenuto 3">
            <a:extLst>
              <a:ext uri="{FF2B5EF4-FFF2-40B4-BE49-F238E27FC236}">
                <a16:creationId xmlns:a16="http://schemas.microsoft.com/office/drawing/2014/main" id="{34C725F8-AF7D-E12C-C2AF-59C8ED3F8982}"/>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35069068-0115-AFDC-2003-518E7F8518EE}"/>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AC951D23-8C99-636C-F5BE-42A30E99B3F1}"/>
              </a:ext>
            </a:extLst>
          </p:cNvPr>
          <p:cNvSpPr>
            <a:spLocks noGrp="1"/>
          </p:cNvSpPr>
          <p:nvPr>
            <p:ph type="sldNum" sz="quarter" idx="12"/>
          </p:nvPr>
        </p:nvSpPr>
        <p:spPr/>
        <p:txBody>
          <a:bodyPr/>
          <a:lstStyle/>
          <a:p>
            <a:fld id="{5DD6F1BA-2510-46FC-9346-AB1F3CA1593B}" type="slidenum">
              <a:rPr lang="en-US" smtClean="0"/>
              <a:t>29</a:t>
            </a:fld>
            <a:endParaRPr lang="en-US"/>
          </a:p>
        </p:txBody>
      </p:sp>
      <p:sp>
        <p:nvSpPr>
          <p:cNvPr id="7" name="Segnaposto contenuto 6">
            <a:extLst>
              <a:ext uri="{FF2B5EF4-FFF2-40B4-BE49-F238E27FC236}">
                <a16:creationId xmlns:a16="http://schemas.microsoft.com/office/drawing/2014/main" id="{B7F05824-5CCA-7F9E-3F7E-55A98EDED7D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7447708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AWS EMR</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a:t>On-Demand Instance</a:t>
            </a:r>
          </a:p>
          <a:p>
            <a:pPr lvl="1"/>
            <a:r>
              <a:rPr lang="en-US" noProof="0"/>
              <a:t>Pay for compute capacity by the hour (minimum of 60 seconds)</a:t>
            </a:r>
          </a:p>
          <a:p>
            <a:pPr lvl="1"/>
            <a:r>
              <a:rPr lang="en-US" noProof="0"/>
              <a:t>No long-term commitments</a:t>
            </a:r>
          </a:p>
          <a:p>
            <a:r>
              <a:rPr lang="en-US" noProof="0"/>
              <a:t>Spot Instance</a:t>
            </a:r>
          </a:p>
          <a:p>
            <a:pPr lvl="1"/>
            <a:r>
              <a:rPr lang="en-US" noProof="0"/>
              <a:t>Unused EC2 instance that is available for less than the on-demand price</a:t>
            </a:r>
          </a:p>
          <a:p>
            <a:pPr lvl="1"/>
            <a:r>
              <a:rPr lang="en-US" noProof="0"/>
              <a:t>Hourly price is called </a:t>
            </a:r>
            <a:r>
              <a:rPr lang="en-US" i="1" noProof="0"/>
              <a:t>spot price</a:t>
            </a:r>
          </a:p>
          <a:p>
            <a:pPr lvl="2"/>
            <a:r>
              <a:rPr lang="en-US" noProof="0"/>
              <a:t>Adjusted based on long-term supply and demand for spot instances</a:t>
            </a:r>
          </a:p>
          <a:p>
            <a:pPr lvl="1"/>
            <a:r>
              <a:rPr lang="en-US" noProof="0"/>
              <a:t>Run the instance when capacity is available and price is below threshold</a:t>
            </a:r>
          </a:p>
          <a:p>
            <a:pPr lvl="2"/>
            <a:r>
              <a:rPr lang="en-US" noProof="0"/>
              <a:t>When data-center resources are low, spot instances are dropped</a:t>
            </a:r>
          </a:p>
          <a:p>
            <a:pPr lvl="2"/>
            <a:r>
              <a:rPr lang="en-US" noProof="0"/>
              <a:t>Mainly suitable for batch workloads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290</a:t>
            </a:fld>
            <a:endParaRPr lang="it-IT"/>
          </a:p>
        </p:txBody>
      </p:sp>
      <p:sp>
        <p:nvSpPr>
          <p:cNvPr id="2" name="Content Placeholder 1">
            <a:extLst>
              <a:ext uri="{FF2B5EF4-FFF2-40B4-BE49-F238E27FC236}">
                <a16:creationId xmlns:a16="http://schemas.microsoft.com/office/drawing/2014/main" id="{D261FFB9-A0DD-4A32-9DF2-7A70E1466758}"/>
              </a:ext>
            </a:extLst>
          </p:cNvPr>
          <p:cNvSpPr>
            <a:spLocks noGrp="1"/>
          </p:cNvSpPr>
          <p:nvPr>
            <p:ph idx="13"/>
          </p:nvPr>
        </p:nvSpPr>
        <p:spPr/>
        <p:txBody>
          <a:bodyPr/>
          <a:lstStyle/>
          <a:p>
            <a:r>
              <a:rPr lang="en-US" noProof="0">
                <a:hlinkClick r:id="rId3"/>
              </a:rPr>
              <a:t>https://aws.amazon.com/ec2/pricing/</a:t>
            </a:r>
            <a:endParaRPr lang="en-US" noProof="0"/>
          </a:p>
        </p:txBody>
      </p:sp>
    </p:spTree>
    <p:extLst>
      <p:ext uri="{BB962C8B-B14F-4D97-AF65-F5344CB8AC3E}">
        <p14:creationId xmlns:p14="http://schemas.microsoft.com/office/powerpoint/2010/main" val="41612932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AWS EMR</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a:t>Spot Instance cost strategies</a:t>
            </a:r>
          </a:p>
          <a:p>
            <a:endParaRPr lang="en-US" noProof="0"/>
          </a:p>
          <a:p>
            <a:r>
              <a:rPr lang="en-US" noProof="0">
                <a:solidFill>
                  <a:srgbClr val="FF5050"/>
                </a:solidFill>
              </a:rPr>
              <a:t>Capacity-optimized strategy</a:t>
            </a:r>
          </a:p>
          <a:p>
            <a:pPr lvl="1"/>
            <a:r>
              <a:rPr lang="en-US" noProof="0"/>
              <a:t>Allocated instances into the most available pools</a:t>
            </a:r>
          </a:p>
          <a:p>
            <a:pPr lvl="1"/>
            <a:r>
              <a:rPr lang="en-US" noProof="0"/>
              <a:t>Look at real-time capacity data, predict which are the most available</a:t>
            </a:r>
          </a:p>
          <a:p>
            <a:pPr lvl="1"/>
            <a:r>
              <a:rPr lang="en-US" noProof="0"/>
              <a:t>Works well for workloads such as big data and analytics</a:t>
            </a:r>
          </a:p>
          <a:p>
            <a:pPr lvl="1"/>
            <a:r>
              <a:rPr lang="en-US" noProof="0"/>
              <a:t>Works well when we have high cost of interruption</a:t>
            </a:r>
          </a:p>
          <a:p>
            <a:r>
              <a:rPr lang="en-US" noProof="0">
                <a:solidFill>
                  <a:srgbClr val="FF5050"/>
                </a:solidFill>
              </a:rPr>
              <a:t>Lowest-price strategy</a:t>
            </a:r>
          </a:p>
          <a:p>
            <a:pPr lvl="1"/>
            <a:r>
              <a:rPr lang="en-US" noProof="0"/>
              <a:t>Allocates instances in pools with lowest price at time of fulfillment</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291</a:t>
            </a:fld>
            <a:endParaRPr lang="it-IT"/>
          </a:p>
        </p:txBody>
      </p:sp>
    </p:spTree>
    <p:extLst>
      <p:ext uri="{BB962C8B-B14F-4D97-AF65-F5344CB8AC3E}">
        <p14:creationId xmlns:p14="http://schemas.microsoft.com/office/powerpoint/2010/main" val="172276412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en-US" noProof="0"/>
              <a:t>Creating the cluster</a:t>
            </a:r>
          </a:p>
        </p:txBody>
      </p:sp>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292</a:t>
            </a:fld>
            <a:endParaRPr lang="it-IT"/>
          </a:p>
        </p:txBody>
      </p:sp>
      <p:sp>
        <p:nvSpPr>
          <p:cNvPr id="12" name="Segnaposto contenuto 11">
            <a:extLst>
              <a:ext uri="{FF2B5EF4-FFF2-40B4-BE49-F238E27FC236}">
                <a16:creationId xmlns:a16="http://schemas.microsoft.com/office/drawing/2014/main" id="{C7292081-BDF4-7C0E-0404-F512F834FA04}"/>
              </a:ext>
            </a:extLst>
          </p:cNvPr>
          <p:cNvSpPr>
            <a:spLocks noGrp="1"/>
          </p:cNvSpPr>
          <p:nvPr>
            <p:ph idx="13"/>
          </p:nvPr>
        </p:nvSpPr>
        <p:spPr/>
        <p:txBody>
          <a:bodyPr/>
          <a:lstStyle/>
          <a:p>
            <a:endParaRPr lang="en-US"/>
          </a:p>
        </p:txBody>
      </p:sp>
      <p:pic>
        <p:nvPicPr>
          <p:cNvPr id="13" name="Picture 5">
            <a:extLst>
              <a:ext uri="{FF2B5EF4-FFF2-40B4-BE49-F238E27FC236}">
                <a16:creationId xmlns:a16="http://schemas.microsoft.com/office/drawing/2014/main" id="{79626F0B-61F7-D93B-C80D-525878A7D129}"/>
              </a:ext>
            </a:extLst>
          </p:cNvPr>
          <p:cNvPicPr>
            <a:picLocks noGrp="1" noChangeAspect="1"/>
          </p:cNvPicPr>
          <p:nvPr>
            <p:ph sz="half" idx="1"/>
          </p:nvPr>
        </p:nvPicPr>
        <p:blipFill rotWithShape="1">
          <a:blip r:embed="rId2"/>
          <a:srcRect l="6875" t="14293" r="64658" b="47050"/>
          <a:stretch/>
        </p:blipFill>
        <p:spPr>
          <a:xfrm>
            <a:off x="838200" y="3011801"/>
            <a:ext cx="5181600" cy="1978986"/>
          </a:xfrm>
          <a:prstGeom prst="rect">
            <a:avLst/>
          </a:prstGeom>
          <a:ln>
            <a:noFill/>
          </a:ln>
          <a:effectLst>
            <a:outerShdw blurRad="292100" dist="139700" dir="2700000" algn="tl" rotWithShape="0">
              <a:srgbClr val="333333">
                <a:alpha val="65000"/>
              </a:srgbClr>
            </a:outerShdw>
          </a:effectLst>
        </p:spPr>
      </p:pic>
      <p:pic>
        <p:nvPicPr>
          <p:cNvPr id="14" name="Picture 10">
            <a:extLst>
              <a:ext uri="{FF2B5EF4-FFF2-40B4-BE49-F238E27FC236}">
                <a16:creationId xmlns:a16="http://schemas.microsoft.com/office/drawing/2014/main" id="{20C41566-C695-F793-1447-A247D4FB778F}"/>
              </a:ext>
            </a:extLst>
          </p:cNvPr>
          <p:cNvPicPr>
            <a:picLocks noGrp="1" noChangeAspect="1"/>
          </p:cNvPicPr>
          <p:nvPr>
            <p:ph sz="half" idx="2"/>
          </p:nvPr>
        </p:nvPicPr>
        <p:blipFill rotWithShape="1">
          <a:blip r:embed="rId3"/>
          <a:srcRect l="6875" t="14293" r="67250" b="47050"/>
          <a:stretch/>
        </p:blipFill>
        <p:spPr>
          <a:xfrm>
            <a:off x="6172200" y="2912679"/>
            <a:ext cx="5181600" cy="21772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7785457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a:t>Creating the cluster</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a:t>Choose to launch </a:t>
            </a:r>
            <a:r>
              <a:rPr lang="en-US" b="1" noProof="0"/>
              <a:t>master</a:t>
            </a:r>
            <a:r>
              <a:rPr lang="en-US" noProof="0"/>
              <a:t>, </a:t>
            </a:r>
            <a:r>
              <a:rPr lang="en-US" b="1" noProof="0"/>
              <a:t>core</a:t>
            </a:r>
            <a:r>
              <a:rPr lang="en-US" noProof="0"/>
              <a:t>, or </a:t>
            </a:r>
            <a:r>
              <a:rPr lang="en-US" b="1" noProof="0"/>
              <a:t>task</a:t>
            </a:r>
            <a:r>
              <a:rPr lang="en-US" noProof="0"/>
              <a:t> on Spot Instances </a:t>
            </a:r>
          </a:p>
          <a:p>
            <a:pPr lvl="1"/>
            <a:r>
              <a:rPr lang="en-US" noProof="0"/>
              <a:t>The </a:t>
            </a:r>
            <a:r>
              <a:rPr lang="en-US" b="1" noProof="0"/>
              <a:t>master</a:t>
            </a:r>
            <a:r>
              <a:rPr lang="en-US" noProof="0"/>
              <a:t> node controls the cluster</a:t>
            </a:r>
          </a:p>
          <a:p>
            <a:pPr lvl="2"/>
            <a:r>
              <a:rPr lang="en-US" noProof="0"/>
              <a:t>When terminated, the cluster ends</a:t>
            </a:r>
          </a:p>
          <a:p>
            <a:pPr lvl="2"/>
            <a:r>
              <a:rPr lang="en-US" noProof="0"/>
              <a:t>Use </a:t>
            </a:r>
            <a:r>
              <a:rPr lang="en-US" i="1" noProof="0"/>
              <a:t>spot instances</a:t>
            </a:r>
            <a:r>
              <a:rPr lang="en-US" noProof="0"/>
              <a:t> if you are running a cluster where sudden termination is acceptable</a:t>
            </a:r>
          </a:p>
          <a:p>
            <a:pPr lvl="1"/>
            <a:r>
              <a:rPr lang="en-US" b="1" noProof="0"/>
              <a:t>Core </a:t>
            </a:r>
            <a:r>
              <a:rPr lang="en-US" noProof="0"/>
              <a:t>nodes process data and store information using HDFS</a:t>
            </a:r>
          </a:p>
          <a:p>
            <a:pPr lvl="2"/>
            <a:r>
              <a:rPr lang="en-US" noProof="0"/>
              <a:t>When terminated, data is lost</a:t>
            </a:r>
          </a:p>
          <a:p>
            <a:pPr lvl="2"/>
            <a:r>
              <a:rPr lang="en-US" noProof="0"/>
              <a:t>Use </a:t>
            </a:r>
            <a:r>
              <a:rPr lang="en-US" i="1" noProof="0"/>
              <a:t>spot instances</a:t>
            </a:r>
            <a:r>
              <a:rPr lang="en-US" noProof="0"/>
              <a:t> when partial HDFS data loss is tolerable</a:t>
            </a:r>
          </a:p>
          <a:p>
            <a:pPr lvl="1"/>
            <a:r>
              <a:rPr lang="en-US" b="1" noProof="0"/>
              <a:t>Task </a:t>
            </a:r>
            <a:r>
              <a:rPr lang="en-US" noProof="0"/>
              <a:t>nodes process data but do not hold persistent data in HDFS</a:t>
            </a:r>
          </a:p>
          <a:p>
            <a:pPr lvl="2"/>
            <a:r>
              <a:rPr lang="en-US" noProof="0"/>
              <a:t>When terminated, computational capacity is lost</a:t>
            </a:r>
          </a:p>
          <a:p>
            <a:pPr lvl="2"/>
            <a:r>
              <a:rPr lang="en-US" noProof="0"/>
              <a:t>The effect of spot instances on the cluster is "minimal"</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293</a:t>
            </a:fld>
            <a:endParaRPr lang="it-IT"/>
          </a:p>
        </p:txBody>
      </p:sp>
      <p:sp>
        <p:nvSpPr>
          <p:cNvPr id="3" name="Content Placeholder 2">
            <a:extLst>
              <a:ext uri="{FF2B5EF4-FFF2-40B4-BE49-F238E27FC236}">
                <a16:creationId xmlns:a16="http://schemas.microsoft.com/office/drawing/2014/main" id="{584FE3E1-5DA7-46FC-85E0-CECE9E10290E}"/>
              </a:ext>
            </a:extLst>
          </p:cNvPr>
          <p:cNvSpPr>
            <a:spLocks noGrp="1"/>
          </p:cNvSpPr>
          <p:nvPr>
            <p:ph idx="13"/>
          </p:nvPr>
        </p:nvSpPr>
        <p:spPr/>
        <p:txBody>
          <a:bodyPr/>
          <a:lstStyle/>
          <a:p>
            <a:r>
              <a:rPr lang="en-US" noProof="0">
                <a:hlinkClick r:id="rId2"/>
              </a:rPr>
              <a:t>https://docs.aws.amazon.com/emr/latest/ManagementGuide/emr-plan-instances-guidelines.html</a:t>
            </a:r>
            <a:r>
              <a:rPr lang="en-US" noProof="0"/>
              <a:t> </a:t>
            </a:r>
          </a:p>
        </p:txBody>
      </p:sp>
    </p:spTree>
    <p:extLst>
      <p:ext uri="{BB962C8B-B14F-4D97-AF65-F5344CB8AC3E}">
        <p14:creationId xmlns:p14="http://schemas.microsoft.com/office/powerpoint/2010/main" val="93232480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99A4-322D-43B1-BAB6-7E3ED09A6012}"/>
              </a:ext>
            </a:extLst>
          </p:cNvPr>
          <p:cNvSpPr>
            <a:spLocks noGrp="1"/>
          </p:cNvSpPr>
          <p:nvPr>
            <p:ph type="title"/>
          </p:nvPr>
        </p:nvSpPr>
        <p:spPr/>
        <p:txBody>
          <a:bodyPr/>
          <a:lstStyle/>
          <a:p>
            <a:r>
              <a:rPr lang="en-US" noProof="0"/>
              <a:t>Creating the cluster</a:t>
            </a:r>
          </a:p>
        </p:txBody>
      </p:sp>
      <p:pic>
        <p:nvPicPr>
          <p:cNvPr id="8" name="Content Placeholder 7">
            <a:extLst>
              <a:ext uri="{FF2B5EF4-FFF2-40B4-BE49-F238E27FC236}">
                <a16:creationId xmlns:a16="http://schemas.microsoft.com/office/drawing/2014/main" id="{C63D0461-7294-4067-89FC-52E8D773F5AB}"/>
              </a:ext>
            </a:extLst>
          </p:cNvPr>
          <p:cNvPicPr>
            <a:picLocks noGrp="1" noChangeAspect="1"/>
          </p:cNvPicPr>
          <p:nvPr>
            <p:ph idx="1"/>
          </p:nvPr>
        </p:nvPicPr>
        <p:blipFill>
          <a:blip r:embed="rId2"/>
          <a:stretch>
            <a:fillRect/>
          </a:stretch>
        </p:blipFill>
        <p:spPr>
          <a:xfrm>
            <a:off x="838200" y="2765398"/>
            <a:ext cx="10515600" cy="222096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E72F360-EA12-4CAE-ADCC-8B96727CBFF8}"/>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455F9D9F-8BC2-4C2B-9C67-9756B0EC31A6}"/>
              </a:ext>
            </a:extLst>
          </p:cNvPr>
          <p:cNvSpPr>
            <a:spLocks noGrp="1"/>
          </p:cNvSpPr>
          <p:nvPr>
            <p:ph type="sldNum" sz="quarter" idx="12"/>
          </p:nvPr>
        </p:nvSpPr>
        <p:spPr/>
        <p:txBody>
          <a:bodyPr/>
          <a:lstStyle/>
          <a:p>
            <a:fld id="{5DD6F1BA-2510-46FC-9346-AB1F3CA1593B}" type="slidenum">
              <a:rPr lang="it-IT" smtClean="0"/>
              <a:t>294</a:t>
            </a:fld>
            <a:endParaRPr lang="it-IT"/>
          </a:p>
        </p:txBody>
      </p:sp>
      <p:sp>
        <p:nvSpPr>
          <p:cNvPr id="3" name="Content Placeholder 2">
            <a:extLst>
              <a:ext uri="{FF2B5EF4-FFF2-40B4-BE49-F238E27FC236}">
                <a16:creationId xmlns:a16="http://schemas.microsoft.com/office/drawing/2014/main" id="{2E7051D7-22DB-4DB1-BC69-2EE6739760C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51016124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9F6F-2E55-417F-A94F-BE5C1BB1E166}"/>
              </a:ext>
            </a:extLst>
          </p:cNvPr>
          <p:cNvSpPr>
            <a:spLocks noGrp="1"/>
          </p:cNvSpPr>
          <p:nvPr>
            <p:ph type="title"/>
          </p:nvPr>
        </p:nvSpPr>
        <p:spPr/>
        <p:txBody>
          <a:bodyPr/>
          <a:lstStyle/>
          <a:p>
            <a:r>
              <a:rPr lang="en-US" noProof="0"/>
              <a:t>Creating the cluster</a:t>
            </a:r>
          </a:p>
        </p:txBody>
      </p:sp>
      <p:sp>
        <p:nvSpPr>
          <p:cNvPr id="3" name="Content Placeholder 2">
            <a:extLst>
              <a:ext uri="{FF2B5EF4-FFF2-40B4-BE49-F238E27FC236}">
                <a16:creationId xmlns:a16="http://schemas.microsoft.com/office/drawing/2014/main" id="{6A4FAF31-2BC1-4BEC-B319-E728B84ACD6A}"/>
              </a:ext>
            </a:extLst>
          </p:cNvPr>
          <p:cNvSpPr>
            <a:spLocks noGrp="1"/>
          </p:cNvSpPr>
          <p:nvPr>
            <p:ph idx="1"/>
          </p:nvPr>
        </p:nvSpPr>
        <p:spPr/>
        <p:txBody>
          <a:bodyPr/>
          <a:lstStyle/>
          <a:p>
            <a:r>
              <a:rPr lang="en-US" noProof="0"/>
              <a:t>Amazon EMR provides two main file systems</a:t>
            </a:r>
          </a:p>
          <a:p>
            <a:pPr lvl="1"/>
            <a:r>
              <a:rPr lang="en-US" b="1" noProof="0"/>
              <a:t>HDFS</a:t>
            </a:r>
            <a:r>
              <a:rPr lang="en-US" noProof="0"/>
              <a:t> and </a:t>
            </a:r>
            <a:r>
              <a:rPr lang="en-US" b="1" noProof="0"/>
              <a:t>EMRFS</a:t>
            </a:r>
            <a:r>
              <a:rPr lang="en-US" noProof="0"/>
              <a:t>, specify which file system to use by the prefix</a:t>
            </a:r>
          </a:p>
          <a:p>
            <a:pPr lvl="1"/>
            <a:r>
              <a:rPr lang="en-US" noProof="0">
                <a:latin typeface="Consolas" panose="020B0609020204030204" pitchFamily="49" charset="0"/>
              </a:rPr>
              <a:t>hdfs://path (or just `path`)</a:t>
            </a:r>
          </a:p>
          <a:p>
            <a:pPr lvl="2"/>
            <a:r>
              <a:rPr lang="en-US" noProof="0"/>
              <a:t>HDFS is used by the master and core nodes</a:t>
            </a:r>
          </a:p>
          <a:p>
            <a:pPr lvl="2"/>
            <a:r>
              <a:rPr lang="en-US" noProof="0">
                <a:solidFill>
                  <a:srgbClr val="FF0000"/>
                </a:solidFill>
              </a:rPr>
              <a:t>AWS EBS volume storage is used for HDFS data</a:t>
            </a:r>
          </a:p>
          <a:p>
            <a:pPr lvl="2"/>
            <a:r>
              <a:rPr lang="en-US" noProof="0"/>
              <a:t>Is fast, best used for caching the results produced by intermediate job-flow steps, </a:t>
            </a:r>
            <a:r>
              <a:rPr lang="en-US" noProof="0">
                <a:solidFill>
                  <a:srgbClr val="FF0000"/>
                </a:solidFill>
              </a:rPr>
              <a:t>why?</a:t>
            </a:r>
          </a:p>
          <a:p>
            <a:pPr lvl="2"/>
            <a:r>
              <a:rPr lang="en-US" noProof="0"/>
              <a:t>It’s ephemeral storage which is reclaimed when the cluster ends</a:t>
            </a:r>
          </a:p>
          <a:p>
            <a:pPr lvl="1"/>
            <a:r>
              <a:rPr lang="en-US" noProof="0">
                <a:latin typeface="Consolas" panose="020B0609020204030204" pitchFamily="49" charset="0"/>
              </a:rPr>
              <a:t>s3://DOC-EXAMPLE-BUCKET1/path </a:t>
            </a:r>
            <a:r>
              <a:rPr lang="en-US" noProof="0"/>
              <a:t>(EMRFS)</a:t>
            </a:r>
          </a:p>
          <a:p>
            <a:pPr lvl="2"/>
            <a:r>
              <a:rPr lang="en-US" noProof="0"/>
              <a:t>An implementation of the Hadoop file system atop Amazon S3</a:t>
            </a:r>
          </a:p>
          <a:p>
            <a:pPr lvl="2"/>
            <a:r>
              <a:rPr lang="en-US" noProof="0"/>
              <a:t>We can avoid EBS storage</a:t>
            </a:r>
          </a:p>
        </p:txBody>
      </p:sp>
      <p:sp>
        <p:nvSpPr>
          <p:cNvPr id="4" name="Footer Placeholder 3">
            <a:extLst>
              <a:ext uri="{FF2B5EF4-FFF2-40B4-BE49-F238E27FC236}">
                <a16:creationId xmlns:a16="http://schemas.microsoft.com/office/drawing/2014/main" id="{9FE3C9D5-4EB5-45CF-ACB5-3F18084E7094}"/>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208786F4-D117-41EB-BCF4-A6CBE76A451E}"/>
              </a:ext>
            </a:extLst>
          </p:cNvPr>
          <p:cNvSpPr>
            <a:spLocks noGrp="1"/>
          </p:cNvSpPr>
          <p:nvPr>
            <p:ph type="sldNum" sz="quarter" idx="12"/>
          </p:nvPr>
        </p:nvSpPr>
        <p:spPr/>
        <p:txBody>
          <a:bodyPr/>
          <a:lstStyle/>
          <a:p>
            <a:fld id="{5DD6F1BA-2510-46FC-9346-AB1F3CA1593B}" type="slidenum">
              <a:rPr lang="it-IT" smtClean="0"/>
              <a:pPr/>
              <a:t>295</a:t>
            </a:fld>
            <a:endParaRPr lang="it-IT"/>
          </a:p>
        </p:txBody>
      </p:sp>
      <p:sp>
        <p:nvSpPr>
          <p:cNvPr id="6" name="Content Placeholder 5">
            <a:extLst>
              <a:ext uri="{FF2B5EF4-FFF2-40B4-BE49-F238E27FC236}">
                <a16:creationId xmlns:a16="http://schemas.microsoft.com/office/drawing/2014/main" id="{EA3B3BC6-50C7-4CB8-B6BD-A4248C108933}"/>
              </a:ext>
            </a:extLst>
          </p:cNvPr>
          <p:cNvSpPr>
            <a:spLocks noGrp="1"/>
          </p:cNvSpPr>
          <p:nvPr>
            <p:ph idx="13"/>
          </p:nvPr>
        </p:nvSpPr>
        <p:spPr/>
        <p:txBody>
          <a:bodyPr/>
          <a:lstStyle/>
          <a:p>
            <a:r>
              <a:rPr lang="en-US" noProof="0">
                <a:hlinkClick r:id="rId2"/>
              </a:rPr>
              <a:t>https://docs.aws.amazon.com/emr/latest/ManagementGuide/emr-plan-storage.html</a:t>
            </a:r>
            <a:r>
              <a:rPr lang="en-US" noProof="0"/>
              <a:t> </a:t>
            </a:r>
          </a:p>
        </p:txBody>
      </p:sp>
    </p:spTree>
    <p:extLst>
      <p:ext uri="{BB962C8B-B14F-4D97-AF65-F5344CB8AC3E}">
        <p14:creationId xmlns:p14="http://schemas.microsoft.com/office/powerpoint/2010/main" val="42387767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22D0-F5CF-4E43-8AB5-D09465A9A6D7}"/>
              </a:ext>
            </a:extLst>
          </p:cNvPr>
          <p:cNvSpPr>
            <a:spLocks noGrp="1"/>
          </p:cNvSpPr>
          <p:nvPr>
            <p:ph type="title"/>
          </p:nvPr>
        </p:nvSpPr>
        <p:spPr/>
        <p:txBody>
          <a:bodyPr/>
          <a:lstStyle/>
          <a:p>
            <a:r>
              <a:rPr lang="en-US" noProof="0"/>
              <a:t>Creating the cluster</a:t>
            </a:r>
          </a:p>
        </p:txBody>
      </p:sp>
      <p:sp>
        <p:nvSpPr>
          <p:cNvPr id="3" name="Content Placeholder 2">
            <a:extLst>
              <a:ext uri="{FF2B5EF4-FFF2-40B4-BE49-F238E27FC236}">
                <a16:creationId xmlns:a16="http://schemas.microsoft.com/office/drawing/2014/main" id="{D6113698-56C1-4949-946C-01C146846FC5}"/>
              </a:ext>
            </a:extLst>
          </p:cNvPr>
          <p:cNvSpPr>
            <a:spLocks noGrp="1"/>
          </p:cNvSpPr>
          <p:nvPr>
            <p:ph idx="1"/>
          </p:nvPr>
        </p:nvSpPr>
        <p:spPr/>
        <p:txBody>
          <a:bodyPr/>
          <a:lstStyle/>
          <a:p>
            <a:r>
              <a:rPr lang="en-US" noProof="0"/>
              <a:t>Choose the frameworks and applications to install</a:t>
            </a:r>
          </a:p>
          <a:p>
            <a:r>
              <a:rPr lang="en-US" noProof="0"/>
              <a:t>Data process</a:t>
            </a:r>
          </a:p>
          <a:p>
            <a:pPr lvl="1"/>
            <a:r>
              <a:rPr lang="en-US" noProof="0"/>
              <a:t>Submit jobs or queries directly to installed applications</a:t>
            </a:r>
          </a:p>
          <a:p>
            <a:pPr lvl="1"/>
            <a:r>
              <a:rPr lang="en-US" noProof="0"/>
              <a:t>Run steps in the cluster</a:t>
            </a:r>
          </a:p>
          <a:p>
            <a:r>
              <a:rPr lang="en-US" noProof="0"/>
              <a:t>Submitting jobs </a:t>
            </a:r>
          </a:p>
          <a:p>
            <a:pPr lvl="1"/>
            <a:r>
              <a:rPr lang="en-US" noProof="0"/>
              <a:t>Connect to the master node over a secure connection</a:t>
            </a:r>
          </a:p>
          <a:p>
            <a:pPr lvl="1"/>
            <a:r>
              <a:rPr lang="en-US" noProof="0"/>
              <a:t>Access the interfaces and tools that are available on your cluster</a:t>
            </a:r>
          </a:p>
        </p:txBody>
      </p:sp>
      <p:sp>
        <p:nvSpPr>
          <p:cNvPr id="4" name="Footer Placeholder 3">
            <a:extLst>
              <a:ext uri="{FF2B5EF4-FFF2-40B4-BE49-F238E27FC236}">
                <a16:creationId xmlns:a16="http://schemas.microsoft.com/office/drawing/2014/main" id="{4860D944-ECC2-4966-B3D2-0AE1624A4AD1}"/>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5EFD4A10-0E22-4F24-9871-4067B00F5A78}"/>
              </a:ext>
            </a:extLst>
          </p:cNvPr>
          <p:cNvSpPr>
            <a:spLocks noGrp="1"/>
          </p:cNvSpPr>
          <p:nvPr>
            <p:ph type="sldNum" sz="quarter" idx="12"/>
          </p:nvPr>
        </p:nvSpPr>
        <p:spPr/>
        <p:txBody>
          <a:bodyPr/>
          <a:lstStyle/>
          <a:p>
            <a:fld id="{5DD6F1BA-2510-46FC-9346-AB1F3CA1593B}" type="slidenum">
              <a:rPr lang="it-IT" smtClean="0"/>
              <a:pPr/>
              <a:t>296</a:t>
            </a:fld>
            <a:endParaRPr lang="it-IT"/>
          </a:p>
        </p:txBody>
      </p:sp>
    </p:spTree>
    <p:extLst>
      <p:ext uri="{BB962C8B-B14F-4D97-AF65-F5344CB8AC3E}">
        <p14:creationId xmlns:p14="http://schemas.microsoft.com/office/powerpoint/2010/main" val="56610270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en-US" noProof="0"/>
              <a:t>Creating the cluster</a:t>
            </a:r>
          </a:p>
        </p:txBody>
      </p:sp>
      <p:pic>
        <p:nvPicPr>
          <p:cNvPr id="9" name="Content Placeholder 8">
            <a:extLst>
              <a:ext uri="{FF2B5EF4-FFF2-40B4-BE49-F238E27FC236}">
                <a16:creationId xmlns:a16="http://schemas.microsoft.com/office/drawing/2014/main" id="{0E2822FB-93D1-4A62-9ED4-3C02D8D5FF6E}"/>
              </a:ext>
            </a:extLst>
          </p:cNvPr>
          <p:cNvPicPr>
            <a:picLocks noGrp="1" noChangeAspect="1"/>
          </p:cNvPicPr>
          <p:nvPr>
            <p:ph idx="1"/>
          </p:nvPr>
        </p:nvPicPr>
        <p:blipFill>
          <a:blip r:embed="rId2"/>
          <a:stretch>
            <a:fillRect/>
          </a:stretch>
        </p:blipFill>
        <p:spPr>
          <a:xfrm>
            <a:off x="2990318" y="1700213"/>
            <a:ext cx="621136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297</a:t>
            </a:fld>
            <a:endParaRPr lang="it-IT"/>
          </a:p>
        </p:txBody>
      </p:sp>
    </p:spTree>
    <p:extLst>
      <p:ext uri="{BB962C8B-B14F-4D97-AF65-F5344CB8AC3E}">
        <p14:creationId xmlns:p14="http://schemas.microsoft.com/office/powerpoint/2010/main" val="349029781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50830-E48C-4D85-BA5C-E18CA414B2B3}"/>
              </a:ext>
            </a:extLst>
          </p:cNvPr>
          <p:cNvSpPr>
            <a:spLocks noGrp="1"/>
          </p:cNvSpPr>
          <p:nvPr>
            <p:ph type="title"/>
          </p:nvPr>
        </p:nvSpPr>
        <p:spPr/>
        <p:txBody>
          <a:bodyPr/>
          <a:lstStyle/>
          <a:p>
            <a:r>
              <a:rPr lang="en-US" noProof="0"/>
              <a:t>Creating the cluster</a:t>
            </a:r>
          </a:p>
        </p:txBody>
      </p:sp>
      <p:sp>
        <p:nvSpPr>
          <p:cNvPr id="4" name="Footer Placeholder 3">
            <a:extLst>
              <a:ext uri="{FF2B5EF4-FFF2-40B4-BE49-F238E27FC236}">
                <a16:creationId xmlns:a16="http://schemas.microsoft.com/office/drawing/2014/main" id="{6AF1AA30-6F17-4385-BC45-F5CD845C9058}"/>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166AD590-85D5-45C2-8027-4744F334203B}"/>
              </a:ext>
            </a:extLst>
          </p:cNvPr>
          <p:cNvSpPr>
            <a:spLocks noGrp="1"/>
          </p:cNvSpPr>
          <p:nvPr>
            <p:ph type="sldNum" sz="quarter" idx="12"/>
          </p:nvPr>
        </p:nvSpPr>
        <p:spPr/>
        <p:txBody>
          <a:bodyPr/>
          <a:lstStyle/>
          <a:p>
            <a:fld id="{5DD6F1BA-2510-46FC-9346-AB1F3CA1593B}" type="slidenum">
              <a:rPr lang="it-IT" smtClean="0"/>
              <a:t>298</a:t>
            </a:fld>
            <a:endParaRPr lang="it-IT"/>
          </a:p>
        </p:txBody>
      </p:sp>
      <p:sp>
        <p:nvSpPr>
          <p:cNvPr id="6" name="Content Placeholder 5">
            <a:extLst>
              <a:ext uri="{FF2B5EF4-FFF2-40B4-BE49-F238E27FC236}">
                <a16:creationId xmlns:a16="http://schemas.microsoft.com/office/drawing/2014/main" id="{52B6247A-4C8B-4E95-9A1D-AD36BEC2A05D}"/>
              </a:ext>
            </a:extLst>
          </p:cNvPr>
          <p:cNvSpPr>
            <a:spLocks noGrp="1"/>
          </p:cNvSpPr>
          <p:nvPr>
            <p:ph idx="13"/>
          </p:nvPr>
        </p:nvSpPr>
        <p:spPr/>
        <p:txBody>
          <a:bodyPr/>
          <a:lstStyle/>
          <a:p>
            <a:endParaRPr lang="en-US"/>
          </a:p>
        </p:txBody>
      </p:sp>
      <p:pic>
        <p:nvPicPr>
          <p:cNvPr id="10" name="Content Placeholder 6">
            <a:extLst>
              <a:ext uri="{FF2B5EF4-FFF2-40B4-BE49-F238E27FC236}">
                <a16:creationId xmlns:a16="http://schemas.microsoft.com/office/drawing/2014/main" id="{5398C61D-4EB2-1DC4-50B8-028D414F78D2}"/>
              </a:ext>
            </a:extLst>
          </p:cNvPr>
          <p:cNvPicPr>
            <a:picLocks noGrp="1" noChangeAspect="1"/>
          </p:cNvPicPr>
          <p:nvPr>
            <p:ph idx="1"/>
          </p:nvPr>
        </p:nvPicPr>
        <p:blipFill rotWithShape="1">
          <a:blip r:embed="rId2"/>
          <a:srcRect l="6936" t="14026" r="67174" b="45990"/>
          <a:stretch/>
        </p:blipFill>
        <p:spPr>
          <a:xfrm>
            <a:off x="1361237" y="1819304"/>
            <a:ext cx="9469526" cy="41131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599292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en-US" noProof="0"/>
              <a:t>Creating the cluster</a:t>
            </a:r>
          </a:p>
        </p:txBody>
      </p:sp>
      <p:pic>
        <p:nvPicPr>
          <p:cNvPr id="7" name="Content Placeholder 6">
            <a:extLst>
              <a:ext uri="{FF2B5EF4-FFF2-40B4-BE49-F238E27FC236}">
                <a16:creationId xmlns:a16="http://schemas.microsoft.com/office/drawing/2014/main" id="{0B6DD236-933B-4E70-A899-72A2ED78EDAB}"/>
              </a:ext>
            </a:extLst>
          </p:cNvPr>
          <p:cNvPicPr>
            <a:picLocks noGrp="1" noChangeAspect="1"/>
          </p:cNvPicPr>
          <p:nvPr>
            <p:ph idx="1"/>
          </p:nvPr>
        </p:nvPicPr>
        <p:blipFill>
          <a:blip r:embed="rId2"/>
          <a:stretch>
            <a:fillRect/>
          </a:stretch>
        </p:blipFill>
        <p:spPr>
          <a:xfrm>
            <a:off x="2433292" y="1700213"/>
            <a:ext cx="732541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299</a:t>
            </a:fld>
            <a:endParaRPr lang="it-IT"/>
          </a:p>
        </p:txBody>
      </p:sp>
    </p:spTree>
    <p:extLst>
      <p:ext uri="{BB962C8B-B14F-4D97-AF65-F5344CB8AC3E}">
        <p14:creationId xmlns:p14="http://schemas.microsoft.com/office/powerpoint/2010/main" val="3351298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a:t>Handling data pipelines in the Cloud</a:t>
            </a:r>
          </a:p>
          <a:p>
            <a:pPr lvl="1"/>
            <a:r>
              <a:rPr lang="en-US" noProof="0"/>
              <a:t>Introduction to </a:t>
            </a:r>
            <a:r>
              <a:rPr lang="en-US" b="1" noProof="0"/>
              <a:t>data platforms</a:t>
            </a:r>
            <a:r>
              <a:rPr lang="en-US" noProof="0"/>
              <a:t>: shifting from databases to well-integrated data ecosystems</a:t>
            </a:r>
          </a:p>
          <a:p>
            <a:pPr lvl="1"/>
            <a:r>
              <a:rPr lang="en-US" noProof="0"/>
              <a:t>Definition of </a:t>
            </a:r>
            <a:r>
              <a:rPr lang="en-US" b="1" noProof="0"/>
              <a:t>cloud computing</a:t>
            </a:r>
            <a:r>
              <a:rPr lang="en-US" noProof="0"/>
              <a:t> and taxonomy of cloud services</a:t>
            </a:r>
          </a:p>
          <a:p>
            <a:pPr lvl="1"/>
            <a:r>
              <a:rPr lang="en-US" noProof="0"/>
              <a:t>Introduction to the most </a:t>
            </a:r>
            <a:r>
              <a:rPr lang="en-US" b="1" noProof="0"/>
              <a:t>relevant cloud platforms</a:t>
            </a:r>
          </a:p>
          <a:p>
            <a:pPr lvl="1"/>
            <a:r>
              <a:rPr lang="en-US" noProof="0"/>
              <a:t>Introduction to the </a:t>
            </a:r>
            <a:r>
              <a:rPr lang="en-US" b="1" noProof="0"/>
              <a:t>billing models</a:t>
            </a:r>
            <a:r>
              <a:rPr lang="en-US" noProof="0"/>
              <a:t> of cloud computing services</a:t>
            </a:r>
          </a:p>
          <a:p>
            <a:pPr lvl="1"/>
            <a:r>
              <a:rPr lang="en-US" noProof="0"/>
              <a:t>Cluster </a:t>
            </a:r>
            <a:r>
              <a:rPr lang="en-US" b="1" noProof="0"/>
              <a:t>migration</a:t>
            </a:r>
            <a:r>
              <a:rPr lang="en-US" noProof="0"/>
              <a:t>: on-premises vs on-cloud</a:t>
            </a:r>
          </a:p>
          <a:p>
            <a:pPr lvl="1"/>
            <a:r>
              <a:rPr lang="en-US" noProof="0"/>
              <a:t>Real </a:t>
            </a:r>
            <a:r>
              <a:rPr lang="en-US" b="1" noProof="0"/>
              <a:t>case studies + labs</a:t>
            </a:r>
          </a:p>
          <a:p>
            <a:r>
              <a:rPr lang="en-US" noProof="0"/>
              <a:t>Seminars by companies working with cloud and big data platforms</a:t>
            </a:r>
          </a:p>
          <a:p>
            <a:r>
              <a:rPr lang="en-US" noProof="0"/>
              <a:t>Connect the dots</a:t>
            </a:r>
          </a:p>
          <a:p>
            <a:pPr lvl="1"/>
            <a:r>
              <a:rPr lang="en-US" noProof="0"/>
              <a:t>Information systems, BI, data mining, big data, and machine learning</a:t>
            </a:r>
          </a:p>
          <a:p>
            <a:r>
              <a:rPr lang="en-US" noProof="0"/>
              <a:t>… </a:t>
            </a:r>
            <a:r>
              <a:rPr lang="en-US" b="1" noProof="0"/>
              <a:t>all these points</a:t>
            </a:r>
            <a:r>
              <a:rPr lang="en-US" noProof="0"/>
              <a:t> will be part of the oral examination! :) </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en-US" smtClean="0"/>
              <a:pPr/>
              <a:t>3</a:t>
            </a:fld>
            <a:endParaRPr lang="en-US"/>
          </a:p>
        </p:txBody>
      </p:sp>
      <p:sp>
        <p:nvSpPr>
          <p:cNvPr id="10" name="Segnaposto contenuto 9">
            <a:extLst>
              <a:ext uri="{FF2B5EF4-FFF2-40B4-BE49-F238E27FC236}">
                <a16:creationId xmlns:a16="http://schemas.microsoft.com/office/drawing/2014/main" id="{87EF238E-B04C-DBF1-0E55-2DE2D36CCCB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57839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a:t>Data lakes have increasingly taken the role of data hubs</a:t>
            </a:r>
          </a:p>
          <a:p>
            <a:pPr lvl="1"/>
            <a:r>
              <a:rPr lang="en-US" noProof="0"/>
              <a:t>Eliminate up-front costs of ingestion and ETL since data are stored in original format</a:t>
            </a:r>
          </a:p>
          <a:p>
            <a:pPr lvl="1"/>
            <a:r>
              <a:rPr lang="en-US" noProof="0"/>
              <a:t>Once in DL, data are available for analysis by everyone in the organization</a:t>
            </a:r>
          </a:p>
          <a:p>
            <a:r>
              <a:rPr lang="en-US" noProof="0"/>
              <a:t>Drawing a sharp line been storage/computation/analysis is hard</a:t>
            </a:r>
          </a:p>
          <a:p>
            <a:pPr lvl="1"/>
            <a:r>
              <a:rPr lang="en-US" noProof="0"/>
              <a:t>Is a database just storage?</a:t>
            </a:r>
          </a:p>
          <a:p>
            <a:pPr lvl="1"/>
            <a:r>
              <a:rPr lang="en-US" noProof="0"/>
              <a:t>What about SQL/OLAP?</a:t>
            </a:r>
          </a:p>
          <a:p>
            <a:r>
              <a:rPr lang="en-US" noProof="0"/>
              <a:t>Blurring of the architectural borderlines</a:t>
            </a:r>
          </a:p>
          <a:p>
            <a:pPr lvl="1"/>
            <a:r>
              <a:rPr lang="en-US" noProof="0"/>
              <a:t>DL is often replaced by “data platform” or “data ecosystem”</a:t>
            </a:r>
          </a:p>
          <a:p>
            <a:pPr lvl="1"/>
            <a:r>
              <a:rPr lang="en-US" noProof="0"/>
              <a:t>Encompass systems supporting data-intensive storage, computation, analysis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30</a:t>
            </a:fld>
            <a:endParaRPr lang="it-IT"/>
          </a:p>
        </p:txBody>
      </p:sp>
      <p:sp>
        <p:nvSpPr>
          <p:cNvPr id="10" name="Content Placeholder 9">
            <a:extLst>
              <a:ext uri="{FF2B5EF4-FFF2-40B4-BE49-F238E27FC236}">
                <a16:creationId xmlns:a16="http://schemas.microsoft.com/office/drawing/2014/main" id="{9B043750-B45C-E6EB-84EE-AFC3BDD53DF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623133421"/>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en-US" noProof="0"/>
              <a:t>Creating the cluster</a:t>
            </a:r>
          </a:p>
        </p:txBody>
      </p:sp>
      <p:pic>
        <p:nvPicPr>
          <p:cNvPr id="9" name="Content Placeholder 8">
            <a:extLst>
              <a:ext uri="{FF2B5EF4-FFF2-40B4-BE49-F238E27FC236}">
                <a16:creationId xmlns:a16="http://schemas.microsoft.com/office/drawing/2014/main" id="{0868B975-1698-46FE-B08C-F082F327087E}"/>
              </a:ext>
            </a:extLst>
          </p:cNvPr>
          <p:cNvPicPr>
            <a:picLocks noGrp="1" noChangeAspect="1"/>
          </p:cNvPicPr>
          <p:nvPr>
            <p:ph idx="1"/>
          </p:nvPr>
        </p:nvPicPr>
        <p:blipFill>
          <a:blip r:embed="rId2"/>
          <a:stretch>
            <a:fillRect/>
          </a:stretch>
        </p:blipFill>
        <p:spPr>
          <a:xfrm>
            <a:off x="1131357" y="1700213"/>
            <a:ext cx="992928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300</a:t>
            </a:fld>
            <a:endParaRPr lang="it-IT"/>
          </a:p>
        </p:txBody>
      </p:sp>
      <p:sp>
        <p:nvSpPr>
          <p:cNvPr id="10" name="Speech Bubble: Rectangle 9">
            <a:extLst>
              <a:ext uri="{FF2B5EF4-FFF2-40B4-BE49-F238E27FC236}">
                <a16:creationId xmlns:a16="http://schemas.microsoft.com/office/drawing/2014/main" id="{099B8397-2F82-4458-B048-AB152F26B927}"/>
              </a:ext>
            </a:extLst>
          </p:cNvPr>
          <p:cNvSpPr/>
          <p:nvPr/>
        </p:nvSpPr>
        <p:spPr>
          <a:xfrm>
            <a:off x="123825" y="3659979"/>
            <a:ext cx="3147355" cy="365125"/>
          </a:xfrm>
          <a:prstGeom prst="wedgeRectCallout">
            <a:avLst>
              <a:gd name="adj1" fmla="val 57613"/>
              <a:gd name="adj2" fmla="val 3799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latin typeface="Helvetica" panose="020B0604020202020204" pitchFamily="34" charset="0"/>
                <a:cs typeface="Helvetica" panose="020B0604020202020204" pitchFamily="34" charset="0"/>
              </a:rPr>
              <a:t>Allows EMR to call other AWS Services such as EC2 on your behalf.</a:t>
            </a:r>
          </a:p>
        </p:txBody>
      </p:sp>
      <p:sp>
        <p:nvSpPr>
          <p:cNvPr id="11" name="Speech Bubble: Rectangle 10">
            <a:extLst>
              <a:ext uri="{FF2B5EF4-FFF2-40B4-BE49-F238E27FC236}">
                <a16:creationId xmlns:a16="http://schemas.microsoft.com/office/drawing/2014/main" id="{A665F06E-1D2D-4CE3-93CE-3F317B87F356}"/>
              </a:ext>
            </a:extLst>
          </p:cNvPr>
          <p:cNvSpPr/>
          <p:nvPr/>
        </p:nvSpPr>
        <p:spPr>
          <a:xfrm>
            <a:off x="123825" y="4082254"/>
            <a:ext cx="3147355" cy="365125"/>
          </a:xfrm>
          <a:prstGeom prst="wedgeRectCallout">
            <a:avLst>
              <a:gd name="adj1" fmla="val 57310"/>
              <a:gd name="adj2" fmla="val -8967"/>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latin typeface="Helvetica" panose="020B0604020202020204" pitchFamily="34" charset="0"/>
                <a:cs typeface="Helvetica" panose="020B0604020202020204" pitchFamily="34" charset="0"/>
              </a:rPr>
              <a:t>Provides access to other AWS services such as S3, DynamoDB from EC2 instances that are launched by EMR.</a:t>
            </a:r>
          </a:p>
        </p:txBody>
      </p:sp>
    </p:spTree>
    <p:extLst>
      <p:ext uri="{BB962C8B-B14F-4D97-AF65-F5344CB8AC3E}">
        <p14:creationId xmlns:p14="http://schemas.microsoft.com/office/powerpoint/2010/main" val="41126905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A0ACBC8-CE27-4839-AE31-FEC70F5243B8}"/>
              </a:ext>
            </a:extLst>
          </p:cNvPr>
          <p:cNvSpPr>
            <a:spLocks noGrp="1"/>
          </p:cNvSpPr>
          <p:nvPr>
            <p:ph type="title"/>
          </p:nvPr>
        </p:nvSpPr>
        <p:spPr/>
        <p:txBody>
          <a:bodyPr/>
          <a:lstStyle/>
          <a:p>
            <a:r>
              <a:rPr lang="en-US" noProof="0"/>
              <a:t>Creating the cluster</a:t>
            </a:r>
          </a:p>
        </p:txBody>
      </p:sp>
      <p:sp>
        <p:nvSpPr>
          <p:cNvPr id="10" name="Content Placeholder 9">
            <a:extLst>
              <a:ext uri="{FF2B5EF4-FFF2-40B4-BE49-F238E27FC236}">
                <a16:creationId xmlns:a16="http://schemas.microsoft.com/office/drawing/2014/main" id="{F6440BF3-41CB-4C26-ADBB-FBD01DE85D80}"/>
              </a:ext>
            </a:extLst>
          </p:cNvPr>
          <p:cNvSpPr>
            <a:spLocks noGrp="1"/>
          </p:cNvSpPr>
          <p:nvPr>
            <p:ph idx="1"/>
          </p:nvPr>
        </p:nvSpPr>
        <p:spPr/>
        <p:txBody>
          <a:bodyPr/>
          <a:lstStyle/>
          <a:p>
            <a:r>
              <a:rPr lang="en-US" noProof="0"/>
              <a:t>Using CLI (command line interface)</a:t>
            </a:r>
          </a:p>
          <a:p>
            <a:endParaRPr lang="en-US" noProof="0"/>
          </a:p>
          <a:p>
            <a:endParaRPr lang="en-US" noProof="0"/>
          </a:p>
          <a:p>
            <a:endParaRPr lang="en-US" noProof="0"/>
          </a:p>
          <a:p>
            <a:endParaRPr lang="en-US" noProof="0"/>
          </a:p>
          <a:p>
            <a:endParaRPr lang="en-US" noProof="0"/>
          </a:p>
          <a:p>
            <a:endParaRPr lang="en-US" noProof="0"/>
          </a:p>
          <a:p>
            <a:r>
              <a:rPr lang="en-US" noProof="0"/>
              <a:t>This is more pragmatic, but there are many options to explore</a:t>
            </a:r>
          </a:p>
          <a:p>
            <a:pPr lvl="1"/>
            <a:r>
              <a:rPr lang="en-US" noProof="0"/>
              <a:t>Let’s stick to AWS Console</a:t>
            </a:r>
          </a:p>
          <a:p>
            <a:pPr lvl="1"/>
            <a:r>
              <a:rPr lang="en-US" noProof="0">
                <a:hlinkClick r:id="rId2"/>
              </a:rPr>
              <a:t>https://console.aws.amazon.com/elasticmapreduce/</a:t>
            </a:r>
            <a:endParaRPr lang="en-US" noProof="0"/>
          </a:p>
        </p:txBody>
      </p:sp>
      <p:sp>
        <p:nvSpPr>
          <p:cNvPr id="4" name="Footer Placeholder 3">
            <a:extLst>
              <a:ext uri="{FF2B5EF4-FFF2-40B4-BE49-F238E27FC236}">
                <a16:creationId xmlns:a16="http://schemas.microsoft.com/office/drawing/2014/main" id="{638B90FD-A676-457C-871F-96EF86F61A5D}"/>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1CAC7881-3E4E-41DE-8776-589DD40BB73D}"/>
              </a:ext>
            </a:extLst>
          </p:cNvPr>
          <p:cNvSpPr>
            <a:spLocks noGrp="1"/>
          </p:cNvSpPr>
          <p:nvPr>
            <p:ph type="sldNum" sz="quarter" idx="12"/>
          </p:nvPr>
        </p:nvSpPr>
        <p:spPr/>
        <p:txBody>
          <a:bodyPr/>
          <a:lstStyle/>
          <a:p>
            <a:fld id="{5DD6F1BA-2510-46FC-9346-AB1F3CA1593B}" type="slidenum">
              <a:rPr lang="it-IT" smtClean="0"/>
              <a:pPr/>
              <a:t>301</a:t>
            </a:fld>
            <a:endParaRPr lang="it-IT"/>
          </a:p>
        </p:txBody>
      </p:sp>
      <p:sp>
        <p:nvSpPr>
          <p:cNvPr id="6" name="TextBox 5">
            <a:extLst>
              <a:ext uri="{FF2B5EF4-FFF2-40B4-BE49-F238E27FC236}">
                <a16:creationId xmlns:a16="http://schemas.microsoft.com/office/drawing/2014/main" id="{9BF73B2E-2C4D-42E6-874D-9DDDC34E3D7A}"/>
              </a:ext>
            </a:extLst>
          </p:cNvPr>
          <p:cNvSpPr txBox="1"/>
          <p:nvPr/>
        </p:nvSpPr>
        <p:spPr>
          <a:xfrm>
            <a:off x="838200" y="2376773"/>
            <a:ext cx="10515600" cy="1815882"/>
          </a:xfrm>
          <a:prstGeom prst="rect">
            <a:avLst/>
          </a:prstGeom>
          <a:noFill/>
          <a:ln>
            <a:solidFill>
              <a:schemeClr val="tx1"/>
            </a:solidFill>
          </a:ln>
        </p:spPr>
        <p:txBody>
          <a:bodyPr wrap="square" rtlCol="0">
            <a:spAutoFit/>
          </a:bodyPr>
          <a:lstStyle/>
          <a:p>
            <a:pPr algn="l"/>
            <a:r>
              <a:rPr lang="en-US" sz="1400" b="0" i="0" u="none" strike="noStrike" baseline="0">
                <a:solidFill>
                  <a:srgbClr val="000000"/>
                </a:solidFill>
                <a:latin typeface="CourierPrime"/>
              </a:rPr>
              <a:t>aws emr create-cluster \</a:t>
            </a:r>
          </a:p>
          <a:p>
            <a:pPr lvl="1"/>
            <a:r>
              <a:rPr lang="en-US" sz="1400" b="0" i="0" u="none" strike="noStrike" baseline="0">
                <a:solidFill>
                  <a:srgbClr val="000000"/>
                </a:solidFill>
                <a:latin typeface="CourierPrime"/>
              </a:rPr>
              <a:t>--name </a:t>
            </a:r>
            <a:r>
              <a:rPr lang="en-US" sz="1400" b="0" i="1" u="none" strike="noStrike" baseline="0">
                <a:solidFill>
                  <a:srgbClr val="FF0000"/>
                </a:solidFill>
                <a:latin typeface="CourierPrime-Italic"/>
              </a:rPr>
              <a:t>"My First EMR Cluster" </a:t>
            </a:r>
            <a:r>
              <a:rPr lang="en-US" sz="1400" b="0" i="0" u="none" strike="noStrike" baseline="0">
                <a:solidFill>
                  <a:srgbClr val="000000"/>
                </a:solidFill>
                <a:latin typeface="CourierPrime"/>
              </a:rPr>
              <a:t>\</a:t>
            </a:r>
          </a:p>
          <a:p>
            <a:pPr lvl="1"/>
            <a:r>
              <a:rPr lang="en-US" sz="1400" b="0" i="0" u="none" strike="noStrike" baseline="0">
                <a:solidFill>
                  <a:srgbClr val="000000"/>
                </a:solidFill>
                <a:latin typeface="CourierPrime"/>
              </a:rPr>
              <a:t>--release-label </a:t>
            </a:r>
            <a:r>
              <a:rPr lang="en-US" sz="1400" b="0" i="1" u="none" strike="noStrike" baseline="0">
                <a:solidFill>
                  <a:srgbClr val="FF0000"/>
                </a:solidFill>
                <a:latin typeface="CourierPrime-Italic"/>
              </a:rPr>
              <a:t>emr-5.32.0 </a:t>
            </a:r>
            <a:r>
              <a:rPr lang="en-US" sz="1400" b="0" i="0" u="none" strike="noStrike" baseline="0">
                <a:solidFill>
                  <a:srgbClr val="000000"/>
                </a:solidFill>
                <a:latin typeface="CourierPrime"/>
              </a:rPr>
              <a:t>\</a:t>
            </a:r>
          </a:p>
          <a:p>
            <a:pPr lvl="1"/>
            <a:r>
              <a:rPr lang="en-US" sz="1400" b="0" i="0" u="none" strike="noStrike" baseline="0">
                <a:solidFill>
                  <a:srgbClr val="000000"/>
                </a:solidFill>
                <a:latin typeface="CourierPrime"/>
              </a:rPr>
              <a:t>--applications Name=Spark \</a:t>
            </a:r>
          </a:p>
          <a:p>
            <a:pPr lvl="1"/>
            <a:r>
              <a:rPr lang="en-US" sz="1400" b="0" i="0" u="none" strike="noStrike" baseline="0">
                <a:solidFill>
                  <a:srgbClr val="000000"/>
                </a:solidFill>
                <a:latin typeface="CourierPrime"/>
              </a:rPr>
              <a:t>--ec2-attributes KeyName=</a:t>
            </a:r>
            <a:r>
              <a:rPr lang="en-US" sz="1400" b="0" i="1" u="none" strike="noStrike" baseline="0">
                <a:solidFill>
                  <a:srgbClr val="FF0000"/>
                </a:solidFill>
                <a:latin typeface="CourierPrime-Italic"/>
              </a:rPr>
              <a:t>myEMRKeyPairName </a:t>
            </a:r>
            <a:r>
              <a:rPr lang="en-US" sz="1400" b="0" i="0" u="none" strike="noStrike" baseline="0">
                <a:solidFill>
                  <a:srgbClr val="000000"/>
                </a:solidFill>
                <a:latin typeface="CourierPrime"/>
              </a:rPr>
              <a:t>\</a:t>
            </a:r>
          </a:p>
          <a:p>
            <a:pPr lvl="1"/>
            <a:r>
              <a:rPr lang="en-US" sz="1400" b="0" i="0" u="none" strike="noStrike" baseline="0">
                <a:solidFill>
                  <a:srgbClr val="000000"/>
                </a:solidFill>
                <a:latin typeface="CourierPrime"/>
              </a:rPr>
              <a:t>--instance-type m5.xlarge \</a:t>
            </a:r>
          </a:p>
          <a:p>
            <a:pPr lvl="1"/>
            <a:r>
              <a:rPr lang="en-US" sz="1400" b="0" i="0" u="none" strike="noStrike" baseline="0">
                <a:solidFill>
                  <a:srgbClr val="000000"/>
                </a:solidFill>
                <a:latin typeface="CourierPrime"/>
              </a:rPr>
              <a:t>--instance-count 3 \</a:t>
            </a:r>
          </a:p>
          <a:p>
            <a:pPr lvl="1"/>
            <a:r>
              <a:rPr lang="en-US" sz="1400" b="0" i="0" u="none" strike="noStrike" baseline="0">
                <a:solidFill>
                  <a:srgbClr val="000000"/>
                </a:solidFill>
                <a:latin typeface="CourierPrime"/>
              </a:rPr>
              <a:t>--use-default-roles</a:t>
            </a:r>
            <a:endParaRPr lang="en-US" sz="1400"/>
          </a:p>
        </p:txBody>
      </p:sp>
    </p:spTree>
    <p:extLst>
      <p:ext uri="{BB962C8B-B14F-4D97-AF65-F5344CB8AC3E}">
        <p14:creationId xmlns:p14="http://schemas.microsoft.com/office/powerpoint/2010/main" val="227643876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D15EC-0504-4864-8AB0-A2ED98EDF752}"/>
              </a:ext>
            </a:extLst>
          </p:cNvPr>
          <p:cNvSpPr>
            <a:spLocks noGrp="1"/>
          </p:cNvSpPr>
          <p:nvPr>
            <p:ph idx="13"/>
          </p:nvPr>
        </p:nvSpPr>
        <p:spPr>
          <a:xfrm>
            <a:off x="838200" y="3283131"/>
            <a:ext cx="10515600" cy="2768419"/>
          </a:xfrm>
        </p:spPr>
        <p:txBody>
          <a:bodyPr/>
          <a:lstStyle/>
          <a:p>
            <a:r>
              <a:rPr lang="en-US" noProof="0" err="1"/>
              <a:t>aws</a:t>
            </a:r>
            <a:r>
              <a:rPr lang="en-US" noProof="0"/>
              <a:t> </a:t>
            </a:r>
            <a:r>
              <a:rPr lang="en-US" noProof="0" err="1"/>
              <a:t>emr</a:t>
            </a:r>
            <a:r>
              <a:rPr lang="en-US" noProof="0"/>
              <a:t> create-cluster --auto-scaling-role </a:t>
            </a:r>
            <a:r>
              <a:rPr lang="en-US" noProof="0" err="1"/>
              <a:t>EMR_AutoScaling_DefaultRole</a:t>
            </a:r>
            <a:r>
              <a:rPr lang="en-US" noProof="0"/>
              <a:t> --termination-protected --applications Name=Hadoop Name=Hive Name=Hue Name=</a:t>
            </a:r>
            <a:r>
              <a:rPr lang="en-US" noProof="0" err="1"/>
              <a:t>JupyterEnterpriseGateway</a:t>
            </a:r>
            <a:r>
              <a:rPr lang="en-US" noProof="0"/>
              <a:t> Name=Spark --</a:t>
            </a:r>
            <a:r>
              <a:rPr lang="en-US" noProof="0" err="1"/>
              <a:t>ebs</a:t>
            </a:r>
            <a:r>
              <a:rPr lang="en-US" noProof="0"/>
              <a:t>-root-volume-size 10 --ec2-attributes '{"KeyName":"bigdata","InstanceProfile":"EMR_EC2_DefaultRole","SubnetId":"subnet-5fa2f912","EmrManagedSlaveSecurityGroup":"sg-07818b5690a50b3f1","EmrManagedMasterSecurityGroup":"sg-0e2f5550a2cb98f79"}' --service-role </a:t>
            </a:r>
            <a:r>
              <a:rPr lang="en-US" noProof="0" err="1"/>
              <a:t>EMR_DefaultRole</a:t>
            </a:r>
            <a:r>
              <a:rPr lang="en-US" noProof="0"/>
              <a:t> --enable-debugging --release-label emr-6.2.0 --log-</a:t>
            </a:r>
            <a:r>
              <a:rPr lang="en-US" noProof="0" err="1"/>
              <a:t>uri</a:t>
            </a:r>
            <a:r>
              <a:rPr lang="en-US" noProof="0"/>
              <a:t> 's3n://aws-logs-604905954159-us-east-1/</a:t>
            </a:r>
            <a:r>
              <a:rPr lang="en-US" noProof="0" err="1"/>
              <a:t>elasticmapreduce</a:t>
            </a:r>
            <a:r>
              <a:rPr lang="en-US" noProof="0"/>
              <a:t>/' --name '</a:t>
            </a:r>
            <a:r>
              <a:rPr lang="en-US" noProof="0" err="1"/>
              <a:t>BigData</a:t>
            </a:r>
            <a:r>
              <a:rPr lang="en-US" noProof="0"/>
              <a:t>' --instance-groups '[{"InstanceCount":1,"BidPrice":"OnDemandPrice","EbsConfiguration":{"</a:t>
            </a:r>
            <a:r>
              <a:rPr lang="en-US" noProof="0" err="1"/>
              <a:t>EbsBlockDeviceConfigs</a:t>
            </a:r>
            <a:r>
              <a:rPr lang="en-US" noProof="0"/>
              <a:t>":[{"</a:t>
            </a:r>
            <a:r>
              <a:rPr lang="en-US" noProof="0" err="1"/>
              <a:t>VolumeSpecification</a:t>
            </a:r>
            <a:r>
              <a:rPr lang="en-US" noProof="0"/>
              <a:t>":{"SizeInGB":32,"VolumeType":"gp2"},"VolumesPerInstance":2}]},"InstanceGroupType":"MASTER","InstanceType":"m4.xlarge","Name":"Master - 1"},{"InstanceCount":1,"BidPrice":"OnDemandPrice","EbsConfiguration":{"</a:t>
            </a:r>
            <a:r>
              <a:rPr lang="en-US" noProof="0" err="1"/>
              <a:t>EbsBlockDeviceConfigs</a:t>
            </a:r>
            <a:r>
              <a:rPr lang="en-US" noProof="0"/>
              <a:t>":[{"</a:t>
            </a:r>
            <a:r>
              <a:rPr lang="en-US" noProof="0" err="1"/>
              <a:t>VolumeSpecification</a:t>
            </a:r>
            <a:r>
              <a:rPr lang="en-US" noProof="0"/>
              <a:t>":{"SizeInGB":32,"VolumeType":"gp2"},"VolumesPerInstance":2}]},"InstanceGroupType":"CORE","InstanceType":"m4.xlarge","Name":"Core - 2"}]' --scale-down-behavior TERMINATE_AT_TASK_COMPLETION --region us-east-1</a:t>
            </a:r>
          </a:p>
        </p:txBody>
      </p:sp>
      <p:sp>
        <p:nvSpPr>
          <p:cNvPr id="2" name="Title 1">
            <a:extLst>
              <a:ext uri="{FF2B5EF4-FFF2-40B4-BE49-F238E27FC236}">
                <a16:creationId xmlns:a16="http://schemas.microsoft.com/office/drawing/2014/main" id="{D52FE7AF-56A8-4BD6-B5EC-517B345B14CB}"/>
              </a:ext>
            </a:extLst>
          </p:cNvPr>
          <p:cNvSpPr>
            <a:spLocks noGrp="1"/>
          </p:cNvSpPr>
          <p:nvPr>
            <p:ph type="title"/>
          </p:nvPr>
        </p:nvSpPr>
        <p:spPr/>
        <p:txBody>
          <a:bodyPr>
            <a:normAutofit/>
          </a:bodyPr>
          <a:lstStyle/>
          <a:p>
            <a:r>
              <a:rPr lang="en-US" noProof="0"/>
              <a:t>Creating the cluster</a:t>
            </a:r>
          </a:p>
        </p:txBody>
      </p:sp>
      <p:sp>
        <p:nvSpPr>
          <p:cNvPr id="4" name="Footer Placeholder 3">
            <a:extLst>
              <a:ext uri="{FF2B5EF4-FFF2-40B4-BE49-F238E27FC236}">
                <a16:creationId xmlns:a16="http://schemas.microsoft.com/office/drawing/2014/main" id="{D79860FF-5F35-43CC-8CF0-16991F310089}"/>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D7CB03F5-69DE-4C7B-9826-C0ECA54174EA}"/>
              </a:ext>
            </a:extLst>
          </p:cNvPr>
          <p:cNvSpPr>
            <a:spLocks noGrp="1"/>
          </p:cNvSpPr>
          <p:nvPr>
            <p:ph type="sldNum" sz="quarter" idx="12"/>
          </p:nvPr>
        </p:nvSpPr>
        <p:spPr/>
        <p:txBody>
          <a:bodyPr/>
          <a:lstStyle/>
          <a:p>
            <a:fld id="{5DD6F1BA-2510-46FC-9346-AB1F3CA1593B}" type="slidenum">
              <a:rPr lang="it-IT" smtClean="0"/>
              <a:pPr/>
              <a:t>302</a:t>
            </a:fld>
            <a:endParaRPr lang="it-IT"/>
          </a:p>
        </p:txBody>
      </p:sp>
      <p:sp>
        <p:nvSpPr>
          <p:cNvPr id="19" name="Content Placeholder 18">
            <a:extLst>
              <a:ext uri="{FF2B5EF4-FFF2-40B4-BE49-F238E27FC236}">
                <a16:creationId xmlns:a16="http://schemas.microsoft.com/office/drawing/2014/main" id="{76229F9B-69FD-4F17-B436-51473ED734DC}"/>
              </a:ext>
            </a:extLst>
          </p:cNvPr>
          <p:cNvSpPr>
            <a:spLocks noGrp="1"/>
          </p:cNvSpPr>
          <p:nvPr>
            <p:ph idx="1"/>
          </p:nvPr>
        </p:nvSpPr>
        <p:spPr/>
        <p:txBody>
          <a:bodyPr/>
          <a:lstStyle/>
          <a:p>
            <a:r>
              <a:rPr lang="en-US" noProof="0"/>
              <a:t>Using CLI (command line interface)</a:t>
            </a:r>
          </a:p>
        </p:txBody>
      </p:sp>
      <p:sp>
        <p:nvSpPr>
          <p:cNvPr id="20" name="Content Placeholder 19">
            <a:extLst>
              <a:ext uri="{FF2B5EF4-FFF2-40B4-BE49-F238E27FC236}">
                <a16:creationId xmlns:a16="http://schemas.microsoft.com/office/drawing/2014/main" id="{E052C360-54B9-4B7F-A4BF-8BA25E1F3A79}"/>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25629050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644B-C375-4F5F-9119-D572DA35417B}"/>
              </a:ext>
            </a:extLst>
          </p:cNvPr>
          <p:cNvSpPr>
            <a:spLocks noGrp="1"/>
          </p:cNvSpPr>
          <p:nvPr>
            <p:ph type="title"/>
          </p:nvPr>
        </p:nvSpPr>
        <p:spPr/>
        <p:txBody>
          <a:bodyPr/>
          <a:lstStyle/>
          <a:p>
            <a:r>
              <a:rPr lang="en-US" noProof="0"/>
              <a:t>Cluster lifecycle</a:t>
            </a:r>
          </a:p>
        </p:txBody>
      </p:sp>
      <p:sp>
        <p:nvSpPr>
          <p:cNvPr id="8" name="Content Placeholder 7">
            <a:extLst>
              <a:ext uri="{FF2B5EF4-FFF2-40B4-BE49-F238E27FC236}">
                <a16:creationId xmlns:a16="http://schemas.microsoft.com/office/drawing/2014/main" id="{2EDD20D7-CB8A-4DCC-B8A5-BD21A3297447}"/>
              </a:ext>
            </a:extLst>
          </p:cNvPr>
          <p:cNvSpPr>
            <a:spLocks noGrp="1"/>
          </p:cNvSpPr>
          <p:nvPr>
            <p:ph sz="half" idx="1"/>
          </p:nvPr>
        </p:nvSpPr>
        <p:spPr/>
        <p:txBody>
          <a:bodyPr/>
          <a:lstStyle/>
          <a:p>
            <a:r>
              <a:rPr lang="en-US" noProof="0"/>
              <a:t>Creating a cluster (it takes ~10 minutes)</a:t>
            </a:r>
          </a:p>
          <a:p>
            <a:pPr lvl="1"/>
            <a:r>
              <a:rPr lang="en-US" noProof="0"/>
              <a:t>A cluster cannot be stopped</a:t>
            </a:r>
          </a:p>
          <a:p>
            <a:pPr lvl="1"/>
            <a:r>
              <a:rPr lang="en-US" noProof="0"/>
              <a:t>It can only be terminated</a:t>
            </a:r>
          </a:p>
        </p:txBody>
      </p:sp>
      <p:pic>
        <p:nvPicPr>
          <p:cNvPr id="11" name="Content Placeholder 6">
            <a:extLst>
              <a:ext uri="{FF2B5EF4-FFF2-40B4-BE49-F238E27FC236}">
                <a16:creationId xmlns:a16="http://schemas.microsoft.com/office/drawing/2014/main" id="{BC0D8A99-4945-4D53-99A2-3BCBF7DF87CB}"/>
              </a:ext>
            </a:extLst>
          </p:cNvPr>
          <p:cNvPicPr>
            <a:picLocks noGrp="1" noChangeAspect="1"/>
          </p:cNvPicPr>
          <p:nvPr>
            <p:ph sz="half" idx="2"/>
          </p:nvPr>
        </p:nvPicPr>
        <p:blipFill>
          <a:blip r:embed="rId2"/>
          <a:stretch>
            <a:fillRect/>
          </a:stretch>
        </p:blipFill>
        <p:spPr>
          <a:xfrm>
            <a:off x="6172200" y="2122618"/>
            <a:ext cx="5181600" cy="3757352"/>
          </a:xfrm>
        </p:spPr>
      </p:pic>
      <p:sp>
        <p:nvSpPr>
          <p:cNvPr id="4" name="Footer Placeholder 3">
            <a:extLst>
              <a:ext uri="{FF2B5EF4-FFF2-40B4-BE49-F238E27FC236}">
                <a16:creationId xmlns:a16="http://schemas.microsoft.com/office/drawing/2014/main" id="{06F8C235-602B-449B-A378-984A2B5E6ABE}"/>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39553C21-F89B-4765-9D5E-63E22747A497}"/>
              </a:ext>
            </a:extLst>
          </p:cNvPr>
          <p:cNvSpPr>
            <a:spLocks noGrp="1"/>
          </p:cNvSpPr>
          <p:nvPr>
            <p:ph type="sldNum" sz="quarter" idx="12"/>
          </p:nvPr>
        </p:nvSpPr>
        <p:spPr/>
        <p:txBody>
          <a:bodyPr/>
          <a:lstStyle/>
          <a:p>
            <a:fld id="{5DD6F1BA-2510-46FC-9346-AB1F3CA1593B}" type="slidenum">
              <a:rPr lang="en-US" smtClean="0"/>
              <a:t>303</a:t>
            </a:fld>
            <a:endParaRPr lang="en-US"/>
          </a:p>
        </p:txBody>
      </p:sp>
      <p:sp>
        <p:nvSpPr>
          <p:cNvPr id="10" name="Content Placeholder 9">
            <a:extLst>
              <a:ext uri="{FF2B5EF4-FFF2-40B4-BE49-F238E27FC236}">
                <a16:creationId xmlns:a16="http://schemas.microsoft.com/office/drawing/2014/main" id="{132CDBAD-BDA3-422C-A69C-83DA8FC8BB0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92008946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79CD-1BCD-4CA7-AF9E-01DCCB49543D}"/>
              </a:ext>
            </a:extLst>
          </p:cNvPr>
          <p:cNvSpPr>
            <a:spLocks noGrp="1"/>
          </p:cNvSpPr>
          <p:nvPr>
            <p:ph type="title"/>
          </p:nvPr>
        </p:nvSpPr>
        <p:spPr/>
        <p:txBody>
          <a:bodyPr/>
          <a:lstStyle/>
          <a:p>
            <a:r>
              <a:rPr lang="en-US" noProof="0"/>
              <a:t>Cluster lifecycle</a:t>
            </a:r>
          </a:p>
        </p:txBody>
      </p:sp>
      <p:sp>
        <p:nvSpPr>
          <p:cNvPr id="3" name="Content Placeholder 2">
            <a:extLst>
              <a:ext uri="{FF2B5EF4-FFF2-40B4-BE49-F238E27FC236}">
                <a16:creationId xmlns:a16="http://schemas.microsoft.com/office/drawing/2014/main" id="{DD8DBA38-990B-4A86-8686-4D0D7B9F4B84}"/>
              </a:ext>
            </a:extLst>
          </p:cNvPr>
          <p:cNvSpPr>
            <a:spLocks noGrp="1"/>
          </p:cNvSpPr>
          <p:nvPr>
            <p:ph idx="1"/>
          </p:nvPr>
        </p:nvSpPr>
        <p:spPr/>
        <p:txBody>
          <a:bodyPr/>
          <a:lstStyle/>
          <a:p>
            <a:r>
              <a:rPr lang="en-US" noProof="0">
                <a:latin typeface="CourierPrime"/>
              </a:rPr>
              <a:t>STARTING</a:t>
            </a:r>
            <a:r>
              <a:rPr lang="en-US" noProof="0"/>
              <a:t>: EMR provisions EC2 instances for each required instance </a:t>
            </a:r>
          </a:p>
          <a:p>
            <a:r>
              <a:rPr lang="en-US" noProof="0">
                <a:latin typeface="CourierPrime"/>
              </a:rPr>
              <a:t>BOOTSTRAPPING</a:t>
            </a:r>
            <a:r>
              <a:rPr lang="en-US" noProof="0"/>
              <a:t>: EMR runs actions that you specify on each instance</a:t>
            </a:r>
          </a:p>
          <a:p>
            <a:pPr lvl="1"/>
            <a:r>
              <a:rPr lang="en-US" noProof="0"/>
              <a:t>E.g., install custom applications and perform customizations</a:t>
            </a:r>
          </a:p>
          <a:p>
            <a:r>
              <a:rPr lang="en-US" noProof="0"/>
              <a:t>Amazon EMR installs the native applications</a:t>
            </a:r>
          </a:p>
          <a:p>
            <a:pPr lvl="1"/>
            <a:r>
              <a:rPr lang="en-US" noProof="0"/>
              <a:t>E.g., Hive, Hadoop, Spark, and so on</a:t>
            </a:r>
          </a:p>
          <a:p>
            <a:r>
              <a:rPr lang="en-US" noProof="0">
                <a:latin typeface="CourierPrime"/>
              </a:rPr>
              <a:t>RUNNING</a:t>
            </a:r>
            <a:r>
              <a:rPr lang="en-US" noProof="0"/>
              <a:t>: a step for the cluster is currently being run</a:t>
            </a:r>
          </a:p>
          <a:p>
            <a:pPr lvl="1"/>
            <a:r>
              <a:rPr lang="en-US" noProof="0"/>
              <a:t>Cluster sequentially runs any steps that you specified when you created the cluster</a:t>
            </a:r>
          </a:p>
          <a:p>
            <a:r>
              <a:rPr lang="en-US" noProof="0">
                <a:latin typeface="CourierPrime"/>
              </a:rPr>
              <a:t>WAITING</a:t>
            </a:r>
            <a:r>
              <a:rPr lang="en-US" noProof="0"/>
              <a:t>: after steps run successfully</a:t>
            </a:r>
          </a:p>
          <a:p>
            <a:r>
              <a:rPr lang="en-US" noProof="0">
                <a:latin typeface="CourierPrime"/>
              </a:rPr>
              <a:t>TERMINATING</a:t>
            </a:r>
            <a:r>
              <a:rPr lang="en-US" noProof="0"/>
              <a:t>: after manual shut down</a:t>
            </a:r>
          </a:p>
          <a:p>
            <a:pPr lvl="1"/>
            <a:r>
              <a:rPr lang="en-US" noProof="0">
                <a:solidFill>
                  <a:srgbClr val="FF0000"/>
                </a:solidFill>
              </a:rPr>
              <a:t>Any data stored on the cluster is deleted</a:t>
            </a:r>
          </a:p>
        </p:txBody>
      </p:sp>
      <p:sp>
        <p:nvSpPr>
          <p:cNvPr id="4" name="Footer Placeholder 3">
            <a:extLst>
              <a:ext uri="{FF2B5EF4-FFF2-40B4-BE49-F238E27FC236}">
                <a16:creationId xmlns:a16="http://schemas.microsoft.com/office/drawing/2014/main" id="{C4A65487-511A-4B7D-B09D-0DBED5840D5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00319DDA-59BD-4A1B-9F67-8795E9505580}"/>
              </a:ext>
            </a:extLst>
          </p:cNvPr>
          <p:cNvSpPr>
            <a:spLocks noGrp="1"/>
          </p:cNvSpPr>
          <p:nvPr>
            <p:ph type="sldNum" sz="quarter" idx="12"/>
          </p:nvPr>
        </p:nvSpPr>
        <p:spPr/>
        <p:txBody>
          <a:bodyPr/>
          <a:lstStyle/>
          <a:p>
            <a:fld id="{5DD6F1BA-2510-46FC-9346-AB1F3CA1593B}" type="slidenum">
              <a:rPr lang="it-IT" smtClean="0"/>
              <a:pPr/>
              <a:t>304</a:t>
            </a:fld>
            <a:endParaRPr lang="it-IT"/>
          </a:p>
        </p:txBody>
      </p:sp>
    </p:spTree>
    <p:extLst>
      <p:ext uri="{BB962C8B-B14F-4D97-AF65-F5344CB8AC3E}">
        <p14:creationId xmlns:p14="http://schemas.microsoft.com/office/powerpoint/2010/main" val="30983666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a:t>Cluster lifecycle</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a:t>A </a:t>
            </a:r>
            <a:r>
              <a:rPr lang="en-US" b="1" noProof="0"/>
              <a:t>step</a:t>
            </a:r>
            <a:r>
              <a:rPr lang="en-US" noProof="0"/>
              <a:t> is a user-defined unit of processing</a:t>
            </a:r>
          </a:p>
          <a:p>
            <a:pPr lvl="1"/>
            <a:r>
              <a:rPr lang="en-US" noProof="0"/>
              <a:t>E.g., one algorithm that manipulates the data</a:t>
            </a:r>
          </a:p>
          <a:p>
            <a:r>
              <a:rPr lang="en-US" noProof="0"/>
              <a:t>Step states</a:t>
            </a:r>
          </a:p>
          <a:p>
            <a:pPr lvl="1"/>
            <a:r>
              <a:rPr lang="en-US" noProof="0">
                <a:latin typeface="CourierPrime"/>
              </a:rPr>
              <a:t>PENDING:</a:t>
            </a:r>
            <a:r>
              <a:rPr lang="en-US" noProof="0"/>
              <a:t> The step is waiting to be run</a:t>
            </a:r>
          </a:p>
          <a:p>
            <a:pPr lvl="1"/>
            <a:r>
              <a:rPr lang="en-US" noProof="0">
                <a:latin typeface="CourierPrime"/>
              </a:rPr>
              <a:t>RUNNING: </a:t>
            </a:r>
            <a:r>
              <a:rPr lang="en-US" noProof="0"/>
              <a:t>The step is currently running</a:t>
            </a:r>
          </a:p>
          <a:p>
            <a:pPr lvl="1"/>
            <a:r>
              <a:rPr lang="en-US" noProof="0">
                <a:latin typeface="CourierPrime"/>
              </a:rPr>
              <a:t>COMPLETED:</a:t>
            </a:r>
            <a:r>
              <a:rPr lang="en-US" noProof="0"/>
              <a:t> The step completed successfully</a:t>
            </a:r>
          </a:p>
          <a:p>
            <a:pPr lvl="1"/>
            <a:r>
              <a:rPr lang="en-US" noProof="0">
                <a:latin typeface="CourierPrime"/>
              </a:rPr>
              <a:t>CANCELLED: </a:t>
            </a:r>
            <a:r>
              <a:rPr lang="en-US" noProof="0"/>
              <a:t>The step was cancelled before running because an earlier step failed</a:t>
            </a:r>
          </a:p>
          <a:p>
            <a:pPr lvl="1"/>
            <a:r>
              <a:rPr lang="en-US" noProof="0">
                <a:latin typeface="CourierPrime"/>
              </a:rPr>
              <a:t>FAILED: </a:t>
            </a:r>
            <a:r>
              <a:rPr lang="en-US" noProof="0"/>
              <a:t>The step failed while running</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305</a:t>
            </a:fld>
            <a:endParaRPr lang="it-IT"/>
          </a:p>
        </p:txBody>
      </p:sp>
    </p:spTree>
    <p:extLst>
      <p:ext uri="{BB962C8B-B14F-4D97-AF65-F5344CB8AC3E}">
        <p14:creationId xmlns:p14="http://schemas.microsoft.com/office/powerpoint/2010/main" val="342562498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en-US" noProof="0"/>
              <a:t>Running the cluster</a:t>
            </a:r>
          </a:p>
        </p:txBody>
      </p:sp>
      <p:pic>
        <p:nvPicPr>
          <p:cNvPr id="7" name="Content Placeholder 6">
            <a:extLst>
              <a:ext uri="{FF2B5EF4-FFF2-40B4-BE49-F238E27FC236}">
                <a16:creationId xmlns:a16="http://schemas.microsoft.com/office/drawing/2014/main" id="{8FD2BB3E-5BC1-493A-AFDA-60222101C4C9}"/>
              </a:ext>
            </a:extLst>
          </p:cNvPr>
          <p:cNvPicPr>
            <a:picLocks noGrp="1" noChangeAspect="1"/>
          </p:cNvPicPr>
          <p:nvPr>
            <p:ph idx="1"/>
          </p:nvPr>
        </p:nvPicPr>
        <p:blipFill>
          <a:blip r:embed="rId2"/>
          <a:stretch>
            <a:fillRect/>
          </a:stretch>
        </p:blipFill>
        <p:spPr>
          <a:xfrm>
            <a:off x="838200" y="1960619"/>
            <a:ext cx="10515600" cy="38305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306</a:t>
            </a:fld>
            <a:endParaRPr lang="it-IT"/>
          </a:p>
        </p:txBody>
      </p:sp>
    </p:spTree>
    <p:extLst>
      <p:ext uri="{BB962C8B-B14F-4D97-AF65-F5344CB8AC3E}">
        <p14:creationId xmlns:p14="http://schemas.microsoft.com/office/powerpoint/2010/main" val="169165117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en-US" noProof="0"/>
              <a:t>Running the cluster</a:t>
            </a:r>
          </a:p>
        </p:txBody>
      </p:sp>
      <p:pic>
        <p:nvPicPr>
          <p:cNvPr id="11" name="Content Placeholder 10">
            <a:extLst>
              <a:ext uri="{FF2B5EF4-FFF2-40B4-BE49-F238E27FC236}">
                <a16:creationId xmlns:a16="http://schemas.microsoft.com/office/drawing/2014/main" id="{04DF8F1D-1F62-4313-8792-6E8464E4C2E9}"/>
              </a:ext>
            </a:extLst>
          </p:cNvPr>
          <p:cNvPicPr>
            <a:picLocks noGrp="1" noChangeAspect="1"/>
          </p:cNvPicPr>
          <p:nvPr>
            <p:ph idx="1"/>
          </p:nvPr>
        </p:nvPicPr>
        <p:blipFill>
          <a:blip r:embed="rId2"/>
          <a:stretch>
            <a:fillRect/>
          </a:stretch>
        </p:blipFill>
        <p:spPr>
          <a:xfrm>
            <a:off x="2200543" y="1508761"/>
            <a:ext cx="7790913" cy="454279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307</a:t>
            </a:fld>
            <a:endParaRPr lang="it-IT"/>
          </a:p>
        </p:txBody>
      </p:sp>
      <p:sp>
        <p:nvSpPr>
          <p:cNvPr id="12" name="Speech Bubble: Rectangle 11">
            <a:extLst>
              <a:ext uri="{FF2B5EF4-FFF2-40B4-BE49-F238E27FC236}">
                <a16:creationId xmlns:a16="http://schemas.microsoft.com/office/drawing/2014/main" id="{95E25C66-B082-486B-BA2E-386FFABAF942}"/>
              </a:ext>
            </a:extLst>
          </p:cNvPr>
          <p:cNvSpPr/>
          <p:nvPr/>
        </p:nvSpPr>
        <p:spPr>
          <a:xfrm>
            <a:off x="2819400" y="3209925"/>
            <a:ext cx="975655" cy="228600"/>
          </a:xfrm>
          <a:prstGeom prst="wedgeRectCallout">
            <a:avLst>
              <a:gd name="adj1" fmla="val 59566"/>
              <a:gd name="adj2" fmla="val 22338"/>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latin typeface="Helvetica" panose="020B0604020202020204" pitchFamily="34" charset="0"/>
                <a:cs typeface="Helvetica" panose="020B0604020202020204" pitchFamily="34" charset="0"/>
              </a:rPr>
              <a:t>DNS name</a:t>
            </a:r>
          </a:p>
        </p:txBody>
      </p:sp>
    </p:spTree>
    <p:extLst>
      <p:ext uri="{BB962C8B-B14F-4D97-AF65-F5344CB8AC3E}">
        <p14:creationId xmlns:p14="http://schemas.microsoft.com/office/powerpoint/2010/main" val="154379542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E7E-981D-46EE-9697-9F9F2CF73139}"/>
              </a:ext>
            </a:extLst>
          </p:cNvPr>
          <p:cNvSpPr>
            <a:spLocks noGrp="1"/>
          </p:cNvSpPr>
          <p:nvPr>
            <p:ph type="title"/>
          </p:nvPr>
        </p:nvSpPr>
        <p:spPr/>
        <p:txBody>
          <a:bodyPr/>
          <a:lstStyle/>
          <a:p>
            <a:r>
              <a:rPr lang="en-US" noProof="0"/>
              <a:t>Running a notebook</a:t>
            </a:r>
          </a:p>
        </p:txBody>
      </p:sp>
      <p:pic>
        <p:nvPicPr>
          <p:cNvPr id="7" name="Content Placeholder 6">
            <a:extLst>
              <a:ext uri="{FF2B5EF4-FFF2-40B4-BE49-F238E27FC236}">
                <a16:creationId xmlns:a16="http://schemas.microsoft.com/office/drawing/2014/main" id="{D8D1B79E-ABFA-4E52-A320-BE6FB42D6145}"/>
              </a:ext>
            </a:extLst>
          </p:cNvPr>
          <p:cNvPicPr>
            <a:picLocks noGrp="1" noChangeAspect="1"/>
          </p:cNvPicPr>
          <p:nvPr>
            <p:ph idx="1"/>
          </p:nvPr>
        </p:nvPicPr>
        <p:blipFill>
          <a:blip r:embed="rId2"/>
          <a:stretch>
            <a:fillRect/>
          </a:stretch>
        </p:blipFill>
        <p:spPr>
          <a:xfrm>
            <a:off x="3006440" y="1700213"/>
            <a:ext cx="6179119"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DD493B82-04CC-44BD-B1AD-50DEC5716032}"/>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92EBD9C6-5854-4348-BBC7-63847BC0031C}"/>
              </a:ext>
            </a:extLst>
          </p:cNvPr>
          <p:cNvSpPr>
            <a:spLocks noGrp="1"/>
          </p:cNvSpPr>
          <p:nvPr>
            <p:ph type="sldNum" sz="quarter" idx="12"/>
          </p:nvPr>
        </p:nvSpPr>
        <p:spPr/>
        <p:txBody>
          <a:bodyPr/>
          <a:lstStyle/>
          <a:p>
            <a:fld id="{5DD6F1BA-2510-46FC-9346-AB1F3CA1593B}" type="slidenum">
              <a:rPr lang="it-IT" smtClean="0"/>
              <a:t>308</a:t>
            </a:fld>
            <a:endParaRPr lang="it-IT"/>
          </a:p>
        </p:txBody>
      </p:sp>
    </p:spTree>
    <p:extLst>
      <p:ext uri="{BB962C8B-B14F-4D97-AF65-F5344CB8AC3E}">
        <p14:creationId xmlns:p14="http://schemas.microsoft.com/office/powerpoint/2010/main" val="382186718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1E4F-691D-4A33-B451-290D9889B76D}"/>
              </a:ext>
            </a:extLst>
          </p:cNvPr>
          <p:cNvSpPr>
            <a:spLocks noGrp="1"/>
          </p:cNvSpPr>
          <p:nvPr>
            <p:ph type="title"/>
          </p:nvPr>
        </p:nvSpPr>
        <p:spPr/>
        <p:txBody>
          <a:bodyPr/>
          <a:lstStyle/>
          <a:p>
            <a:r>
              <a:rPr lang="en-US" noProof="0"/>
              <a:t>Running a notebook</a:t>
            </a:r>
          </a:p>
        </p:txBody>
      </p:sp>
      <p:pic>
        <p:nvPicPr>
          <p:cNvPr id="9" name="Content Placeholder 8">
            <a:extLst>
              <a:ext uri="{FF2B5EF4-FFF2-40B4-BE49-F238E27FC236}">
                <a16:creationId xmlns:a16="http://schemas.microsoft.com/office/drawing/2014/main" id="{7E61DEDB-CC38-490F-9993-E29F9413502B}"/>
              </a:ext>
            </a:extLst>
          </p:cNvPr>
          <p:cNvPicPr>
            <a:picLocks noGrp="1" noChangeAspect="1"/>
          </p:cNvPicPr>
          <p:nvPr>
            <p:ph idx="1"/>
          </p:nvPr>
        </p:nvPicPr>
        <p:blipFill>
          <a:blip r:embed="rId2"/>
          <a:stretch>
            <a:fillRect/>
          </a:stretch>
        </p:blipFill>
        <p:spPr>
          <a:xfrm>
            <a:off x="3132209" y="1494141"/>
            <a:ext cx="5927581" cy="47288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6D297E1-57F0-427E-8579-ABE727731F13}"/>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9444E26B-3DC0-4D24-BC9B-D0AAB45804B3}"/>
              </a:ext>
            </a:extLst>
          </p:cNvPr>
          <p:cNvSpPr>
            <a:spLocks noGrp="1"/>
          </p:cNvSpPr>
          <p:nvPr>
            <p:ph type="sldNum" sz="quarter" idx="12"/>
          </p:nvPr>
        </p:nvSpPr>
        <p:spPr/>
        <p:txBody>
          <a:bodyPr/>
          <a:lstStyle/>
          <a:p>
            <a:fld id="{5DD6F1BA-2510-46FC-9346-AB1F3CA1593B}" type="slidenum">
              <a:rPr lang="it-IT" smtClean="0"/>
              <a:t>309</a:t>
            </a:fld>
            <a:endParaRPr lang="it-IT"/>
          </a:p>
        </p:txBody>
      </p:sp>
    </p:spTree>
    <p:extLst>
      <p:ext uri="{BB962C8B-B14F-4D97-AF65-F5344CB8AC3E}">
        <p14:creationId xmlns:p14="http://schemas.microsoft.com/office/powerpoint/2010/main" val="17351543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DDA9A-DAA9-5D05-8C7F-6FF04EC6E993}"/>
              </a:ext>
            </a:extLst>
          </p:cNvPr>
          <p:cNvSpPr>
            <a:spLocks noGrp="1"/>
          </p:cNvSpPr>
          <p:nvPr>
            <p:ph type="title"/>
          </p:nvPr>
        </p:nvSpPr>
        <p:spPr>
          <a:xfrm>
            <a:off x="838200" y="365125"/>
            <a:ext cx="10515600" cy="1325563"/>
          </a:xfrm>
        </p:spPr>
        <p:txBody>
          <a:bodyPr/>
          <a:lstStyle/>
          <a:p>
            <a:r>
              <a:rPr lang="en-US"/>
              <a:t>Data platform</a:t>
            </a:r>
          </a:p>
        </p:txBody>
      </p:sp>
      <p:sp>
        <p:nvSpPr>
          <p:cNvPr id="3" name="Content Placeholder 2">
            <a:extLst>
              <a:ext uri="{FF2B5EF4-FFF2-40B4-BE49-F238E27FC236}">
                <a16:creationId xmlns:a16="http://schemas.microsoft.com/office/drawing/2014/main" id="{703724DF-9841-1ABE-1DC3-02FC1849C8D8}"/>
              </a:ext>
            </a:extLst>
          </p:cNvPr>
          <p:cNvSpPr>
            <a:spLocks noGrp="1"/>
          </p:cNvSpPr>
          <p:nvPr>
            <p:ph idx="1"/>
          </p:nvPr>
        </p:nvSpPr>
        <p:spPr>
          <a:xfrm>
            <a:off x="838200" y="1700499"/>
            <a:ext cx="10515600" cy="4351338"/>
          </a:xfrm>
        </p:spPr>
        <p:txBody>
          <a:bodyPr/>
          <a:lstStyle/>
          <a:p>
            <a:r>
              <a:rPr lang="en-US"/>
              <a:t>A data platform is a </a:t>
            </a:r>
            <a:r>
              <a:rPr lang="en-US" b="1"/>
              <a:t>centralized</a:t>
            </a:r>
            <a:r>
              <a:rPr lang="en-US"/>
              <a:t> infrastructure that facilitates the ingestion, storage, management, and exploitation of large volumes of heterogeneous data. It provides a collection of </a:t>
            </a:r>
            <a:r>
              <a:rPr lang="en-US" b="1"/>
              <a:t>independent</a:t>
            </a:r>
            <a:r>
              <a:rPr lang="en-US"/>
              <a:t> and </a:t>
            </a:r>
            <a:r>
              <a:rPr lang="en-US" b="1"/>
              <a:t>well-integrated</a:t>
            </a:r>
            <a:r>
              <a:rPr lang="en-US"/>
              <a:t> services meeting </a:t>
            </a:r>
            <a:r>
              <a:rPr lang="en-US" b="1"/>
              <a:t>end-to-end</a:t>
            </a:r>
            <a:r>
              <a:rPr lang="en-US"/>
              <a:t> data needs.</a:t>
            </a:r>
          </a:p>
          <a:p>
            <a:pPr lvl="1"/>
            <a:endParaRPr lang="en-US" b="1"/>
          </a:p>
          <a:p>
            <a:pPr lvl="1"/>
            <a:r>
              <a:rPr lang="en-US" b="1"/>
              <a:t>Centralized</a:t>
            </a:r>
            <a:r>
              <a:rPr lang="en-US"/>
              <a:t>: is conceptually a single and unified component</a:t>
            </a:r>
          </a:p>
          <a:p>
            <a:pPr lvl="1"/>
            <a:r>
              <a:rPr lang="en-US" b="1"/>
              <a:t>Independent</a:t>
            </a:r>
            <a:r>
              <a:rPr lang="en-US"/>
              <a:t>: a service is not coupled with any other</a:t>
            </a:r>
          </a:p>
          <a:p>
            <a:pPr lvl="1"/>
            <a:r>
              <a:rPr lang="en-US" b="1"/>
              <a:t>Well-integrated</a:t>
            </a:r>
            <a:r>
              <a:rPr lang="en-US"/>
              <a:t>: services have interfaces that enable easy and frictionless composition</a:t>
            </a:r>
          </a:p>
          <a:p>
            <a:pPr lvl="1"/>
            <a:r>
              <a:rPr lang="en-US" b="1"/>
              <a:t>End-to-end</a:t>
            </a:r>
            <a:r>
              <a:rPr lang="en-US"/>
              <a:t>: services cover the entire data life cycle</a:t>
            </a:r>
          </a:p>
          <a:p>
            <a:endParaRPr lang="en-US" noProof="0"/>
          </a:p>
          <a:p>
            <a:r>
              <a:rPr lang="en-US" noProof="0"/>
              <a:t>Rationale: relieve users from complexity of administration and provision</a:t>
            </a:r>
          </a:p>
          <a:p>
            <a:pPr lvl="1"/>
            <a:r>
              <a:rPr lang="en-US" noProof="0"/>
              <a:t>Not only technological skills, but also privacy, access control, etc.</a:t>
            </a:r>
          </a:p>
          <a:p>
            <a:pPr lvl="1"/>
            <a:r>
              <a:rPr lang="en-US" noProof="0"/>
              <a:t>Users should only focus on functional aspects</a:t>
            </a:r>
          </a:p>
        </p:txBody>
      </p:sp>
      <p:sp>
        <p:nvSpPr>
          <p:cNvPr id="4" name="Footer Placeholder 3">
            <a:extLst>
              <a:ext uri="{FF2B5EF4-FFF2-40B4-BE49-F238E27FC236}">
                <a16:creationId xmlns:a16="http://schemas.microsoft.com/office/drawing/2014/main" id="{D3AD905C-81E5-957F-AD7F-5EBD6BA571F7}"/>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86ED04DD-2D0E-A560-1C61-23687525A888}"/>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31</a:t>
            </a:fld>
            <a:endParaRPr lang="en-US" noProof="0"/>
          </a:p>
        </p:txBody>
      </p:sp>
      <p:sp>
        <p:nvSpPr>
          <p:cNvPr id="11" name="Content Placeholder 10">
            <a:extLst>
              <a:ext uri="{FF2B5EF4-FFF2-40B4-BE49-F238E27FC236}">
                <a16:creationId xmlns:a16="http://schemas.microsoft.com/office/drawing/2014/main" id="{221FC499-4693-E895-6A7C-49F7925577C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32133431"/>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3660-A7FA-4EB9-816D-BEA2A4C7842C}"/>
              </a:ext>
            </a:extLst>
          </p:cNvPr>
          <p:cNvSpPr>
            <a:spLocks noGrp="1"/>
          </p:cNvSpPr>
          <p:nvPr>
            <p:ph type="title"/>
          </p:nvPr>
        </p:nvSpPr>
        <p:spPr/>
        <p:txBody>
          <a:bodyPr/>
          <a:lstStyle/>
          <a:p>
            <a:r>
              <a:rPr lang="en-US" noProof="0"/>
              <a:t>Running a notebook</a:t>
            </a:r>
          </a:p>
        </p:txBody>
      </p:sp>
      <p:pic>
        <p:nvPicPr>
          <p:cNvPr id="7" name="Content Placeholder 6">
            <a:extLst>
              <a:ext uri="{FF2B5EF4-FFF2-40B4-BE49-F238E27FC236}">
                <a16:creationId xmlns:a16="http://schemas.microsoft.com/office/drawing/2014/main" id="{814B4F0C-C0B6-40ED-9B1D-1B04CF00719A}"/>
              </a:ext>
            </a:extLst>
          </p:cNvPr>
          <p:cNvPicPr>
            <a:picLocks noGrp="1" noChangeAspect="1"/>
          </p:cNvPicPr>
          <p:nvPr>
            <p:ph idx="1"/>
          </p:nvPr>
        </p:nvPicPr>
        <p:blipFill>
          <a:blip r:embed="rId2"/>
          <a:stretch>
            <a:fillRect/>
          </a:stretch>
        </p:blipFill>
        <p:spPr>
          <a:xfrm>
            <a:off x="2359722" y="1485901"/>
            <a:ext cx="7472556" cy="4546600"/>
          </a:xfrm>
        </p:spPr>
      </p:pic>
      <p:sp>
        <p:nvSpPr>
          <p:cNvPr id="4" name="Footer Placeholder 3">
            <a:extLst>
              <a:ext uri="{FF2B5EF4-FFF2-40B4-BE49-F238E27FC236}">
                <a16:creationId xmlns:a16="http://schemas.microsoft.com/office/drawing/2014/main" id="{55A4721C-F651-4B81-A483-941CE26814CC}"/>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9324580A-BCBD-4F1E-B044-C4939EC1A766}"/>
              </a:ext>
            </a:extLst>
          </p:cNvPr>
          <p:cNvSpPr>
            <a:spLocks noGrp="1"/>
          </p:cNvSpPr>
          <p:nvPr>
            <p:ph type="sldNum" sz="quarter" idx="12"/>
          </p:nvPr>
        </p:nvSpPr>
        <p:spPr/>
        <p:txBody>
          <a:bodyPr/>
          <a:lstStyle/>
          <a:p>
            <a:fld id="{5DD6F1BA-2510-46FC-9346-AB1F3CA1593B}" type="slidenum">
              <a:rPr lang="it-IT" smtClean="0"/>
              <a:t>310</a:t>
            </a:fld>
            <a:endParaRPr lang="it-IT"/>
          </a:p>
        </p:txBody>
      </p:sp>
    </p:spTree>
    <p:extLst>
      <p:ext uri="{BB962C8B-B14F-4D97-AF65-F5344CB8AC3E}">
        <p14:creationId xmlns:p14="http://schemas.microsoft.com/office/powerpoint/2010/main" val="199490090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8026463-10A1-4B07-A70B-C2E613F31208}"/>
              </a:ext>
            </a:extLst>
          </p:cNvPr>
          <p:cNvSpPr>
            <a:spLocks noGrp="1"/>
          </p:cNvSpPr>
          <p:nvPr>
            <p:ph idx="13"/>
          </p:nvPr>
        </p:nvSpPr>
        <p:spPr/>
        <p:txBody>
          <a:bodyPr/>
          <a:lstStyle/>
          <a:p>
            <a:r>
              <a:rPr lang="en-US" noProof="0" err="1"/>
              <a:t>ssh</a:t>
            </a:r>
            <a:r>
              <a:rPr lang="en-US" noProof="0"/>
              <a:t> -</a:t>
            </a:r>
            <a:r>
              <a:rPr lang="en-US" noProof="0" err="1"/>
              <a:t>i</a:t>
            </a:r>
            <a:r>
              <a:rPr lang="en-US" noProof="0"/>
              <a:t> ~/</a:t>
            </a:r>
            <a:r>
              <a:rPr lang="en-US" noProof="0" err="1"/>
              <a:t>bigdata.pem</a:t>
            </a:r>
            <a:r>
              <a:rPr lang="en-US" noProof="0"/>
              <a:t> </a:t>
            </a:r>
            <a:r>
              <a:rPr lang="en-US" noProof="0">
                <a:hlinkClick r:id="rId2"/>
              </a:rPr>
              <a:t>hadoop@ec2-54-242-176-32.compute-1.amazonaws.com</a:t>
            </a:r>
            <a:endParaRPr lang="en-US" noProof="0"/>
          </a:p>
          <a:p>
            <a:r>
              <a:rPr lang="en-US" noProof="0" err="1"/>
              <a:t>sudo</a:t>
            </a:r>
            <a:r>
              <a:rPr lang="en-US" noProof="0"/>
              <a:t> yum install git -y</a:t>
            </a:r>
          </a:p>
          <a:p>
            <a:r>
              <a:rPr lang="en-US" noProof="0"/>
              <a:t>git clone </a:t>
            </a:r>
            <a:r>
              <a:rPr lang="en-US" noProof="0">
                <a:hlinkClick r:id="rId3"/>
              </a:rPr>
              <a:t>https://github.com/w4bo/spark-word-count.git</a:t>
            </a:r>
            <a:endParaRPr lang="en-US" noProof="0"/>
          </a:p>
          <a:p>
            <a:r>
              <a:rPr lang="en-US" noProof="0"/>
              <a:t>cd spark-word-count</a:t>
            </a:r>
          </a:p>
          <a:p>
            <a:r>
              <a:rPr lang="en-US" noProof="0"/>
              <a:t>./</a:t>
            </a:r>
            <a:r>
              <a:rPr lang="en-US" noProof="0" err="1"/>
              <a:t>gradlew</a:t>
            </a:r>
            <a:endParaRPr lang="en-US" noProof="0"/>
          </a:p>
          <a:p>
            <a:r>
              <a:rPr lang="en-US" noProof="0"/>
              <a:t>spark-submit --class </a:t>
            </a:r>
            <a:r>
              <a:rPr lang="en-US" noProof="0" err="1"/>
              <a:t>it.unibo.big.WordCount</a:t>
            </a:r>
            <a:r>
              <a:rPr lang="en-US" noProof="0"/>
              <a:t> build/libs/WordCount-all.jar</a:t>
            </a:r>
            <a:br>
              <a:rPr lang="en-US" noProof="0"/>
            </a:br>
            <a:r>
              <a:rPr lang="en-US" noProof="0"/>
              <a:t>                     s3://aws-bucket-bigdata2021/inferno.txt</a:t>
            </a:r>
            <a:endParaRPr lang="en-US" altLang="en-US" noProof="0"/>
          </a:p>
        </p:txBody>
      </p:sp>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en-US" noProof="0"/>
              <a:t>Running a Spark Job</a:t>
            </a:r>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pPr/>
              <a:t>311</a:t>
            </a:fld>
            <a:endParaRPr lang="it-IT"/>
          </a:p>
        </p:txBody>
      </p:sp>
      <p:sp>
        <p:nvSpPr>
          <p:cNvPr id="22" name="Content Placeholder 21">
            <a:extLst>
              <a:ext uri="{FF2B5EF4-FFF2-40B4-BE49-F238E27FC236}">
                <a16:creationId xmlns:a16="http://schemas.microsoft.com/office/drawing/2014/main" id="{F402E361-6199-473F-A147-15F79A5BC1E1}"/>
              </a:ext>
            </a:extLst>
          </p:cNvPr>
          <p:cNvSpPr>
            <a:spLocks noGrp="1"/>
          </p:cNvSpPr>
          <p:nvPr>
            <p:ph idx="1"/>
          </p:nvPr>
        </p:nvSpPr>
        <p:spPr/>
        <p:txBody>
          <a:bodyPr/>
          <a:lstStyle/>
          <a:p>
            <a:r>
              <a:rPr lang="en-US" noProof="0"/>
              <a:t>Connect using SSH</a:t>
            </a:r>
          </a:p>
          <a:p>
            <a:r>
              <a:rPr lang="en-US" noProof="0"/>
              <a:t>Install git</a:t>
            </a:r>
          </a:p>
          <a:p>
            <a:r>
              <a:rPr lang="en-US" noProof="0"/>
              <a:t>Clone &amp; build the project</a:t>
            </a:r>
          </a:p>
        </p:txBody>
      </p:sp>
      <p:sp>
        <p:nvSpPr>
          <p:cNvPr id="10" name="Rectangle 2">
            <a:extLst>
              <a:ext uri="{FF2B5EF4-FFF2-40B4-BE49-F238E27FC236}">
                <a16:creationId xmlns:a16="http://schemas.microsoft.com/office/drawing/2014/main" id="{8CA28E3B-96A5-4FAA-94A9-747B46487290}"/>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168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2505-9D03-46C2-BC78-44DE18E20A41}"/>
              </a:ext>
            </a:extLst>
          </p:cNvPr>
          <p:cNvSpPr>
            <a:spLocks noGrp="1"/>
          </p:cNvSpPr>
          <p:nvPr>
            <p:ph type="title"/>
          </p:nvPr>
        </p:nvSpPr>
        <p:spPr/>
        <p:txBody>
          <a:bodyPr/>
          <a:lstStyle/>
          <a:p>
            <a:r>
              <a:rPr lang="en-US" noProof="0"/>
              <a:t>Other services: HUE</a:t>
            </a:r>
          </a:p>
        </p:txBody>
      </p:sp>
      <p:sp>
        <p:nvSpPr>
          <p:cNvPr id="8" name="Content Placeholder 7">
            <a:extLst>
              <a:ext uri="{FF2B5EF4-FFF2-40B4-BE49-F238E27FC236}">
                <a16:creationId xmlns:a16="http://schemas.microsoft.com/office/drawing/2014/main" id="{5B85F633-5C6D-458C-A499-BE416A524978}"/>
              </a:ext>
            </a:extLst>
          </p:cNvPr>
          <p:cNvSpPr>
            <a:spLocks noGrp="1"/>
          </p:cNvSpPr>
          <p:nvPr>
            <p:ph idx="1"/>
          </p:nvPr>
        </p:nvSpPr>
        <p:spPr/>
        <p:txBody>
          <a:bodyPr/>
          <a:lstStyle/>
          <a:p>
            <a:pPr lvl="0"/>
            <a:r>
              <a:rPr lang="en-US" altLang="it-IT" noProof="0"/>
              <a:t>Connecting to Hue </a:t>
            </a:r>
          </a:p>
          <a:p>
            <a:pPr lvl="1"/>
            <a:r>
              <a:rPr lang="en-US" altLang="it-IT" noProof="0"/>
              <a:t>I.e., connecting to any HTTP interface hosted on the master node of a cluster</a:t>
            </a:r>
          </a:p>
          <a:p>
            <a:pPr lvl="0"/>
            <a:endParaRPr lang="en-US" altLang="it-IT" noProof="0"/>
          </a:p>
          <a:p>
            <a:pPr lvl="0"/>
            <a:r>
              <a:rPr lang="en-US" altLang="it-IT" noProof="0"/>
              <a:t>To view the Hue web user interface</a:t>
            </a:r>
          </a:p>
          <a:p>
            <a:pPr lvl="1"/>
            <a:r>
              <a:rPr lang="en-US" altLang="it-IT" noProof="0"/>
              <a:t>Set Up an SSH Tunnel to the Master Node Using Dynamic Port Forwarding</a:t>
            </a:r>
          </a:p>
          <a:p>
            <a:pPr lvl="1"/>
            <a:r>
              <a:rPr lang="en-US" altLang="it-IT" noProof="0"/>
              <a:t>Type the following address in your browser to open the Hue web interface</a:t>
            </a:r>
          </a:p>
          <a:p>
            <a:pPr lvl="2"/>
            <a:r>
              <a:rPr lang="en-US" altLang="it-IT" noProof="0">
                <a:hlinkClick r:id="rId2"/>
              </a:rPr>
              <a:t>http://master-public-DNS:8888</a:t>
            </a:r>
            <a:r>
              <a:rPr lang="en-US" altLang="it-IT" noProof="0"/>
              <a:t> </a:t>
            </a:r>
          </a:p>
          <a:p>
            <a:pPr lvl="2"/>
            <a:r>
              <a:rPr lang="en-US" altLang="it-IT" noProof="0"/>
              <a:t>Where master-public-DNS is the public DNS name of the master node</a:t>
            </a:r>
          </a:p>
          <a:p>
            <a:pPr lvl="1"/>
            <a:r>
              <a:rPr lang="en-US" altLang="it-IT" noProof="0"/>
              <a:t>If you are the administrator logging in for the first time</a:t>
            </a:r>
          </a:p>
          <a:p>
            <a:pPr lvl="2"/>
            <a:r>
              <a:rPr lang="en-US" altLang="it-IT" noProof="0"/>
              <a:t>Enter a username and password to create your Hue superuser account</a:t>
            </a:r>
          </a:p>
          <a:p>
            <a:pPr lvl="2"/>
            <a:r>
              <a:rPr lang="en-US" altLang="it-IT" noProof="0"/>
              <a:t>Otherwise, type your username and password and select Create account</a:t>
            </a:r>
          </a:p>
        </p:txBody>
      </p:sp>
      <p:sp>
        <p:nvSpPr>
          <p:cNvPr id="4" name="Footer Placeholder 3">
            <a:extLst>
              <a:ext uri="{FF2B5EF4-FFF2-40B4-BE49-F238E27FC236}">
                <a16:creationId xmlns:a16="http://schemas.microsoft.com/office/drawing/2014/main" id="{7E0CF02F-3BDA-449F-875C-42E9147D5CEF}"/>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155691E-A5E1-41DD-8F73-89D40D6A7AC4}"/>
              </a:ext>
            </a:extLst>
          </p:cNvPr>
          <p:cNvSpPr>
            <a:spLocks noGrp="1"/>
          </p:cNvSpPr>
          <p:nvPr>
            <p:ph type="sldNum" sz="quarter" idx="12"/>
          </p:nvPr>
        </p:nvSpPr>
        <p:spPr/>
        <p:txBody>
          <a:bodyPr/>
          <a:lstStyle/>
          <a:p>
            <a:fld id="{5DD6F1BA-2510-46FC-9346-AB1F3CA1593B}" type="slidenum">
              <a:rPr lang="it-IT" smtClean="0"/>
              <a:pPr/>
              <a:t>312</a:t>
            </a:fld>
            <a:endParaRPr lang="it-IT"/>
          </a:p>
        </p:txBody>
      </p:sp>
    </p:spTree>
    <p:extLst>
      <p:ext uri="{BB962C8B-B14F-4D97-AF65-F5344CB8AC3E}">
        <p14:creationId xmlns:p14="http://schemas.microsoft.com/office/powerpoint/2010/main" val="360283422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9903-DE40-415F-9A73-542CF796BA80}"/>
              </a:ext>
            </a:extLst>
          </p:cNvPr>
          <p:cNvSpPr>
            <a:spLocks noGrp="1"/>
          </p:cNvSpPr>
          <p:nvPr>
            <p:ph type="title"/>
          </p:nvPr>
        </p:nvSpPr>
        <p:spPr/>
        <p:txBody>
          <a:bodyPr/>
          <a:lstStyle/>
          <a:p>
            <a:r>
              <a:rPr lang="en-US" noProof="0"/>
              <a:t>Other services: HUE</a:t>
            </a:r>
          </a:p>
        </p:txBody>
      </p:sp>
      <p:pic>
        <p:nvPicPr>
          <p:cNvPr id="7" name="Content Placeholder 6">
            <a:extLst>
              <a:ext uri="{FF2B5EF4-FFF2-40B4-BE49-F238E27FC236}">
                <a16:creationId xmlns:a16="http://schemas.microsoft.com/office/drawing/2014/main" id="{C07BA386-D8FC-4A5E-96FE-1A560C5D0679}"/>
              </a:ext>
            </a:extLst>
          </p:cNvPr>
          <p:cNvPicPr>
            <a:picLocks noGrp="1" noChangeAspect="1"/>
          </p:cNvPicPr>
          <p:nvPr>
            <p:ph idx="1"/>
          </p:nvPr>
        </p:nvPicPr>
        <p:blipFill>
          <a:blip r:embed="rId2"/>
          <a:stretch>
            <a:fillRect/>
          </a:stretch>
        </p:blipFill>
        <p:spPr>
          <a:xfrm>
            <a:off x="838200" y="1898541"/>
            <a:ext cx="10515600" cy="395468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0C5DC34-F9B8-4CBD-8E1C-9D3272D35245}"/>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1B8FC0AB-CFE1-4A77-89E3-A52BAE8B84DF}"/>
              </a:ext>
            </a:extLst>
          </p:cNvPr>
          <p:cNvSpPr>
            <a:spLocks noGrp="1"/>
          </p:cNvSpPr>
          <p:nvPr>
            <p:ph type="sldNum" sz="quarter" idx="12"/>
          </p:nvPr>
        </p:nvSpPr>
        <p:spPr/>
        <p:txBody>
          <a:bodyPr/>
          <a:lstStyle/>
          <a:p>
            <a:fld id="{5DD6F1BA-2510-46FC-9346-AB1F3CA1593B}" type="slidenum">
              <a:rPr lang="it-IT" smtClean="0"/>
              <a:t>313</a:t>
            </a:fld>
            <a:endParaRPr lang="it-IT"/>
          </a:p>
        </p:txBody>
      </p:sp>
    </p:spTree>
    <p:extLst>
      <p:ext uri="{BB962C8B-B14F-4D97-AF65-F5344CB8AC3E}">
        <p14:creationId xmlns:p14="http://schemas.microsoft.com/office/powerpoint/2010/main" val="65433459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40AF-5231-4F6E-BD8E-3709A32FAB3F}"/>
              </a:ext>
            </a:extLst>
          </p:cNvPr>
          <p:cNvSpPr>
            <a:spLocks noGrp="1"/>
          </p:cNvSpPr>
          <p:nvPr>
            <p:ph type="title"/>
          </p:nvPr>
        </p:nvSpPr>
        <p:spPr/>
        <p:txBody>
          <a:bodyPr/>
          <a:lstStyle/>
          <a:p>
            <a:r>
              <a:rPr lang="en-US" altLang="it-IT" noProof="0"/>
              <a:t>Set Up an SSH Tunnel</a:t>
            </a:r>
            <a:endParaRPr lang="en-US" noProof="0"/>
          </a:p>
        </p:txBody>
      </p:sp>
      <p:sp>
        <p:nvSpPr>
          <p:cNvPr id="3" name="Content Placeholder 2">
            <a:extLst>
              <a:ext uri="{FF2B5EF4-FFF2-40B4-BE49-F238E27FC236}">
                <a16:creationId xmlns:a16="http://schemas.microsoft.com/office/drawing/2014/main" id="{E36A2BC9-0682-4887-9562-C383D2DFBD5A}"/>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224598D-BEB1-4D1E-B5F0-5C9FFF1DA103}"/>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59135329-1021-4600-AD0E-9AE869FBF31C}"/>
              </a:ext>
            </a:extLst>
          </p:cNvPr>
          <p:cNvSpPr>
            <a:spLocks noGrp="1"/>
          </p:cNvSpPr>
          <p:nvPr>
            <p:ph type="sldNum" sz="quarter" idx="12"/>
          </p:nvPr>
        </p:nvSpPr>
        <p:spPr/>
        <p:txBody>
          <a:bodyPr/>
          <a:lstStyle/>
          <a:p>
            <a:fld id="{5DD6F1BA-2510-46FC-9346-AB1F3CA1593B}" type="slidenum">
              <a:rPr lang="it-IT" smtClean="0"/>
              <a:t>314</a:t>
            </a:fld>
            <a:endParaRPr lang="it-IT"/>
          </a:p>
        </p:txBody>
      </p:sp>
      <p:pic>
        <p:nvPicPr>
          <p:cNvPr id="7" name="Picture 6">
            <a:extLst>
              <a:ext uri="{FF2B5EF4-FFF2-40B4-BE49-F238E27FC236}">
                <a16:creationId xmlns:a16="http://schemas.microsoft.com/office/drawing/2014/main" id="{ED6D857B-D0B2-4930-84AB-294F6F522180}"/>
              </a:ext>
            </a:extLst>
          </p:cNvPr>
          <p:cNvPicPr>
            <a:picLocks noChangeAspect="1"/>
          </p:cNvPicPr>
          <p:nvPr/>
        </p:nvPicPr>
        <p:blipFill>
          <a:blip r:embed="rId2"/>
          <a:stretch>
            <a:fillRect/>
          </a:stretch>
        </p:blipFill>
        <p:spPr>
          <a:xfrm>
            <a:off x="390437" y="1350570"/>
            <a:ext cx="4441445" cy="1789023"/>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573ADB53-2865-43F2-8560-A1B0661E01DD}"/>
              </a:ext>
            </a:extLst>
          </p:cNvPr>
          <p:cNvSpPr/>
          <p:nvPr/>
        </p:nvSpPr>
        <p:spPr>
          <a:xfrm>
            <a:off x="2095907" y="2476455"/>
            <a:ext cx="1188720" cy="140760"/>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21E260B-7846-4C27-8FC4-A781746390D1}"/>
              </a:ext>
            </a:extLst>
          </p:cNvPr>
          <p:cNvPicPr>
            <a:picLocks noChangeAspect="1"/>
          </p:cNvPicPr>
          <p:nvPr/>
        </p:nvPicPr>
        <p:blipFill>
          <a:blip r:embed="rId3"/>
          <a:stretch>
            <a:fillRect/>
          </a:stretch>
        </p:blipFill>
        <p:spPr>
          <a:xfrm>
            <a:off x="3002309" y="3221681"/>
            <a:ext cx="7356640" cy="981426"/>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389E9E83-B3EA-4E78-9D27-54997B9C9792}"/>
              </a:ext>
            </a:extLst>
          </p:cNvPr>
          <p:cNvSpPr/>
          <p:nvPr/>
        </p:nvSpPr>
        <p:spPr>
          <a:xfrm>
            <a:off x="4227941" y="3889345"/>
            <a:ext cx="1554480"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849373D-324C-4B9A-A4CB-27509345324E}"/>
              </a:ext>
            </a:extLst>
          </p:cNvPr>
          <p:cNvPicPr>
            <a:picLocks noChangeAspect="1"/>
          </p:cNvPicPr>
          <p:nvPr/>
        </p:nvPicPr>
        <p:blipFill>
          <a:blip r:embed="rId4"/>
          <a:stretch>
            <a:fillRect/>
          </a:stretch>
        </p:blipFill>
        <p:spPr>
          <a:xfrm>
            <a:off x="5505651" y="4309911"/>
            <a:ext cx="6169772" cy="2368318"/>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4D660C24-318A-4488-8E35-57C7F95748D3}"/>
              </a:ext>
            </a:extLst>
          </p:cNvPr>
          <p:cNvSpPr/>
          <p:nvPr/>
        </p:nvSpPr>
        <p:spPr>
          <a:xfrm>
            <a:off x="10358949" y="4838795"/>
            <a:ext cx="1253140" cy="158468"/>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23166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en-US" noProof="0"/>
              <a:t>Connect to HUE</a:t>
            </a:r>
          </a:p>
        </p:txBody>
      </p:sp>
      <p:sp>
        <p:nvSpPr>
          <p:cNvPr id="3" name="Content Placeholder 2">
            <a:extLst>
              <a:ext uri="{FF2B5EF4-FFF2-40B4-BE49-F238E27FC236}">
                <a16:creationId xmlns:a16="http://schemas.microsoft.com/office/drawing/2014/main" id="{18828365-567B-4664-B550-A3EB69215903}"/>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t>315</a:t>
            </a:fld>
            <a:endParaRPr lang="it-IT"/>
          </a:p>
        </p:txBody>
      </p:sp>
      <p:pic>
        <p:nvPicPr>
          <p:cNvPr id="7" name="Picture 6">
            <a:extLst>
              <a:ext uri="{FF2B5EF4-FFF2-40B4-BE49-F238E27FC236}">
                <a16:creationId xmlns:a16="http://schemas.microsoft.com/office/drawing/2014/main" id="{0808B1AE-BB63-42B0-97A2-6C67F7E64791}"/>
              </a:ext>
            </a:extLst>
          </p:cNvPr>
          <p:cNvPicPr>
            <a:picLocks noChangeAspect="1"/>
          </p:cNvPicPr>
          <p:nvPr/>
        </p:nvPicPr>
        <p:blipFill>
          <a:blip r:embed="rId2"/>
          <a:stretch>
            <a:fillRect/>
          </a:stretch>
        </p:blipFill>
        <p:spPr>
          <a:xfrm>
            <a:off x="223981" y="1924291"/>
            <a:ext cx="5381625" cy="113347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A8EA22F-0C1F-4443-B04C-F0B2F6FB5B3E}"/>
              </a:ext>
            </a:extLst>
          </p:cNvPr>
          <p:cNvPicPr>
            <a:picLocks noChangeAspect="1"/>
          </p:cNvPicPr>
          <p:nvPr/>
        </p:nvPicPr>
        <p:blipFill>
          <a:blip r:embed="rId3"/>
          <a:stretch>
            <a:fillRect/>
          </a:stretch>
        </p:blipFill>
        <p:spPr>
          <a:xfrm>
            <a:off x="548489" y="3211897"/>
            <a:ext cx="11249025" cy="2181225"/>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7077C9D5-1A79-4C9B-8C34-2DF9C1CC21B7}"/>
              </a:ext>
            </a:extLst>
          </p:cNvPr>
          <p:cNvSpPr/>
          <p:nvPr/>
        </p:nvSpPr>
        <p:spPr>
          <a:xfrm>
            <a:off x="3075751" y="4592439"/>
            <a:ext cx="3806312" cy="275155"/>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914175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92EE-4539-4497-9575-660C21EBAB95}"/>
              </a:ext>
            </a:extLst>
          </p:cNvPr>
          <p:cNvSpPr>
            <a:spLocks noGrp="1"/>
          </p:cNvSpPr>
          <p:nvPr>
            <p:ph type="title"/>
          </p:nvPr>
        </p:nvSpPr>
        <p:spPr/>
        <p:txBody>
          <a:bodyPr/>
          <a:lstStyle/>
          <a:p>
            <a:r>
              <a:rPr lang="en-US" noProof="0"/>
              <a:t>Connect using SSH</a:t>
            </a:r>
          </a:p>
        </p:txBody>
      </p:sp>
      <p:pic>
        <p:nvPicPr>
          <p:cNvPr id="7" name="Content Placeholder 6">
            <a:extLst>
              <a:ext uri="{FF2B5EF4-FFF2-40B4-BE49-F238E27FC236}">
                <a16:creationId xmlns:a16="http://schemas.microsoft.com/office/drawing/2014/main" id="{0E15D522-FDBD-413F-B0A2-11D5DFA4CB91}"/>
              </a:ext>
            </a:extLst>
          </p:cNvPr>
          <p:cNvPicPr>
            <a:picLocks noGrp="1" noChangeAspect="1"/>
          </p:cNvPicPr>
          <p:nvPr>
            <p:ph idx="1"/>
          </p:nvPr>
        </p:nvPicPr>
        <p:blipFill>
          <a:blip r:embed="rId2"/>
          <a:stretch>
            <a:fillRect/>
          </a:stretch>
        </p:blipFill>
        <p:spPr>
          <a:xfrm>
            <a:off x="838200" y="1806250"/>
            <a:ext cx="9557084" cy="260723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DD9DB1-7FA9-4106-9221-DFAADB03D171}"/>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2A31721F-D756-4793-9720-E53A91FB2CA8}"/>
              </a:ext>
            </a:extLst>
          </p:cNvPr>
          <p:cNvSpPr>
            <a:spLocks noGrp="1"/>
          </p:cNvSpPr>
          <p:nvPr>
            <p:ph type="sldNum" sz="quarter" idx="12"/>
          </p:nvPr>
        </p:nvSpPr>
        <p:spPr/>
        <p:txBody>
          <a:bodyPr/>
          <a:lstStyle/>
          <a:p>
            <a:fld id="{5DD6F1BA-2510-46FC-9346-AB1F3CA1593B}" type="slidenum">
              <a:rPr lang="it-IT" smtClean="0"/>
              <a:t>316</a:t>
            </a:fld>
            <a:endParaRPr lang="it-IT"/>
          </a:p>
        </p:txBody>
      </p:sp>
      <p:sp>
        <p:nvSpPr>
          <p:cNvPr id="8" name="Rectangle 7">
            <a:extLst>
              <a:ext uri="{FF2B5EF4-FFF2-40B4-BE49-F238E27FC236}">
                <a16:creationId xmlns:a16="http://schemas.microsoft.com/office/drawing/2014/main" id="{91BB5FC4-7CD0-4F47-9230-FB52377FD0A8}"/>
              </a:ext>
            </a:extLst>
          </p:cNvPr>
          <p:cNvSpPr/>
          <p:nvPr/>
        </p:nvSpPr>
        <p:spPr>
          <a:xfrm>
            <a:off x="2616411" y="4158114"/>
            <a:ext cx="2529855"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7C6B4C8-20E6-482A-98C4-B10C2AED12D3}"/>
              </a:ext>
            </a:extLst>
          </p:cNvPr>
          <p:cNvPicPr>
            <a:picLocks noChangeAspect="1"/>
          </p:cNvPicPr>
          <p:nvPr/>
        </p:nvPicPr>
        <p:blipFill>
          <a:blip r:embed="rId3"/>
          <a:stretch>
            <a:fillRect/>
          </a:stretch>
        </p:blipFill>
        <p:spPr>
          <a:xfrm>
            <a:off x="5548964" y="4078082"/>
            <a:ext cx="5804836" cy="2332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129208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81DFA6-7CED-2BD0-4B85-3394874059C0}"/>
              </a:ext>
            </a:extLst>
          </p:cNvPr>
          <p:cNvSpPr>
            <a:spLocks noGrp="1"/>
          </p:cNvSpPr>
          <p:nvPr>
            <p:ph type="title"/>
          </p:nvPr>
        </p:nvSpPr>
        <p:spPr/>
        <p:txBody>
          <a:bodyPr/>
          <a:lstStyle/>
          <a:p>
            <a:endParaRPr lang="en-US" noProof="0"/>
          </a:p>
        </p:txBody>
      </p:sp>
      <p:pic>
        <p:nvPicPr>
          <p:cNvPr id="12" name="Segnaposto contenuto 11">
            <a:extLst>
              <a:ext uri="{FF2B5EF4-FFF2-40B4-BE49-F238E27FC236}">
                <a16:creationId xmlns:a16="http://schemas.microsoft.com/office/drawing/2014/main" id="{C56EB254-3BB2-2D3E-C1BB-566249544527}"/>
              </a:ext>
            </a:extLst>
          </p:cNvPr>
          <p:cNvPicPr>
            <a:picLocks noGrp="1" noChangeAspect="1"/>
          </p:cNvPicPr>
          <p:nvPr>
            <p:ph idx="1"/>
          </p:nvPr>
        </p:nvPicPr>
        <p:blipFill>
          <a:blip r:embed="rId2"/>
          <a:stretch>
            <a:fillRect/>
          </a:stretch>
        </p:blipFill>
        <p:spPr>
          <a:xfrm>
            <a:off x="838200" y="3004094"/>
            <a:ext cx="10515600" cy="1743575"/>
          </a:xfrm>
        </p:spPr>
      </p:pic>
      <p:sp>
        <p:nvSpPr>
          <p:cNvPr id="4" name="Segnaposto piè di pagina 3">
            <a:extLst>
              <a:ext uri="{FF2B5EF4-FFF2-40B4-BE49-F238E27FC236}">
                <a16:creationId xmlns:a16="http://schemas.microsoft.com/office/drawing/2014/main" id="{846F3CEF-A621-633D-7BA8-E8D608D1DDF3}"/>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40A1026D-BA39-15BC-34F5-46089CB4B57A}"/>
              </a:ext>
            </a:extLst>
          </p:cNvPr>
          <p:cNvSpPr>
            <a:spLocks noGrp="1"/>
          </p:cNvSpPr>
          <p:nvPr>
            <p:ph type="sldNum" sz="quarter" idx="12"/>
          </p:nvPr>
        </p:nvSpPr>
        <p:spPr/>
        <p:txBody>
          <a:bodyPr/>
          <a:lstStyle/>
          <a:p>
            <a:fld id="{5DD6F1BA-2510-46FC-9346-AB1F3CA1593B}" type="slidenum">
              <a:rPr lang="it-IT" smtClean="0"/>
              <a:t>317</a:t>
            </a:fld>
            <a:endParaRPr lang="it-IT"/>
          </a:p>
        </p:txBody>
      </p:sp>
      <p:sp>
        <p:nvSpPr>
          <p:cNvPr id="6" name="Segnaposto contenuto 5">
            <a:extLst>
              <a:ext uri="{FF2B5EF4-FFF2-40B4-BE49-F238E27FC236}">
                <a16:creationId xmlns:a16="http://schemas.microsoft.com/office/drawing/2014/main" id="{CF7C3DC4-881A-B6C7-D12F-D0E527880309}"/>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64519059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a:t>BIG DATA AND </a:t>
            </a:r>
            <a:br>
              <a:rPr lang="en-US" noProof="0"/>
            </a:br>
            <a:r>
              <a:rPr lang="en-US" noProof="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a:t>Cluster migration - </a:t>
            </a:r>
            <a:r>
              <a:rPr lang="en-US" b="0" i="0" u="none" strike="noStrike" noProof="0">
                <a:effectLst/>
                <a:latin typeface="Helvetica" panose="020B0604020202020204" pitchFamily="34" charset="0"/>
              </a:rPr>
              <a:t>Based on a true story</a:t>
            </a:r>
            <a:r>
              <a:rPr lang="en-US" b="0" i="0" noProof="0">
                <a:effectLst/>
                <a:latin typeface="Helvetica" panose="020B0604020202020204" pitchFamily="34" charset="0"/>
              </a:rPr>
              <a:t>​</a:t>
            </a:r>
            <a:endParaRPr lang="en-US" b="0" i="0" noProof="0">
              <a:effectLst/>
            </a:endParaRPr>
          </a:p>
        </p:txBody>
      </p:sp>
    </p:spTree>
    <p:extLst>
      <p:ext uri="{BB962C8B-B14F-4D97-AF65-F5344CB8AC3E}">
        <p14:creationId xmlns:p14="http://schemas.microsoft.com/office/powerpoint/2010/main" val="426852077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3" name="Segnaposto contenuto 2">
            <a:extLst>
              <a:ext uri="{FF2B5EF4-FFF2-40B4-BE49-F238E27FC236}">
                <a16:creationId xmlns:a16="http://schemas.microsoft.com/office/drawing/2014/main" id="{33D16FE1-5917-4BB4-B5C4-78FC0B58E8E6}"/>
              </a:ext>
            </a:extLst>
          </p:cNvPr>
          <p:cNvSpPr>
            <a:spLocks noGrp="1"/>
          </p:cNvSpPr>
          <p:nvPr>
            <p:ph idx="1"/>
          </p:nvPr>
        </p:nvSpPr>
        <p:spPr/>
        <p:txBody>
          <a:bodyPr/>
          <a:lstStyle/>
          <a:p>
            <a:r>
              <a:rPr lang="en-US" noProof="0"/>
              <a:t>Goals</a:t>
            </a:r>
          </a:p>
          <a:p>
            <a:pPr lvl="1"/>
            <a:r>
              <a:rPr lang="en-US" noProof="0"/>
              <a:t>Evaluating the costs for a cloud/on-premises data platform</a:t>
            </a:r>
          </a:p>
          <a:p>
            <a:pPr lvl="1"/>
            <a:r>
              <a:rPr lang="en-US" noProof="0"/>
              <a:t>Real-world case study</a:t>
            </a:r>
          </a:p>
          <a:p>
            <a:pPr lvl="1"/>
            <a:r>
              <a:rPr lang="en-US" noProof="0"/>
              <a:t>Fill in this table</a:t>
            </a:r>
          </a:p>
          <a:p>
            <a:pPr marL="457200" lvl="1" indent="0">
              <a:buNone/>
            </a:pPr>
            <a:endParaRPr lang="en-US" noProof="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319</a:t>
            </a:fld>
            <a:endParaRPr lang="it-IT"/>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87779515"/>
              </p:ext>
            </p:extLst>
          </p:nvPr>
        </p:nvGraphicFramePr>
        <p:xfrm>
          <a:off x="4105501" y="4603433"/>
          <a:ext cx="3980998" cy="1112520"/>
        </p:xfrm>
        <a:graphic>
          <a:graphicData uri="http://schemas.openxmlformats.org/drawingml/2006/table">
            <a:tbl>
              <a:tblPr firstRow="1" bandRow="1">
                <a:tableStyleId>{5C22544A-7EE6-4342-B048-85BDC9FD1C3A}</a:tableStyleId>
              </a:tblPr>
              <a:tblGrid>
                <a:gridCol w="1090841">
                  <a:extLst>
                    <a:ext uri="{9D8B030D-6E8A-4147-A177-3AD203B41FA5}">
                      <a16:colId xmlns:a16="http://schemas.microsoft.com/office/drawing/2014/main" val="1880603980"/>
                    </a:ext>
                  </a:extLst>
                </a:gridCol>
                <a:gridCol w="1477736">
                  <a:extLst>
                    <a:ext uri="{9D8B030D-6E8A-4147-A177-3AD203B41FA5}">
                      <a16:colId xmlns:a16="http://schemas.microsoft.com/office/drawing/2014/main" val="2835582936"/>
                    </a:ext>
                  </a:extLst>
                </a:gridCol>
                <a:gridCol w="1412421">
                  <a:extLst>
                    <a:ext uri="{9D8B030D-6E8A-4147-A177-3AD203B41FA5}">
                      <a16:colId xmlns:a16="http://schemas.microsoft.com/office/drawing/2014/main" val="4229868820"/>
                    </a:ext>
                  </a:extLst>
                </a:gridCol>
              </a:tblGrid>
              <a:tr h="370840">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lumMod val="95000"/>
                              <a:lumOff val="5000"/>
                            </a:schemeClr>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lumMod val="95000"/>
                              <a:lumOff val="5000"/>
                            </a:schemeClr>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8383176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a:t>Are we done? No!</a:t>
            </a:r>
          </a:p>
          <a:p>
            <a:pPr lvl="1"/>
            <a:r>
              <a:rPr lang="en-US" noProof="0"/>
              <a:t>Lacking smart support to govern the complexity of data and transformations</a:t>
            </a:r>
          </a:p>
          <a:p>
            <a:pPr lvl="1"/>
            <a:r>
              <a:rPr lang="en-US" noProof="0"/>
              <a:t>Data transformations must be governed to prevent DP turning into a swamp</a:t>
            </a:r>
          </a:p>
          <a:p>
            <a:pPr lvl="2"/>
            <a:r>
              <a:rPr lang="en-US" noProof="0"/>
              <a:t>Amplified in data science, with data scientists prevailing data architects</a:t>
            </a:r>
          </a:p>
          <a:p>
            <a:pPr lvl="2"/>
            <a:r>
              <a:rPr lang="en-US" noProof="0"/>
              <a:t>Leverage descriptive metadata and maintenance to keep control over data</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32</a:t>
            </a:fld>
            <a:endParaRPr lang="it-IT"/>
          </a:p>
        </p:txBody>
      </p:sp>
    </p:spTree>
    <p:extLst>
      <p:ext uri="{BB962C8B-B14F-4D97-AF65-F5344CB8AC3E}">
        <p14:creationId xmlns:p14="http://schemas.microsoft.com/office/powerpoint/2010/main" val="223839959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noProof="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noProof="0"/>
              <a:t>Business intelligence group</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320</a:t>
            </a:fld>
            <a:endParaRPr lang="it-IT"/>
          </a:p>
        </p:txBody>
      </p:sp>
    </p:spTree>
    <p:extLst>
      <p:ext uri="{BB962C8B-B14F-4D97-AF65-F5344CB8AC3E}">
        <p14:creationId xmlns:p14="http://schemas.microsoft.com/office/powerpoint/2010/main" val="302328121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a:t>Reference architecture</a:t>
            </a:r>
          </a:p>
          <a:p>
            <a:endParaRPr lang="en-US" noProof="0"/>
          </a:p>
          <a:p>
            <a:endParaRPr lang="en-US"/>
          </a:p>
          <a:p>
            <a:endParaRPr lang="en-US" noProof="0"/>
          </a:p>
          <a:p>
            <a:endParaRPr lang="en-US"/>
          </a:p>
          <a:p>
            <a:endParaRPr lang="en-US" noProof="0"/>
          </a:p>
          <a:p>
            <a:endParaRPr lang="en-US"/>
          </a:p>
          <a:p>
            <a:endParaRPr lang="en-US" noProof="0"/>
          </a:p>
          <a:p>
            <a:endParaRPr lang="en-US"/>
          </a:p>
          <a:p>
            <a:endParaRPr lang="en-US"/>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p:spPr>
      </p:pic>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en-US" smtClean="0"/>
              <a:pPr/>
              <a:t>321</a:t>
            </a:fld>
            <a:endParaRPr lang="en-US"/>
          </a:p>
        </p:txBody>
      </p:sp>
      <p:sp>
        <p:nvSpPr>
          <p:cNvPr id="65" name="Content Placeholder 64">
            <a:extLst>
              <a:ext uri="{FF2B5EF4-FFF2-40B4-BE49-F238E27FC236}">
                <a16:creationId xmlns:a16="http://schemas.microsoft.com/office/drawing/2014/main" id="{9BDC46FE-AB9B-D102-E036-B70A7E8557D0}"/>
              </a:ext>
            </a:extLst>
          </p:cNvPr>
          <p:cNvSpPr>
            <a:spLocks noGrp="1"/>
          </p:cNvSpPr>
          <p:nvPr>
            <p:ph idx="13"/>
          </p:nvPr>
        </p:nvSpPr>
        <p:spPr/>
        <p:txBody>
          <a:bodyPr/>
          <a:lstStyle/>
          <a:p>
            <a:endParaRPr lang="en-US"/>
          </a:p>
        </p:txBody>
      </p:sp>
      <p:grpSp>
        <p:nvGrpSpPr>
          <p:cNvPr id="6" name="Gruppo 5">
            <a:extLst>
              <a:ext uri="{FF2B5EF4-FFF2-40B4-BE49-F238E27FC236}">
                <a16:creationId xmlns:a16="http://schemas.microsoft.com/office/drawing/2014/main" id="{20857D34-4B82-4718-9206-841C0300BA9F}"/>
              </a:ext>
            </a:extLst>
          </p:cNvPr>
          <p:cNvGrpSpPr/>
          <p:nvPr/>
        </p:nvGrpSpPr>
        <p:grpSpPr>
          <a:xfrm>
            <a:off x="863415" y="2823001"/>
            <a:ext cx="5822611" cy="5622867"/>
            <a:chOff x="851839" y="874381"/>
            <a:chExt cx="9183245" cy="5622867"/>
          </a:xfrm>
        </p:grpSpPr>
        <p:cxnSp>
          <p:nvCxnSpPr>
            <p:cNvPr id="7" name="Connettore diritto 53">
              <a:extLst>
                <a:ext uri="{FF2B5EF4-FFF2-40B4-BE49-F238E27FC236}">
                  <a16:creationId xmlns:a16="http://schemas.microsoft.com/office/drawing/2014/main" id="{733EF31A-2657-44DA-A7E9-38B87093B877}"/>
                </a:ext>
              </a:extLst>
            </p:cNvPr>
            <p:cNvCxnSpPr/>
            <p:nvPr/>
          </p:nvCxnSpPr>
          <p:spPr>
            <a:xfrm>
              <a:off x="1189274" y="4435296"/>
              <a:ext cx="884581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F26CBCF4-0849-4EFA-83D1-AED4280F2404}"/>
                </a:ext>
              </a:extLst>
            </p:cNvPr>
            <p:cNvCxnSpPr/>
            <p:nvPr/>
          </p:nvCxnSpPr>
          <p:spPr>
            <a:xfrm>
              <a:off x="1182617" y="3304418"/>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1" name="Gruppo 10">
              <a:extLst>
                <a:ext uri="{FF2B5EF4-FFF2-40B4-BE49-F238E27FC236}">
                  <a16:creationId xmlns:a16="http://schemas.microsoft.com/office/drawing/2014/main" id="{E280CE5E-F8C8-43E5-A74D-91EE14ACAD91}"/>
                </a:ext>
              </a:extLst>
            </p:cNvPr>
            <p:cNvGrpSpPr/>
            <p:nvPr/>
          </p:nvGrpSpPr>
          <p:grpSpPr>
            <a:xfrm>
              <a:off x="2383049" y="4719721"/>
              <a:ext cx="1398604" cy="1777527"/>
              <a:chOff x="2268247" y="4906963"/>
              <a:chExt cx="1398604" cy="1777527"/>
            </a:xfrm>
          </p:grpSpPr>
          <p:pic>
            <p:nvPicPr>
              <p:cNvPr id="56" name="Segnaposto contenuto 8">
                <a:extLst>
                  <a:ext uri="{FF2B5EF4-FFF2-40B4-BE49-F238E27FC236}">
                    <a16:creationId xmlns:a16="http://schemas.microsoft.com/office/drawing/2014/main" id="{30AA6AB7-E0E6-45F8-AD96-BF01AD2BEF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403475" y="4906963"/>
                <a:ext cx="1035050" cy="1035050"/>
              </a:xfrm>
              <a:prstGeom prst="rect">
                <a:avLst/>
              </a:prstGeom>
            </p:spPr>
          </p:pic>
          <p:sp>
            <p:nvSpPr>
              <p:cNvPr id="57" name="CasellaDiTesto 56">
                <a:extLst>
                  <a:ext uri="{FF2B5EF4-FFF2-40B4-BE49-F238E27FC236}">
                    <a16:creationId xmlns:a16="http://schemas.microsoft.com/office/drawing/2014/main" id="{028A9411-B183-4329-B19E-3C57C02CB98A}"/>
                  </a:ext>
                </a:extLst>
              </p:cNvPr>
              <p:cNvSpPr txBox="1"/>
              <p:nvPr/>
            </p:nvSpPr>
            <p:spPr>
              <a:xfrm>
                <a:off x="2268247" y="6040095"/>
                <a:ext cx="1398604"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On-the-field </a:t>
                </a:r>
                <a:br>
                  <a:rPr lang="en-US" sz="1000" dirty="0">
                    <a:latin typeface="Helvetica" panose="020B0604020202020204" pitchFamily="34" charset="0"/>
                    <a:cs typeface="Helvetica" panose="020B0604020202020204" pitchFamily="34" charset="0"/>
                  </a:rPr>
                </a:br>
                <a:r>
                  <a:rPr lang="en-US" sz="1000" dirty="0">
                    <a:latin typeface="Helvetica" panose="020B0604020202020204" pitchFamily="34" charset="0"/>
                    <a:cs typeface="Helvetica" panose="020B0604020202020204" pitchFamily="34" charset="0"/>
                  </a:rPr>
                  <a:t>sensors</a:t>
                </a:r>
              </a:p>
            </p:txBody>
          </p:sp>
        </p:grpSp>
        <p:grpSp>
          <p:nvGrpSpPr>
            <p:cNvPr id="12" name="Gruppo 11">
              <a:extLst>
                <a:ext uri="{FF2B5EF4-FFF2-40B4-BE49-F238E27FC236}">
                  <a16:creationId xmlns:a16="http://schemas.microsoft.com/office/drawing/2014/main" id="{F5249BC4-D014-4861-A1F3-16068BAD4507}"/>
                </a:ext>
              </a:extLst>
            </p:cNvPr>
            <p:cNvGrpSpPr/>
            <p:nvPr/>
          </p:nvGrpSpPr>
          <p:grpSpPr>
            <a:xfrm>
              <a:off x="3662734" y="4790012"/>
              <a:ext cx="1006732" cy="1707235"/>
              <a:chOff x="4016245" y="4977254"/>
              <a:chExt cx="1006732" cy="1707235"/>
            </a:xfrm>
          </p:grpSpPr>
          <p:pic>
            <p:nvPicPr>
              <p:cNvPr id="54" name="Immagine 42">
                <a:extLst>
                  <a:ext uri="{FF2B5EF4-FFF2-40B4-BE49-F238E27FC236}">
                    <a16:creationId xmlns:a16="http://schemas.microsoft.com/office/drawing/2014/main" id="{C80BB3DE-CD78-481E-A400-5CB55A152F5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19551" y="4977254"/>
                <a:ext cx="1000124" cy="10403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5" name="CasellaDiTesto 54">
                <a:extLst>
                  <a:ext uri="{FF2B5EF4-FFF2-40B4-BE49-F238E27FC236}">
                    <a16:creationId xmlns:a16="http://schemas.microsoft.com/office/drawing/2014/main" id="{F10149DA-F0BD-4E59-BDE1-414702474667}"/>
                  </a:ext>
                </a:extLst>
              </p:cNvPr>
              <p:cNvSpPr txBox="1"/>
              <p:nvPr/>
            </p:nvSpPr>
            <p:spPr>
              <a:xfrm>
                <a:off x="4016245" y="6040094"/>
                <a:ext cx="100673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Satellite</a:t>
                </a:r>
                <a:br>
                  <a:rPr lang="en-US" sz="1000" dirty="0">
                    <a:latin typeface="Helvetica" panose="020B0604020202020204" pitchFamily="34" charset="0"/>
                    <a:cs typeface="Helvetica" panose="020B0604020202020204" pitchFamily="34" charset="0"/>
                  </a:rPr>
                </a:br>
                <a:r>
                  <a:rPr lang="en-US" sz="1000" dirty="0">
                    <a:latin typeface="Helvetica" panose="020B0604020202020204" pitchFamily="34" charset="0"/>
                    <a:cs typeface="Helvetica" panose="020B0604020202020204" pitchFamily="34" charset="0"/>
                  </a:rPr>
                  <a:t>images</a:t>
                </a:r>
              </a:p>
            </p:txBody>
          </p:sp>
        </p:grpSp>
        <p:grpSp>
          <p:nvGrpSpPr>
            <p:cNvPr id="14" name="Gruppo 13">
              <a:extLst>
                <a:ext uri="{FF2B5EF4-FFF2-40B4-BE49-F238E27FC236}">
                  <a16:creationId xmlns:a16="http://schemas.microsoft.com/office/drawing/2014/main" id="{69F11B1F-3642-492B-BE8A-5D9E4A0D833F}"/>
                </a:ext>
              </a:extLst>
            </p:cNvPr>
            <p:cNvGrpSpPr/>
            <p:nvPr/>
          </p:nvGrpSpPr>
          <p:grpSpPr>
            <a:xfrm>
              <a:off x="4692834" y="4976552"/>
              <a:ext cx="1274723" cy="1520696"/>
              <a:chOff x="5260657" y="5065713"/>
              <a:chExt cx="1274723" cy="1520696"/>
            </a:xfrm>
          </p:grpSpPr>
          <p:pic>
            <p:nvPicPr>
              <p:cNvPr id="52" name="Immagine 43">
                <a:extLst>
                  <a:ext uri="{FF2B5EF4-FFF2-40B4-BE49-F238E27FC236}">
                    <a16:creationId xmlns:a16="http://schemas.microsoft.com/office/drawing/2014/main" id="{CD16670B-BE02-4E5A-BF81-E57D2E1EF9A2}"/>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476875" y="506571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3" name="CasellaDiTesto 52">
                <a:extLst>
                  <a:ext uri="{FF2B5EF4-FFF2-40B4-BE49-F238E27FC236}">
                    <a16:creationId xmlns:a16="http://schemas.microsoft.com/office/drawing/2014/main" id="{CBE6F7CD-4A59-40EA-A823-E4C7FAA8A279}"/>
                  </a:ext>
                </a:extLst>
              </p:cNvPr>
              <p:cNvSpPr txBox="1"/>
              <p:nvPr/>
            </p:nvSpPr>
            <p:spPr>
              <a:xfrm>
                <a:off x="5260657" y="5942014"/>
                <a:ext cx="1274723" cy="644395"/>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Rural Land</a:t>
                </a:r>
              </a:p>
              <a:p>
                <a:pPr algn="ctr"/>
                <a:r>
                  <a:rPr lang="en-US" sz="1000" dirty="0">
                    <a:latin typeface="Helvetica" panose="020B0604020202020204" pitchFamily="34" charset="0"/>
                    <a:cs typeface="Helvetica" panose="020B0604020202020204" pitchFamily="34" charset="0"/>
                  </a:rPr>
                  <a:t> register</a:t>
                </a:r>
              </a:p>
            </p:txBody>
          </p:sp>
        </p:grpSp>
        <p:grpSp>
          <p:nvGrpSpPr>
            <p:cNvPr id="15" name="Gruppo 14">
              <a:extLst>
                <a:ext uri="{FF2B5EF4-FFF2-40B4-BE49-F238E27FC236}">
                  <a16:creationId xmlns:a16="http://schemas.microsoft.com/office/drawing/2014/main" id="{ED35B344-D370-42FC-9C74-77B5F5BF43B1}"/>
                </a:ext>
              </a:extLst>
            </p:cNvPr>
            <p:cNvGrpSpPr/>
            <p:nvPr/>
          </p:nvGrpSpPr>
          <p:grpSpPr>
            <a:xfrm>
              <a:off x="8311155" y="4970021"/>
              <a:ext cx="1338172" cy="1306540"/>
              <a:chOff x="8196353" y="5032023"/>
              <a:chExt cx="1338172" cy="1306540"/>
            </a:xfrm>
          </p:grpSpPr>
          <p:pic>
            <p:nvPicPr>
              <p:cNvPr id="50" name="Immagine 49">
                <a:extLst>
                  <a:ext uri="{FF2B5EF4-FFF2-40B4-BE49-F238E27FC236}">
                    <a16:creationId xmlns:a16="http://schemas.microsoft.com/office/drawing/2014/main" id="{7222BFF5-E123-46C7-BB4B-CF3C48D915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96353" y="5032023"/>
                <a:ext cx="1338172" cy="784930"/>
              </a:xfrm>
              <a:prstGeom prst="rect">
                <a:avLst/>
              </a:prstGeom>
            </p:spPr>
          </p:pic>
          <p:sp>
            <p:nvSpPr>
              <p:cNvPr id="51" name="CasellaDiTesto 50">
                <a:extLst>
                  <a:ext uri="{FF2B5EF4-FFF2-40B4-BE49-F238E27FC236}">
                    <a16:creationId xmlns:a16="http://schemas.microsoft.com/office/drawing/2014/main" id="{44740031-E349-48A9-A5DC-002442ADB648}"/>
                  </a:ext>
                </a:extLst>
              </p:cNvPr>
              <p:cNvSpPr txBox="1"/>
              <p:nvPr/>
            </p:nvSpPr>
            <p:spPr>
              <a:xfrm>
                <a:off x="8326843" y="5942013"/>
                <a:ext cx="1107861" cy="396550"/>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Weather </a:t>
                </a:r>
              </a:p>
            </p:txBody>
          </p:sp>
        </p:grpSp>
        <p:grpSp>
          <p:nvGrpSpPr>
            <p:cNvPr id="16" name="Gruppo 15">
              <a:extLst>
                <a:ext uri="{FF2B5EF4-FFF2-40B4-BE49-F238E27FC236}">
                  <a16:creationId xmlns:a16="http://schemas.microsoft.com/office/drawing/2014/main" id="{82A8F82A-2D33-43A5-B197-330528E6FDED}"/>
                </a:ext>
              </a:extLst>
            </p:cNvPr>
            <p:cNvGrpSpPr/>
            <p:nvPr/>
          </p:nvGrpSpPr>
          <p:grpSpPr>
            <a:xfrm>
              <a:off x="5967289" y="4976552"/>
              <a:ext cx="963753" cy="1520696"/>
              <a:chOff x="6735545" y="5032023"/>
              <a:chExt cx="963753" cy="1520696"/>
            </a:xfrm>
          </p:grpSpPr>
          <p:pic>
            <p:nvPicPr>
              <p:cNvPr id="48" name="Immagine 43">
                <a:extLst>
                  <a:ext uri="{FF2B5EF4-FFF2-40B4-BE49-F238E27FC236}">
                    <a16:creationId xmlns:a16="http://schemas.microsoft.com/office/drawing/2014/main" id="{F385636A-02D9-4275-A7B6-5ABC30AA71C5}"/>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 name="CasellaDiTesto 48">
                <a:extLst>
                  <a:ext uri="{FF2B5EF4-FFF2-40B4-BE49-F238E27FC236}">
                    <a16:creationId xmlns:a16="http://schemas.microsoft.com/office/drawing/2014/main" id="{E77194BE-1EEE-4F6C-8CE6-852896DEDF65}"/>
                  </a:ext>
                </a:extLst>
              </p:cNvPr>
              <p:cNvSpPr txBox="1"/>
              <p:nvPr/>
            </p:nvSpPr>
            <p:spPr>
              <a:xfrm>
                <a:off x="6735545" y="5908324"/>
                <a:ext cx="963753"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Crop</a:t>
                </a:r>
              </a:p>
              <a:p>
                <a:pPr algn="ctr"/>
                <a:r>
                  <a:rPr lang="en-US" sz="1000" dirty="0">
                    <a:latin typeface="Helvetica" panose="020B0604020202020204" pitchFamily="34" charset="0"/>
                    <a:cs typeface="Helvetica" panose="020B0604020202020204" pitchFamily="34" charset="0"/>
                  </a:rPr>
                  <a:t>register</a:t>
                </a:r>
              </a:p>
            </p:txBody>
          </p:sp>
        </p:grpSp>
        <p:sp>
          <p:nvSpPr>
            <p:cNvPr id="17" name="Disco magnetico 16">
              <a:extLst>
                <a:ext uri="{FF2B5EF4-FFF2-40B4-BE49-F238E27FC236}">
                  <a16:creationId xmlns:a16="http://schemas.microsoft.com/office/drawing/2014/main" id="{9C0F3227-93D3-437C-B54E-EA0FB3D34568}"/>
                </a:ext>
              </a:extLst>
            </p:cNvPr>
            <p:cNvSpPr/>
            <p:nvPr/>
          </p:nvSpPr>
          <p:spPr>
            <a:xfrm>
              <a:off x="3806826" y="3589155"/>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Data Lake (Hadoop)</a:t>
              </a:r>
            </a:p>
          </p:txBody>
        </p:sp>
        <p:cxnSp>
          <p:nvCxnSpPr>
            <p:cNvPr id="18" name="Connettore diritto 17">
              <a:extLst>
                <a:ext uri="{FF2B5EF4-FFF2-40B4-BE49-F238E27FC236}">
                  <a16:creationId xmlns:a16="http://schemas.microsoft.com/office/drawing/2014/main" id="{D23C9C91-D38A-47A5-8478-4AB709450416}"/>
                </a:ext>
              </a:extLst>
            </p:cNvPr>
            <p:cNvCxnSpPr/>
            <p:nvPr/>
          </p:nvCxnSpPr>
          <p:spPr>
            <a:xfrm>
              <a:off x="1182617" y="2039420"/>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Disco magnetico 18">
              <a:extLst>
                <a:ext uri="{FF2B5EF4-FFF2-40B4-BE49-F238E27FC236}">
                  <a16:creationId xmlns:a16="http://schemas.microsoft.com/office/drawing/2014/main" id="{EED24FA5-18E9-4FDA-B373-DD29141B9078}"/>
                </a:ext>
              </a:extLst>
            </p:cNvPr>
            <p:cNvSpPr/>
            <p:nvPr/>
          </p:nvSpPr>
          <p:spPr>
            <a:xfrm>
              <a:off x="3806826" y="230454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ODS (Hbase + PostGIS)</a:t>
              </a:r>
            </a:p>
          </p:txBody>
        </p:sp>
        <p:sp>
          <p:nvSpPr>
            <p:cNvPr id="20" name="CasellaDiTesto 19">
              <a:extLst>
                <a:ext uri="{FF2B5EF4-FFF2-40B4-BE49-F238E27FC236}">
                  <a16:creationId xmlns:a16="http://schemas.microsoft.com/office/drawing/2014/main" id="{690855CC-A479-44CD-963E-611CF6B3D60B}"/>
                </a:ext>
              </a:extLst>
            </p:cNvPr>
            <p:cNvSpPr txBox="1"/>
            <p:nvPr/>
          </p:nvSpPr>
          <p:spPr>
            <a:xfrm>
              <a:off x="1325558" y="3716591"/>
              <a:ext cx="1107650" cy="644395"/>
            </a:xfrm>
            <a:prstGeom prst="rect">
              <a:avLst/>
            </a:prstGeom>
            <a:noFill/>
          </p:spPr>
          <p:txBody>
            <a:bodyPr wrap="square" rtlCol="0">
              <a:spAutoFit/>
            </a:bodyPr>
            <a:lstStyle/>
            <a:p>
              <a:pPr algn="ctr"/>
              <a:r>
                <a:rPr lang="en-US" sz="1000" i="1" dirty="0">
                  <a:latin typeface="Helvetica" panose="020B0604020202020204" pitchFamily="34" charset="0"/>
                  <a:cs typeface="Helvetica" panose="020B0604020202020204" pitchFamily="34" charset="0"/>
                </a:rPr>
                <a:t>Raw level</a:t>
              </a:r>
            </a:p>
          </p:txBody>
        </p:sp>
        <p:sp>
          <p:nvSpPr>
            <p:cNvPr id="21" name="CasellaDiTesto 20">
              <a:extLst>
                <a:ext uri="{FF2B5EF4-FFF2-40B4-BE49-F238E27FC236}">
                  <a16:creationId xmlns:a16="http://schemas.microsoft.com/office/drawing/2014/main" id="{ED569779-502B-45C6-A9AE-D7B8B3C3548D}"/>
                </a:ext>
              </a:extLst>
            </p:cNvPr>
            <p:cNvSpPr txBox="1"/>
            <p:nvPr/>
          </p:nvSpPr>
          <p:spPr>
            <a:xfrm>
              <a:off x="964941" y="2447965"/>
              <a:ext cx="1522487"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Tactical Level</a:t>
              </a:r>
            </a:p>
          </p:txBody>
        </p:sp>
        <p:sp>
          <p:nvSpPr>
            <p:cNvPr id="22" name="CasellaDiTesto 21">
              <a:extLst>
                <a:ext uri="{FF2B5EF4-FFF2-40B4-BE49-F238E27FC236}">
                  <a16:creationId xmlns:a16="http://schemas.microsoft.com/office/drawing/2014/main" id="{F5B49329-0906-4115-A38E-F32BAB309D10}"/>
                </a:ext>
              </a:extLst>
            </p:cNvPr>
            <p:cNvSpPr txBox="1"/>
            <p:nvPr/>
          </p:nvSpPr>
          <p:spPr>
            <a:xfrm>
              <a:off x="851839" y="1242010"/>
              <a:ext cx="1621086"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Strategic Level</a:t>
              </a:r>
            </a:p>
          </p:txBody>
        </p:sp>
        <p:sp>
          <p:nvSpPr>
            <p:cNvPr id="23" name="Rettangolo arrotondato 29">
              <a:extLst>
                <a:ext uri="{FF2B5EF4-FFF2-40B4-BE49-F238E27FC236}">
                  <a16:creationId xmlns:a16="http://schemas.microsoft.com/office/drawing/2014/main" id="{4514C8A6-5336-4F55-B574-3F5401B1C0A6}"/>
                </a:ext>
              </a:extLst>
            </p:cNvPr>
            <p:cNvSpPr/>
            <p:nvPr/>
          </p:nvSpPr>
          <p:spPr>
            <a:xfrm>
              <a:off x="8720846" y="1442069"/>
              <a:ext cx="1099379" cy="48712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24" name="Rettangolo arrotondato 30">
              <a:extLst>
                <a:ext uri="{FF2B5EF4-FFF2-40B4-BE49-F238E27FC236}">
                  <a16:creationId xmlns:a16="http://schemas.microsoft.com/office/drawing/2014/main" id="{D5FE00AD-258E-4FDA-97AB-94E29B4975E6}"/>
                </a:ext>
              </a:extLst>
            </p:cNvPr>
            <p:cNvSpPr/>
            <p:nvPr/>
          </p:nvSpPr>
          <p:spPr>
            <a:xfrm>
              <a:off x="2470043" y="4170460"/>
              <a:ext cx="1188000" cy="45419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panose="020B0604020202020204" pitchFamily="34" charset="0"/>
                  <a:cs typeface="Helvetica" panose="020B0604020202020204" pitchFamily="34" charset="0"/>
                </a:rPr>
                <a:t>Acquisition processes</a:t>
              </a:r>
            </a:p>
          </p:txBody>
        </p:sp>
        <p:sp>
          <p:nvSpPr>
            <p:cNvPr id="25" name="Rettangolo arrotondato 31">
              <a:extLst>
                <a:ext uri="{FF2B5EF4-FFF2-40B4-BE49-F238E27FC236}">
                  <a16:creationId xmlns:a16="http://schemas.microsoft.com/office/drawing/2014/main" id="{78021EEA-7F5F-45FA-850C-81913AA02289}"/>
                </a:ext>
              </a:extLst>
            </p:cNvPr>
            <p:cNvSpPr/>
            <p:nvPr/>
          </p:nvSpPr>
          <p:spPr>
            <a:xfrm>
              <a:off x="2470043" y="309243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Loading processes</a:t>
              </a:r>
            </a:p>
          </p:txBody>
        </p:sp>
        <p:sp>
          <p:nvSpPr>
            <p:cNvPr id="26" name="Rettangolo arrotondato 32">
              <a:extLst>
                <a:ext uri="{FF2B5EF4-FFF2-40B4-BE49-F238E27FC236}">
                  <a16:creationId xmlns:a16="http://schemas.microsoft.com/office/drawing/2014/main" id="{53A169CD-F41A-49C6-B4A0-89B7F6015A28}"/>
                </a:ext>
              </a:extLst>
            </p:cNvPr>
            <p:cNvSpPr/>
            <p:nvPr/>
          </p:nvSpPr>
          <p:spPr>
            <a:xfrm>
              <a:off x="2470043" y="1809411"/>
              <a:ext cx="1188000" cy="43348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panose="020B0604020202020204" pitchFamily="34" charset="0"/>
                  <a:cs typeface="Helvetica" panose="020B0604020202020204" pitchFamily="34" charset="0"/>
                </a:rPr>
                <a:t>Loading process</a:t>
              </a:r>
            </a:p>
          </p:txBody>
        </p:sp>
        <p:sp>
          <p:nvSpPr>
            <p:cNvPr id="27" name="Rettangolo arrotondato 33">
              <a:extLst>
                <a:ext uri="{FF2B5EF4-FFF2-40B4-BE49-F238E27FC236}">
                  <a16:creationId xmlns:a16="http://schemas.microsoft.com/office/drawing/2014/main" id="{0D6021CA-D5E5-4612-91FF-19194E327F84}"/>
                </a:ext>
              </a:extLst>
            </p:cNvPr>
            <p:cNvSpPr/>
            <p:nvPr/>
          </p:nvSpPr>
          <p:spPr>
            <a:xfrm>
              <a:off x="8720846" y="889762"/>
              <a:ext cx="109937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SOLAP Interface</a:t>
              </a:r>
            </a:p>
          </p:txBody>
        </p:sp>
        <p:sp>
          <p:nvSpPr>
            <p:cNvPr id="28" name="Freccia in su 27">
              <a:extLst>
                <a:ext uri="{FF2B5EF4-FFF2-40B4-BE49-F238E27FC236}">
                  <a16:creationId xmlns:a16="http://schemas.microsoft.com/office/drawing/2014/main" id="{C0204D94-E29A-41F1-A90B-D03E303C3869}"/>
                </a:ext>
              </a:extLst>
            </p:cNvPr>
            <p:cNvSpPr/>
            <p:nvPr/>
          </p:nvSpPr>
          <p:spPr>
            <a:xfrm>
              <a:off x="5561173" y="436998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29" name="Freccia in su 28">
              <a:extLst>
                <a:ext uri="{FF2B5EF4-FFF2-40B4-BE49-F238E27FC236}">
                  <a16:creationId xmlns:a16="http://schemas.microsoft.com/office/drawing/2014/main" id="{32C1859C-AE71-4FEE-92A9-FDE4F753D8AF}"/>
                </a:ext>
              </a:extLst>
            </p:cNvPr>
            <p:cNvSpPr/>
            <p:nvPr/>
          </p:nvSpPr>
          <p:spPr>
            <a:xfrm>
              <a:off x="5561173" y="3098066"/>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0" name="Freccia in su 29">
              <a:extLst>
                <a:ext uri="{FF2B5EF4-FFF2-40B4-BE49-F238E27FC236}">
                  <a16:creationId xmlns:a16="http://schemas.microsoft.com/office/drawing/2014/main" id="{299F1590-773D-45BB-AD30-10982DC0E540}"/>
                </a:ext>
              </a:extLst>
            </p:cNvPr>
            <p:cNvSpPr/>
            <p:nvPr/>
          </p:nvSpPr>
          <p:spPr>
            <a:xfrm>
              <a:off x="5561173" y="1821648"/>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1" name="Freccia in su 30">
              <a:extLst>
                <a:ext uri="{FF2B5EF4-FFF2-40B4-BE49-F238E27FC236}">
                  <a16:creationId xmlns:a16="http://schemas.microsoft.com/office/drawing/2014/main" id="{25920937-D7BA-46D8-96E8-5FC4A7AA7DF4}"/>
                </a:ext>
              </a:extLst>
            </p:cNvPr>
            <p:cNvSpPr/>
            <p:nvPr/>
          </p:nvSpPr>
          <p:spPr>
            <a:xfrm rot="5400000">
              <a:off x="7812342" y="247693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2" name="Freccia in su 31">
              <a:extLst>
                <a:ext uri="{FF2B5EF4-FFF2-40B4-BE49-F238E27FC236}">
                  <a16:creationId xmlns:a16="http://schemas.microsoft.com/office/drawing/2014/main" id="{2D36653C-6C49-4FDE-8F59-74C0F0C883B3}"/>
                </a:ext>
              </a:extLst>
            </p:cNvPr>
            <p:cNvSpPr/>
            <p:nvPr/>
          </p:nvSpPr>
          <p:spPr>
            <a:xfrm rot="5400000">
              <a:off x="7812342" y="1204043"/>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3" name="Rettangolo arrotondato 45">
              <a:extLst>
                <a:ext uri="{FF2B5EF4-FFF2-40B4-BE49-F238E27FC236}">
                  <a16:creationId xmlns:a16="http://schemas.microsoft.com/office/drawing/2014/main" id="{3B615792-B63C-414E-A525-AA8AA5B4676C}"/>
                </a:ext>
              </a:extLst>
            </p:cNvPr>
            <p:cNvSpPr/>
            <p:nvPr/>
          </p:nvSpPr>
          <p:spPr>
            <a:xfrm>
              <a:off x="2402263" y="1103387"/>
              <a:ext cx="1300397" cy="36293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4" name="CasellaDiTesto 33">
              <a:extLst>
                <a:ext uri="{FF2B5EF4-FFF2-40B4-BE49-F238E27FC236}">
                  <a16:creationId xmlns:a16="http://schemas.microsoft.com/office/drawing/2014/main" id="{6CE1524B-A0A6-4A3C-A6A9-3E1820A91BBD}"/>
                </a:ext>
              </a:extLst>
            </p:cNvPr>
            <p:cNvSpPr txBox="1"/>
            <p:nvPr/>
          </p:nvSpPr>
          <p:spPr>
            <a:xfrm>
              <a:off x="2722333" y="1172610"/>
              <a:ext cx="660256"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ETL</a:t>
              </a:r>
            </a:p>
          </p:txBody>
        </p:sp>
        <p:sp>
          <p:nvSpPr>
            <p:cNvPr id="35" name="Rettangolo arrotondato 62">
              <a:extLst>
                <a:ext uri="{FF2B5EF4-FFF2-40B4-BE49-F238E27FC236}">
                  <a16:creationId xmlns:a16="http://schemas.microsoft.com/office/drawing/2014/main" id="{85504B50-466E-4DD7-9251-9D68A0146E3A}"/>
                </a:ext>
              </a:extLst>
            </p:cNvPr>
            <p:cNvSpPr/>
            <p:nvPr/>
          </p:nvSpPr>
          <p:spPr>
            <a:xfrm>
              <a:off x="8720846" y="2170085"/>
              <a:ext cx="108549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Mobile Interface</a:t>
              </a:r>
            </a:p>
          </p:txBody>
        </p:sp>
        <p:sp>
          <p:nvSpPr>
            <p:cNvPr id="36" name="Rettangolo arrotondato 39">
              <a:extLst>
                <a:ext uri="{FF2B5EF4-FFF2-40B4-BE49-F238E27FC236}">
                  <a16:creationId xmlns:a16="http://schemas.microsoft.com/office/drawing/2014/main" id="{34937858-D93C-4B2A-9191-C4AC91245202}"/>
                </a:ext>
              </a:extLst>
            </p:cNvPr>
            <p:cNvSpPr/>
            <p:nvPr/>
          </p:nvSpPr>
          <p:spPr>
            <a:xfrm>
              <a:off x="2458893" y="241247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Integration processes</a:t>
              </a:r>
            </a:p>
          </p:txBody>
        </p:sp>
        <p:sp>
          <p:nvSpPr>
            <p:cNvPr id="37" name="Rettangolo arrotondato 47">
              <a:extLst>
                <a:ext uri="{FF2B5EF4-FFF2-40B4-BE49-F238E27FC236}">
                  <a16:creationId xmlns:a16="http://schemas.microsoft.com/office/drawing/2014/main" id="{4AC8D6C0-EFF2-489B-A5AC-EF9D80238EF6}"/>
                </a:ext>
              </a:extLst>
            </p:cNvPr>
            <p:cNvSpPr/>
            <p:nvPr/>
          </p:nvSpPr>
          <p:spPr>
            <a:xfrm rot="16200000">
              <a:off x="6638024" y="2495727"/>
              <a:ext cx="3650295" cy="407604"/>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Helvetica" panose="020B0604020202020204" pitchFamily="34" charset="0"/>
                  <a:cs typeface="Helvetica" panose="020B0604020202020204" pitchFamily="34" charset="0"/>
                </a:rPr>
                <a:t>API</a:t>
              </a:r>
            </a:p>
          </p:txBody>
        </p:sp>
        <p:sp>
          <p:nvSpPr>
            <p:cNvPr id="38" name="Rettangolo arrotondato 48">
              <a:extLst>
                <a:ext uri="{FF2B5EF4-FFF2-40B4-BE49-F238E27FC236}">
                  <a16:creationId xmlns:a16="http://schemas.microsoft.com/office/drawing/2014/main" id="{46C37E74-4ED8-4308-892B-6EAAB893F2C7}"/>
                </a:ext>
              </a:extLst>
            </p:cNvPr>
            <p:cNvSpPr/>
            <p:nvPr/>
          </p:nvSpPr>
          <p:spPr>
            <a:xfrm>
              <a:off x="8720845" y="3363154"/>
              <a:ext cx="111325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Notebook Interface</a:t>
              </a:r>
            </a:p>
          </p:txBody>
        </p:sp>
        <p:sp>
          <p:nvSpPr>
            <p:cNvPr id="39" name="Freccia in su 38">
              <a:extLst>
                <a:ext uri="{FF2B5EF4-FFF2-40B4-BE49-F238E27FC236}">
                  <a16:creationId xmlns:a16="http://schemas.microsoft.com/office/drawing/2014/main" id="{A8A7D2CD-218F-46D6-9F5E-DD5882255D05}"/>
                </a:ext>
              </a:extLst>
            </p:cNvPr>
            <p:cNvSpPr/>
            <p:nvPr/>
          </p:nvSpPr>
          <p:spPr>
            <a:xfrm rot="5400000">
              <a:off x="7812342" y="3771972"/>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40" name="Rettangolo arrotondato 50">
              <a:extLst>
                <a:ext uri="{FF2B5EF4-FFF2-40B4-BE49-F238E27FC236}">
                  <a16:creationId xmlns:a16="http://schemas.microsoft.com/office/drawing/2014/main" id="{88B7E174-F62A-43C1-9174-7F5C55FCB940}"/>
                </a:ext>
              </a:extLst>
            </p:cNvPr>
            <p:cNvSpPr/>
            <p:nvPr/>
          </p:nvSpPr>
          <p:spPr>
            <a:xfrm>
              <a:off x="2458893" y="3631127"/>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Enrichment processes</a:t>
              </a:r>
            </a:p>
          </p:txBody>
        </p:sp>
        <p:sp>
          <p:nvSpPr>
            <p:cNvPr id="41" name="Disco magnetico 23">
              <a:extLst>
                <a:ext uri="{FF2B5EF4-FFF2-40B4-BE49-F238E27FC236}">
                  <a16:creationId xmlns:a16="http://schemas.microsoft.com/office/drawing/2014/main" id="{5090BF1D-5121-4E8E-9871-3B8532A88EA9}"/>
                </a:ext>
              </a:extLst>
            </p:cNvPr>
            <p:cNvSpPr/>
            <p:nvPr/>
          </p:nvSpPr>
          <p:spPr>
            <a:xfrm>
              <a:off x="3806826" y="104502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Spatial Cube (PostGIS)</a:t>
              </a:r>
            </a:p>
          </p:txBody>
        </p:sp>
        <p:grpSp>
          <p:nvGrpSpPr>
            <p:cNvPr id="42" name="Gruppo 19">
              <a:extLst>
                <a:ext uri="{FF2B5EF4-FFF2-40B4-BE49-F238E27FC236}">
                  <a16:creationId xmlns:a16="http://schemas.microsoft.com/office/drawing/2014/main" id="{A9DDC499-D9D1-41C3-8C47-E1CDDCC23EA9}"/>
                </a:ext>
              </a:extLst>
            </p:cNvPr>
            <p:cNvGrpSpPr/>
            <p:nvPr/>
          </p:nvGrpSpPr>
          <p:grpSpPr>
            <a:xfrm>
              <a:off x="6832684" y="4976552"/>
              <a:ext cx="1557882" cy="1520696"/>
              <a:chOff x="6438482" y="5032023"/>
              <a:chExt cx="1557882" cy="1520696"/>
            </a:xfrm>
          </p:grpSpPr>
          <p:pic>
            <p:nvPicPr>
              <p:cNvPr id="46" name="Immagine 43">
                <a:extLst>
                  <a:ext uri="{FF2B5EF4-FFF2-40B4-BE49-F238E27FC236}">
                    <a16:creationId xmlns:a16="http://schemas.microsoft.com/office/drawing/2014/main" id="{65A5E3E9-4E97-42A1-A047-BFF3CE296031}"/>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 name="CasellaDiTesto 15">
                <a:extLst>
                  <a:ext uri="{FF2B5EF4-FFF2-40B4-BE49-F238E27FC236}">
                    <a16:creationId xmlns:a16="http://schemas.microsoft.com/office/drawing/2014/main" id="{B3590296-46B1-4B16-B5B4-9F7C62025795}"/>
                  </a:ext>
                </a:extLst>
              </p:cNvPr>
              <p:cNvSpPr txBox="1"/>
              <p:nvPr/>
            </p:nvSpPr>
            <p:spPr>
              <a:xfrm>
                <a:off x="6438482" y="5908324"/>
                <a:ext cx="155788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Administrative</a:t>
                </a:r>
              </a:p>
              <a:p>
                <a:pPr algn="ctr"/>
                <a:r>
                  <a:rPr lang="en-US" sz="1000" dirty="0">
                    <a:latin typeface="Helvetica" panose="020B0604020202020204" pitchFamily="34" charset="0"/>
                    <a:cs typeface="Helvetica" panose="020B0604020202020204" pitchFamily="34" charset="0"/>
                  </a:rPr>
                  <a:t>borders</a:t>
                </a:r>
              </a:p>
            </p:txBody>
          </p:sp>
        </p:grpSp>
        <p:sp>
          <p:nvSpPr>
            <p:cNvPr id="43" name="Rettangolo arrotondato 29">
              <a:extLst>
                <a:ext uri="{FF2B5EF4-FFF2-40B4-BE49-F238E27FC236}">
                  <a16:creationId xmlns:a16="http://schemas.microsoft.com/office/drawing/2014/main" id="{B6211119-46A3-4B58-9FF0-10837216EB72}"/>
                </a:ext>
              </a:extLst>
            </p:cNvPr>
            <p:cNvSpPr/>
            <p:nvPr/>
          </p:nvSpPr>
          <p:spPr>
            <a:xfrm>
              <a:off x="8720846" y="272561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44" name="Rettangolo arrotondato 29">
              <a:extLst>
                <a:ext uri="{FF2B5EF4-FFF2-40B4-BE49-F238E27FC236}">
                  <a16:creationId xmlns:a16="http://schemas.microsoft.com/office/drawing/2014/main" id="{94307C03-8825-4A66-953C-63B0074C47AC}"/>
                </a:ext>
              </a:extLst>
            </p:cNvPr>
            <p:cNvSpPr/>
            <p:nvPr/>
          </p:nvSpPr>
          <p:spPr>
            <a:xfrm>
              <a:off x="8734726" y="391226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45" name="CasellaDiTesto 26">
              <a:extLst>
                <a:ext uri="{FF2B5EF4-FFF2-40B4-BE49-F238E27FC236}">
                  <a16:creationId xmlns:a16="http://schemas.microsoft.com/office/drawing/2014/main" id="{D088EDFC-04BF-4720-9D1F-3727CC06AED7}"/>
                </a:ext>
              </a:extLst>
            </p:cNvPr>
            <p:cNvSpPr txBox="1"/>
            <p:nvPr/>
          </p:nvSpPr>
          <p:spPr>
            <a:xfrm>
              <a:off x="1311395" y="4896037"/>
              <a:ext cx="1107650" cy="644395"/>
            </a:xfrm>
            <a:prstGeom prst="rect">
              <a:avLst/>
            </a:prstGeom>
            <a:noFill/>
          </p:spPr>
          <p:txBody>
            <a:bodyPr wrap="square" rtlCol="0">
              <a:spAutoFit/>
            </a:bodyPr>
            <a:lstStyle/>
            <a:p>
              <a:pPr algn="r"/>
              <a:r>
                <a:rPr lang="en-US" sz="1000" i="1" dirty="0">
                  <a:latin typeface="Helvetica" panose="020B0604020202020204" pitchFamily="34" charset="0"/>
                  <a:cs typeface="Helvetica" panose="020B0604020202020204" pitchFamily="34" charset="0"/>
                </a:rPr>
                <a:t>External sources</a:t>
              </a:r>
            </a:p>
          </p:txBody>
        </p:sp>
      </p:grpSp>
    </p:spTree>
    <p:extLst>
      <p:ext uri="{BB962C8B-B14F-4D97-AF65-F5344CB8AC3E}">
        <p14:creationId xmlns:p14="http://schemas.microsoft.com/office/powerpoint/2010/main" val="274673819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a:t>Reference architecture</a:t>
            </a:r>
          </a:p>
          <a:p>
            <a:endParaRPr lang="en-US" noProof="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322</a:t>
            </a:fld>
            <a:endParaRPr lang="it-IT"/>
          </a:p>
        </p:txBody>
      </p:sp>
    </p:spTree>
    <p:extLst>
      <p:ext uri="{BB962C8B-B14F-4D97-AF65-F5344CB8AC3E}">
        <p14:creationId xmlns:p14="http://schemas.microsoft.com/office/powerpoint/2010/main" val="322532372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a:t>Hardware</a:t>
            </a:r>
          </a:p>
          <a:p>
            <a:endParaRPr lang="en-US" noProof="0"/>
          </a:p>
          <a:p>
            <a:endParaRPr lang="en-US" noProof="0"/>
          </a:p>
          <a:p>
            <a:endParaRPr lang="en-US" noProof="0"/>
          </a:p>
          <a:p>
            <a:endParaRPr lang="en-US" noProof="0"/>
          </a:p>
          <a:p>
            <a:endParaRPr lang="en-US" noProof="0"/>
          </a:p>
          <a:p>
            <a:endParaRPr lang="en-US" noProof="0"/>
          </a:p>
          <a:p>
            <a:endParaRPr lang="en-US" noProof="0"/>
          </a:p>
          <a:p>
            <a:r>
              <a:rPr lang="en-US" noProof="0"/>
              <a:t>Software</a:t>
            </a:r>
          </a:p>
          <a:p>
            <a:pPr lvl="1"/>
            <a:r>
              <a:rPr lang="en-US" noProof="0"/>
              <a:t>"Classic" Hadoop stack</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323</a:t>
            </a:fld>
            <a:endParaRPr lang="it-IT"/>
          </a:p>
        </p:txBody>
      </p:sp>
      <p:sp>
        <p:nvSpPr>
          <p:cNvPr id="7" name="CasellaDiTesto 6">
            <a:extLst>
              <a:ext uri="{FF2B5EF4-FFF2-40B4-BE49-F238E27FC236}">
                <a16:creationId xmlns:a16="http://schemas.microsoft.com/office/drawing/2014/main" id="{AB866244-258E-4D82-9A40-F6ABD438FEAB}"/>
              </a:ext>
            </a:extLst>
          </p:cNvPr>
          <p:cNvSpPr txBox="1"/>
          <p:nvPr/>
        </p:nvSpPr>
        <p:spPr>
          <a:xfrm>
            <a:off x="838200" y="4254563"/>
            <a:ext cx="10515600" cy="738664"/>
          </a:xfrm>
          <a:prstGeom prst="rect">
            <a:avLst/>
          </a:prstGeom>
          <a:noFill/>
          <a:ln>
            <a:solidFill>
              <a:schemeClr val="tx1"/>
            </a:solidFill>
          </a:ln>
        </p:spPr>
        <p:txBody>
          <a:bodyPr wrap="square" rtlCol="0">
            <a:spAutoFit/>
          </a:bodyPr>
          <a:lstStyle/>
          <a:p>
            <a:pPr algn="l"/>
            <a:r>
              <a:rPr lang="en-US" sz="1400" b="0" i="0" u="none" strike="noStrike" baseline="0">
                <a:solidFill>
                  <a:srgbClr val="000000"/>
                </a:solidFill>
                <a:latin typeface="CourierPrime"/>
              </a:rPr>
              <a:t>lshw -short -C cpu</a:t>
            </a:r>
          </a:p>
          <a:p>
            <a:pPr algn="l"/>
            <a:r>
              <a:rPr lang="en-US" sz="1400" b="0" i="0" u="none" strike="noStrike" baseline="0">
                <a:solidFill>
                  <a:srgbClr val="000000"/>
                </a:solidFill>
                <a:latin typeface="CourierPrime"/>
              </a:rPr>
              <a:t>lshw -short -C memory</a:t>
            </a:r>
          </a:p>
          <a:p>
            <a:pPr algn="l"/>
            <a:r>
              <a:rPr lang="en-US" sz="1400" b="0" i="0" u="none" strike="noStrike" baseline="0">
                <a:solidFill>
                  <a:srgbClr val="000000"/>
                </a:solidFill>
                <a:latin typeface="CourierPrime"/>
              </a:rPr>
              <a:t>lshw -short -C disk</a:t>
            </a:r>
            <a:endParaRPr lang="it-IT" sz="1400">
              <a:latin typeface="CourierPrime"/>
            </a:endParaRPr>
          </a:p>
        </p:txBody>
      </p:sp>
      <p:cxnSp>
        <p:nvCxnSpPr>
          <p:cNvPr id="8" name="Straight Connector 7">
            <a:extLst>
              <a:ext uri="{FF2B5EF4-FFF2-40B4-BE49-F238E27FC236}">
                <a16:creationId xmlns:a16="http://schemas.microsoft.com/office/drawing/2014/main" id="{B1126842-03AE-4D19-9C83-C94F6E6E0732}"/>
              </a:ext>
            </a:extLst>
          </p:cNvPr>
          <p:cNvCxnSpPr>
            <a:cxnSpLocks/>
            <a:stCxn id="20" idx="2"/>
          </p:cNvCxnSpPr>
          <p:nvPr/>
        </p:nvCxnSpPr>
        <p:spPr>
          <a:xfrm flipH="1">
            <a:off x="2430880"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E990B377-52CE-49D5-BD81-26BEA2E7FE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331452"/>
            <a:ext cx="503583" cy="503583"/>
          </a:xfrm>
          <a:prstGeom prst="rect">
            <a:avLst/>
          </a:prstGeom>
        </p:spPr>
      </p:pic>
      <p:pic>
        <p:nvPicPr>
          <p:cNvPr id="12" name="Graphic 11">
            <a:extLst>
              <a:ext uri="{FF2B5EF4-FFF2-40B4-BE49-F238E27FC236}">
                <a16:creationId xmlns:a16="http://schemas.microsoft.com/office/drawing/2014/main" id="{6454E705-5D6A-4C30-BE6A-61F5870F63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331453"/>
            <a:ext cx="503583" cy="503583"/>
          </a:xfrm>
          <a:prstGeom prst="rect">
            <a:avLst/>
          </a:prstGeom>
        </p:spPr>
      </p:pic>
      <p:pic>
        <p:nvPicPr>
          <p:cNvPr id="13" name="Graphic 12">
            <a:extLst>
              <a:ext uri="{FF2B5EF4-FFF2-40B4-BE49-F238E27FC236}">
                <a16:creationId xmlns:a16="http://schemas.microsoft.com/office/drawing/2014/main" id="{0A2146BE-300A-4A69-89D6-809EB3E2E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331453"/>
            <a:ext cx="503583" cy="503583"/>
          </a:xfrm>
          <a:prstGeom prst="rect">
            <a:avLst/>
          </a:prstGeom>
        </p:spPr>
      </p:pic>
      <p:pic>
        <p:nvPicPr>
          <p:cNvPr id="14" name="Graphic 13">
            <a:extLst>
              <a:ext uri="{FF2B5EF4-FFF2-40B4-BE49-F238E27FC236}">
                <a16:creationId xmlns:a16="http://schemas.microsoft.com/office/drawing/2014/main" id="{C226D3F6-83C6-471C-B418-AFBE9FD12E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331454"/>
            <a:ext cx="503583" cy="503583"/>
          </a:xfrm>
          <a:prstGeom prst="rect">
            <a:avLst/>
          </a:prstGeom>
        </p:spPr>
      </p:pic>
      <p:pic>
        <p:nvPicPr>
          <p:cNvPr id="15" name="Graphic 14">
            <a:extLst>
              <a:ext uri="{FF2B5EF4-FFF2-40B4-BE49-F238E27FC236}">
                <a16:creationId xmlns:a16="http://schemas.microsoft.com/office/drawing/2014/main" id="{CD27A84D-07BF-4435-806F-2EACBEA822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331453"/>
            <a:ext cx="503583" cy="503583"/>
          </a:xfrm>
          <a:prstGeom prst="rect">
            <a:avLst/>
          </a:prstGeom>
        </p:spPr>
      </p:pic>
      <p:pic>
        <p:nvPicPr>
          <p:cNvPr id="16" name="Graphic 15">
            <a:extLst>
              <a:ext uri="{FF2B5EF4-FFF2-40B4-BE49-F238E27FC236}">
                <a16:creationId xmlns:a16="http://schemas.microsoft.com/office/drawing/2014/main" id="{A9FEB248-27CB-40AA-A149-26817A6015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331453"/>
            <a:ext cx="503583" cy="503583"/>
          </a:xfrm>
          <a:prstGeom prst="rect">
            <a:avLst/>
          </a:prstGeom>
        </p:spPr>
      </p:pic>
      <p:pic>
        <p:nvPicPr>
          <p:cNvPr id="17" name="Graphic 16">
            <a:extLst>
              <a:ext uri="{FF2B5EF4-FFF2-40B4-BE49-F238E27FC236}">
                <a16:creationId xmlns:a16="http://schemas.microsoft.com/office/drawing/2014/main" id="{310A600F-8840-4E97-A105-332CFC4EC7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331454"/>
            <a:ext cx="503583" cy="503583"/>
          </a:xfrm>
          <a:prstGeom prst="rect">
            <a:avLst/>
          </a:prstGeom>
        </p:spPr>
      </p:pic>
      <p:pic>
        <p:nvPicPr>
          <p:cNvPr id="18" name="Graphic 17">
            <a:extLst>
              <a:ext uri="{FF2B5EF4-FFF2-40B4-BE49-F238E27FC236}">
                <a16:creationId xmlns:a16="http://schemas.microsoft.com/office/drawing/2014/main" id="{84F3B40D-D8C6-4672-9B13-24D8AAFFE8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331453"/>
            <a:ext cx="503583" cy="503583"/>
          </a:xfrm>
          <a:prstGeom prst="rect">
            <a:avLst/>
          </a:prstGeom>
        </p:spPr>
      </p:pic>
      <p:pic>
        <p:nvPicPr>
          <p:cNvPr id="19" name="Graphic 18">
            <a:extLst>
              <a:ext uri="{FF2B5EF4-FFF2-40B4-BE49-F238E27FC236}">
                <a16:creationId xmlns:a16="http://schemas.microsoft.com/office/drawing/2014/main" id="{B42032A7-6843-49AA-B617-65FF2362B8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331453"/>
            <a:ext cx="503583" cy="503583"/>
          </a:xfrm>
          <a:prstGeom prst="rect">
            <a:avLst/>
          </a:prstGeom>
        </p:spPr>
      </p:pic>
      <p:pic>
        <p:nvPicPr>
          <p:cNvPr id="20" name="Graphic 19">
            <a:extLst>
              <a:ext uri="{FF2B5EF4-FFF2-40B4-BE49-F238E27FC236}">
                <a16:creationId xmlns:a16="http://schemas.microsoft.com/office/drawing/2014/main" id="{73440AB0-AC0E-4CD8-9962-414F265F1B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878062"/>
            <a:ext cx="503583" cy="503583"/>
          </a:xfrm>
          <a:prstGeom prst="rect">
            <a:avLst/>
          </a:prstGeom>
        </p:spPr>
      </p:pic>
      <p:pic>
        <p:nvPicPr>
          <p:cNvPr id="21" name="Graphic 20">
            <a:extLst>
              <a:ext uri="{FF2B5EF4-FFF2-40B4-BE49-F238E27FC236}">
                <a16:creationId xmlns:a16="http://schemas.microsoft.com/office/drawing/2014/main" id="{94EEF0CF-3C67-4571-84DC-E830B8F226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878063"/>
            <a:ext cx="503583" cy="503583"/>
          </a:xfrm>
          <a:prstGeom prst="rect">
            <a:avLst/>
          </a:prstGeom>
        </p:spPr>
      </p:pic>
      <p:pic>
        <p:nvPicPr>
          <p:cNvPr id="22" name="Graphic 21">
            <a:extLst>
              <a:ext uri="{FF2B5EF4-FFF2-40B4-BE49-F238E27FC236}">
                <a16:creationId xmlns:a16="http://schemas.microsoft.com/office/drawing/2014/main" id="{58613670-14B7-4410-B734-8B14DC2666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878063"/>
            <a:ext cx="503583" cy="503583"/>
          </a:xfrm>
          <a:prstGeom prst="rect">
            <a:avLst/>
          </a:prstGeom>
        </p:spPr>
      </p:pic>
      <p:pic>
        <p:nvPicPr>
          <p:cNvPr id="23" name="Graphic 22">
            <a:extLst>
              <a:ext uri="{FF2B5EF4-FFF2-40B4-BE49-F238E27FC236}">
                <a16:creationId xmlns:a16="http://schemas.microsoft.com/office/drawing/2014/main" id="{1E942D49-4E92-4FBA-85F4-BA0A40950C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878064"/>
            <a:ext cx="503583" cy="503583"/>
          </a:xfrm>
          <a:prstGeom prst="rect">
            <a:avLst/>
          </a:prstGeom>
        </p:spPr>
      </p:pic>
      <p:pic>
        <p:nvPicPr>
          <p:cNvPr id="24" name="Graphic 23">
            <a:extLst>
              <a:ext uri="{FF2B5EF4-FFF2-40B4-BE49-F238E27FC236}">
                <a16:creationId xmlns:a16="http://schemas.microsoft.com/office/drawing/2014/main" id="{A08612A9-AA71-4F7C-B325-2FB2CCD576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878063"/>
            <a:ext cx="503583" cy="503583"/>
          </a:xfrm>
          <a:prstGeom prst="rect">
            <a:avLst/>
          </a:prstGeom>
        </p:spPr>
      </p:pic>
      <p:pic>
        <p:nvPicPr>
          <p:cNvPr id="25" name="Graphic 24">
            <a:extLst>
              <a:ext uri="{FF2B5EF4-FFF2-40B4-BE49-F238E27FC236}">
                <a16:creationId xmlns:a16="http://schemas.microsoft.com/office/drawing/2014/main" id="{ECBBBF9C-5E8A-401A-BDA4-3668510E6F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878063"/>
            <a:ext cx="503583" cy="503583"/>
          </a:xfrm>
          <a:prstGeom prst="rect">
            <a:avLst/>
          </a:prstGeom>
        </p:spPr>
      </p:pic>
      <p:pic>
        <p:nvPicPr>
          <p:cNvPr id="26" name="Graphic 25">
            <a:extLst>
              <a:ext uri="{FF2B5EF4-FFF2-40B4-BE49-F238E27FC236}">
                <a16:creationId xmlns:a16="http://schemas.microsoft.com/office/drawing/2014/main" id="{2258C735-336C-442E-84DC-33D38B43C2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878064"/>
            <a:ext cx="503583" cy="503583"/>
          </a:xfrm>
          <a:prstGeom prst="rect">
            <a:avLst/>
          </a:prstGeom>
        </p:spPr>
      </p:pic>
      <p:pic>
        <p:nvPicPr>
          <p:cNvPr id="27" name="Graphic 26">
            <a:extLst>
              <a:ext uri="{FF2B5EF4-FFF2-40B4-BE49-F238E27FC236}">
                <a16:creationId xmlns:a16="http://schemas.microsoft.com/office/drawing/2014/main" id="{ABE788C3-EBF3-48BF-B2A4-41B090C1E3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878063"/>
            <a:ext cx="503583" cy="503583"/>
          </a:xfrm>
          <a:prstGeom prst="rect">
            <a:avLst/>
          </a:prstGeom>
        </p:spPr>
      </p:pic>
      <p:pic>
        <p:nvPicPr>
          <p:cNvPr id="28" name="Graphic 27">
            <a:extLst>
              <a:ext uri="{FF2B5EF4-FFF2-40B4-BE49-F238E27FC236}">
                <a16:creationId xmlns:a16="http://schemas.microsoft.com/office/drawing/2014/main" id="{2D625A2B-FAD0-45B9-896B-7AA0A03B59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878063"/>
            <a:ext cx="503583" cy="503583"/>
          </a:xfrm>
          <a:prstGeom prst="rect">
            <a:avLst/>
          </a:prstGeom>
        </p:spPr>
      </p:pic>
      <p:cxnSp>
        <p:nvCxnSpPr>
          <p:cNvPr id="29" name="Straight Connector 28">
            <a:extLst>
              <a:ext uri="{FF2B5EF4-FFF2-40B4-BE49-F238E27FC236}">
                <a16:creationId xmlns:a16="http://schemas.microsoft.com/office/drawing/2014/main" id="{D91FF793-114F-4256-9532-C09C957B606B}"/>
              </a:ext>
            </a:extLst>
          </p:cNvPr>
          <p:cNvCxnSpPr>
            <a:cxnSpLocks/>
          </p:cNvCxnSpPr>
          <p:nvPr/>
        </p:nvCxnSpPr>
        <p:spPr>
          <a:xfrm flipH="1">
            <a:off x="2430881" y="3824251"/>
            <a:ext cx="3130968"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F1A659-6AA2-4C53-A93A-947B98763087}"/>
              </a:ext>
            </a:extLst>
          </p:cNvPr>
          <p:cNvCxnSpPr>
            <a:cxnSpLocks/>
          </p:cNvCxnSpPr>
          <p:nvPr/>
        </p:nvCxnSpPr>
        <p:spPr>
          <a:xfrm flipH="1">
            <a:off x="2821492"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88BE28F-CC29-4FED-8E78-80AA00C381B3}"/>
              </a:ext>
            </a:extLst>
          </p:cNvPr>
          <p:cNvCxnSpPr>
            <a:cxnSpLocks/>
          </p:cNvCxnSpPr>
          <p:nvPr/>
        </p:nvCxnSpPr>
        <p:spPr>
          <a:xfrm flipH="1">
            <a:off x="322190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E110DCD-95E6-4DFC-80E6-90C735677D32}"/>
              </a:ext>
            </a:extLst>
          </p:cNvPr>
          <p:cNvCxnSpPr>
            <a:cxnSpLocks/>
          </p:cNvCxnSpPr>
          <p:nvPr/>
        </p:nvCxnSpPr>
        <p:spPr>
          <a:xfrm flipH="1">
            <a:off x="361346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0E9BB8F-3F35-4000-AA35-9AC8E1024E0A}"/>
              </a:ext>
            </a:extLst>
          </p:cNvPr>
          <p:cNvCxnSpPr>
            <a:cxnSpLocks/>
          </p:cNvCxnSpPr>
          <p:nvPr/>
        </p:nvCxnSpPr>
        <p:spPr>
          <a:xfrm flipH="1">
            <a:off x="3988571"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EBFA5D-67B2-4ACF-9EB9-52D9958ED0CC}"/>
              </a:ext>
            </a:extLst>
          </p:cNvPr>
          <p:cNvCxnSpPr>
            <a:cxnSpLocks/>
          </p:cNvCxnSpPr>
          <p:nvPr/>
        </p:nvCxnSpPr>
        <p:spPr>
          <a:xfrm flipH="1">
            <a:off x="4379183"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6E54C4-487D-4FFD-8751-D34DF0672B44}"/>
              </a:ext>
            </a:extLst>
          </p:cNvPr>
          <p:cNvCxnSpPr>
            <a:cxnSpLocks/>
          </p:cNvCxnSpPr>
          <p:nvPr/>
        </p:nvCxnSpPr>
        <p:spPr>
          <a:xfrm flipH="1">
            <a:off x="477959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4D83F9F-3C53-4958-B310-E5F5881B7182}"/>
              </a:ext>
            </a:extLst>
          </p:cNvPr>
          <p:cNvCxnSpPr>
            <a:cxnSpLocks/>
          </p:cNvCxnSpPr>
          <p:nvPr/>
        </p:nvCxnSpPr>
        <p:spPr>
          <a:xfrm flipH="1">
            <a:off x="517115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7F0E1C7-3127-4BEC-B3E5-BC74C92905E0}"/>
              </a:ext>
            </a:extLst>
          </p:cNvPr>
          <p:cNvCxnSpPr>
            <a:cxnSpLocks/>
          </p:cNvCxnSpPr>
          <p:nvPr/>
        </p:nvCxnSpPr>
        <p:spPr>
          <a:xfrm flipH="1">
            <a:off x="5557579" y="3381644"/>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2124CF-A364-47BD-965E-FFFF01CB3448}"/>
              </a:ext>
            </a:extLst>
          </p:cNvPr>
          <p:cNvSpPr/>
          <p:nvPr/>
        </p:nvSpPr>
        <p:spPr>
          <a:xfrm>
            <a:off x="3597071" y="3543446"/>
            <a:ext cx="779053" cy="38481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9" name="Graphic 38">
            <a:extLst>
              <a:ext uri="{FF2B5EF4-FFF2-40B4-BE49-F238E27FC236}">
                <a16:creationId xmlns:a16="http://schemas.microsoft.com/office/drawing/2014/main" id="{77D6A0B1-C2B3-4326-8C46-74C21B9F5C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97072" y="3424672"/>
            <a:ext cx="503583" cy="503583"/>
          </a:xfrm>
          <a:prstGeom prst="rect">
            <a:avLst/>
          </a:prstGeom>
        </p:spPr>
      </p:pic>
      <p:pic>
        <p:nvPicPr>
          <p:cNvPr id="40" name="Graphic 39">
            <a:extLst>
              <a:ext uri="{FF2B5EF4-FFF2-40B4-BE49-F238E27FC236}">
                <a16:creationId xmlns:a16="http://schemas.microsoft.com/office/drawing/2014/main" id="{3DF634BC-5F81-4B39-845D-36F5928D4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7543" y="3561811"/>
            <a:ext cx="503583" cy="503583"/>
          </a:xfrm>
          <a:prstGeom prst="rect">
            <a:avLst/>
          </a:prstGeom>
        </p:spPr>
      </p:pic>
      <p:sp>
        <p:nvSpPr>
          <p:cNvPr id="41" name="TextBox 40">
            <a:extLst>
              <a:ext uri="{FF2B5EF4-FFF2-40B4-BE49-F238E27FC236}">
                <a16:creationId xmlns:a16="http://schemas.microsoft.com/office/drawing/2014/main" id="{30F56196-E716-4913-8F2E-32C9E3D50537}"/>
              </a:ext>
            </a:extLst>
          </p:cNvPr>
          <p:cNvSpPr txBox="1"/>
          <p:nvPr/>
        </p:nvSpPr>
        <p:spPr>
          <a:xfrm>
            <a:off x="5951329" y="2250784"/>
            <a:ext cx="4115287" cy="1292662"/>
          </a:xfrm>
          <a:prstGeom prst="rect">
            <a:avLst/>
          </a:prstGeom>
          <a:solidFill>
            <a:schemeClr val="bg2"/>
          </a:solidFill>
        </p:spPr>
        <p:txBody>
          <a:bodyPr wrap="square" lIns="0" tIns="0" rIns="0" bIns="0">
            <a:spAutoFit/>
          </a:bodyPr>
          <a:lstStyle/>
          <a:p>
            <a:r>
              <a:rPr lang="en-US" sz="1400">
                <a:latin typeface="Helvetica" panose="020B0604020202020204" pitchFamily="34" charset="0"/>
                <a:cs typeface="Helvetica" panose="020B0604020202020204" pitchFamily="34" charset="0"/>
              </a:rPr>
              <a:t>8 CPUs (144 total) </a:t>
            </a:r>
          </a:p>
          <a:p>
            <a:pPr lvl="1"/>
            <a:r>
              <a:rPr lang="pt-BR" sz="1400">
                <a:latin typeface="Helvetica" panose="020B0604020202020204" pitchFamily="34" charset="0"/>
                <a:cs typeface="Helvetica" panose="020B0604020202020204" pitchFamily="34" charset="0"/>
              </a:rPr>
              <a:t>- Intel(R) Core(TM) i7-8700 CPU @ 3.20GHz</a:t>
            </a:r>
            <a:endParaRPr lang="en-US" sz="1400">
              <a:latin typeface="Helvetica" panose="020B0604020202020204" pitchFamily="34" charset="0"/>
              <a:cs typeface="Helvetica" panose="020B0604020202020204" pitchFamily="34" charset="0"/>
            </a:endParaRPr>
          </a:p>
          <a:p>
            <a:r>
              <a:rPr lang="en-US" sz="1400">
                <a:latin typeface="Helvetica" panose="020B0604020202020204" pitchFamily="34" charset="0"/>
                <a:cs typeface="Helvetica" panose="020B0604020202020204" pitchFamily="34" charset="0"/>
              </a:rPr>
              <a:t>32GB RAM (576GB total) </a:t>
            </a:r>
          </a:p>
          <a:p>
            <a:pPr lvl="1"/>
            <a:r>
              <a:rPr lang="en-US" sz="1400">
                <a:latin typeface="Helvetica" panose="020B0604020202020204" pitchFamily="34" charset="0"/>
                <a:cs typeface="Helvetica" panose="020B0604020202020204" pitchFamily="34" charset="0"/>
              </a:rPr>
              <a:t>- 2 x 16GB DIMM DDR4 2666 MHz</a:t>
            </a:r>
          </a:p>
          <a:p>
            <a:r>
              <a:rPr lang="en-US" sz="1400">
                <a:latin typeface="Helvetica" panose="020B0604020202020204" pitchFamily="34" charset="0"/>
                <a:cs typeface="Helvetica" panose="020B0604020202020204" pitchFamily="34" charset="0"/>
              </a:rPr>
              <a:t>12TB HDD Disk (216TB total)</a:t>
            </a:r>
          </a:p>
          <a:p>
            <a:pPr lvl="1"/>
            <a:r>
              <a:rPr lang="en-US" sz="1400">
                <a:latin typeface="Helvetica" panose="020B0604020202020204" pitchFamily="34" charset="0"/>
                <a:cs typeface="Helvetica" panose="020B0604020202020204" pitchFamily="34" charset="0"/>
              </a:rPr>
              <a:t>- 3 x 4TB ST4000DM004-2CV1</a:t>
            </a:r>
          </a:p>
        </p:txBody>
      </p:sp>
    </p:spTree>
    <p:extLst>
      <p:ext uri="{BB962C8B-B14F-4D97-AF65-F5344CB8AC3E}">
        <p14:creationId xmlns:p14="http://schemas.microsoft.com/office/powerpoint/2010/main" val="205522447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a:t>Hardware cost</a:t>
            </a:r>
            <a:r>
              <a:rPr lang="en-US" noProof="0"/>
              <a:t>: ?</a:t>
            </a:r>
          </a:p>
          <a:p>
            <a:pPr lvl="1"/>
            <a:r>
              <a:rPr lang="en-US" noProof="0"/>
              <a:t>Refer to </a:t>
            </a:r>
            <a:r>
              <a:rPr lang="en-US" noProof="0">
                <a:hlinkClick r:id="rId2"/>
              </a:rPr>
              <a:t>https://www.rect.coreto-europe.com/en/search.html?clearsearch=1</a:t>
            </a:r>
            <a:r>
              <a:rPr lang="en-US" noProof="0"/>
              <a:t> </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324</a:t>
            </a:fld>
            <a:endParaRPr lang="it-IT"/>
          </a:p>
        </p:txBody>
      </p:sp>
      <p:sp>
        <p:nvSpPr>
          <p:cNvPr id="2" name="Content Placeholder 1">
            <a:extLst>
              <a:ext uri="{FF2B5EF4-FFF2-40B4-BE49-F238E27FC236}">
                <a16:creationId xmlns:a16="http://schemas.microsoft.com/office/drawing/2014/main" id="{77B7AFEF-3AAC-4BFF-B0AE-B663717C2287}"/>
              </a:ext>
            </a:extLst>
          </p:cNvPr>
          <p:cNvSpPr>
            <a:spLocks noGrp="1"/>
          </p:cNvSpPr>
          <p:nvPr>
            <p:ph idx="13"/>
          </p:nvPr>
        </p:nvSpPr>
        <p:spPr/>
        <p:txBody>
          <a:bodyPr/>
          <a:lstStyle/>
          <a:p>
            <a:endParaRPr lang="en-US"/>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308022130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SOL</a:t>
                      </a:r>
                      <a:r>
                        <a:rPr lang="en-US" sz="1600" baseline="-25000" noProof="0">
                          <a:solidFill>
                            <a:schemeClr val="tx1">
                              <a:lumMod val="95000"/>
                              <a:lumOff val="5000"/>
                            </a:schemeClr>
                          </a:solidFill>
                          <a:latin typeface="Helvetica" panose="020B0604020202020204" pitchFamily="34" charset="0"/>
                          <a:cs typeface="Helvetica" panose="020B0604020202020204" pitchFamily="34" charset="0"/>
                        </a:rPr>
                        <a:t>onprem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2222308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On-premises </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199" y="1825625"/>
            <a:ext cx="5998029" cy="4351338"/>
          </a:xfrm>
        </p:spPr>
        <p:txBody>
          <a:bodyPr/>
          <a:lstStyle/>
          <a:p>
            <a:r>
              <a:rPr lang="en-US" b="1" noProof="0"/>
              <a:t>Hardware cost </a:t>
            </a:r>
            <a:r>
              <a:rPr lang="en-US" noProof="0">
                <a:solidFill>
                  <a:srgbClr val="FF5050"/>
                </a:solidFill>
              </a:rPr>
              <a:t>(up to Mar 05, 2021): </a:t>
            </a:r>
            <a:r>
              <a:rPr lang="en-US" noProof="0"/>
              <a:t>1767€ x 18 = 31806€</a:t>
            </a:r>
          </a:p>
          <a:p>
            <a:pPr lvl="1"/>
            <a:r>
              <a:rPr lang="en-US" noProof="0"/>
              <a:t>Amortization over 3 years (i.e., </a:t>
            </a:r>
            <a:r>
              <a:rPr lang="en-US" noProof="0">
                <a:solidFill>
                  <a:srgbClr val="FF5050"/>
                </a:solidFill>
              </a:rPr>
              <a:t>10602€/year</a:t>
            </a:r>
            <a:r>
              <a:rPr lang="en-US" noProof="0"/>
              <a:t>)</a:t>
            </a:r>
          </a:p>
        </p:txBody>
      </p:sp>
      <p:pic>
        <p:nvPicPr>
          <p:cNvPr id="14" name="Segnaposto contenuto 13" descr="Immagine che contiene testo&#10;&#10;Descrizione generata automaticamente">
            <a:extLst>
              <a:ext uri="{FF2B5EF4-FFF2-40B4-BE49-F238E27FC236}">
                <a16:creationId xmlns:a16="http://schemas.microsoft.com/office/drawing/2014/main" id="{D3C749F2-CB1E-4AE0-8B69-36C40349AD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53129" y="1872159"/>
            <a:ext cx="2619741" cy="4258269"/>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325</a:t>
            </a:fld>
            <a:endParaRPr lang="it-IT"/>
          </a:p>
        </p:txBody>
      </p:sp>
      <p:sp>
        <p:nvSpPr>
          <p:cNvPr id="2" name="Content Placeholder 1">
            <a:extLst>
              <a:ext uri="{FF2B5EF4-FFF2-40B4-BE49-F238E27FC236}">
                <a16:creationId xmlns:a16="http://schemas.microsoft.com/office/drawing/2014/main" id="{3CC44FDD-9C05-28CD-22F6-9A458D0252D9}"/>
              </a:ext>
            </a:extLst>
          </p:cNvPr>
          <p:cNvSpPr>
            <a:spLocks noGrp="1"/>
          </p:cNvSpPr>
          <p:nvPr>
            <p:ph idx="13"/>
          </p:nvPr>
        </p:nvSpPr>
        <p:spPr/>
        <p:txBody>
          <a:bodyPr/>
          <a:lstStyle/>
          <a:p>
            <a:r>
              <a:rPr lang="en-US" noProof="0">
                <a:hlinkClick r:id="rId3"/>
              </a:rPr>
              <a:t>https://www.rect.coreto-europe.com/en</a:t>
            </a:r>
            <a:r>
              <a:rPr lang="en-US" noProof="0"/>
              <a:t> (Accessed 2021-08-01)</a:t>
            </a:r>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4723736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SOL</a:t>
                      </a:r>
                      <a:r>
                        <a:rPr lang="en-US" sz="1600" baseline="-25000" noProof="0">
                          <a:solidFill>
                            <a:schemeClr val="tx1">
                              <a:lumMod val="95000"/>
                              <a:lumOff val="5000"/>
                            </a:schemeClr>
                          </a:solidFill>
                          <a:latin typeface="Helvetica" panose="020B0604020202020204" pitchFamily="34" charset="0"/>
                          <a:cs typeface="Helvetica" panose="020B0604020202020204" pitchFamily="34" charset="0"/>
                        </a:rPr>
                        <a:t>onprem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noProof="0">
                          <a:solidFill>
                            <a:srgbClr val="FF0000"/>
                          </a:solidFill>
                          <a:latin typeface="NimbusSanL-Regu"/>
                        </a:rPr>
                        <a:t>10602</a:t>
                      </a:r>
                      <a:r>
                        <a:rPr lang="en-US" sz="1600" b="0" i="0" u="none" strike="noStrike" baseline="0" noProof="0">
                          <a:solidFill>
                            <a:srgbClr val="FF0000"/>
                          </a:solidFill>
                          <a:latin typeface="TeX-feymr10"/>
                        </a:rPr>
                        <a:t>€</a:t>
                      </a:r>
                      <a:r>
                        <a:rPr lang="en-US" sz="1600" b="0" i="0" u="none" strike="noStrike" baseline="0" noProof="0">
                          <a:solidFill>
                            <a:srgbClr val="FF0000"/>
                          </a:solidFill>
                          <a:latin typeface="NimbusSanL-Regu"/>
                        </a:rPr>
                        <a:t>/year</a:t>
                      </a:r>
                      <a:endParaRPr lang="en-US" sz="1600" noProof="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7862366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a:t>Software cost</a:t>
            </a:r>
            <a:r>
              <a:rPr lang="en-US" noProof="0"/>
              <a:t>: ?</a:t>
            </a:r>
            <a:endParaRPr lang="en-US" noProof="0">
              <a:solidFill>
                <a:srgbClr val="FF0000"/>
              </a:solidFill>
            </a:endParaRP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en-US" smtClean="0"/>
              <a:pPr/>
              <a:t>326</a:t>
            </a:fld>
            <a:endParaRPr lang="en-US"/>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120449816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a:solidFill>
                            <a:schemeClr val="tx1"/>
                          </a:solidFill>
                          <a:latin typeface="NimbusSanL-Regu"/>
                        </a:rPr>
                        <a:t>10602</a:t>
                      </a:r>
                      <a:r>
                        <a:rPr lang="en-US" sz="1600" b="0" i="0" u="none" strike="noStrike" baseline="0">
                          <a:solidFill>
                            <a:schemeClr val="tx1"/>
                          </a:solidFill>
                          <a:latin typeface="TeX-feymr10"/>
                        </a:rPr>
                        <a:t>€</a:t>
                      </a:r>
                      <a:r>
                        <a:rPr lang="en-US" sz="1600" b="0" i="0" u="none" strike="noStrike" baseline="0">
                          <a:solidFill>
                            <a:schemeClr val="tx1"/>
                          </a:solidFill>
                          <a:latin typeface="NimbusSanL-Regu"/>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lumMod val="95000"/>
                              <a:lumOff val="5000"/>
                            </a:schemeClr>
                          </a:solidFill>
                          <a:latin typeface="Helvetica" panose="020B0604020202020204" pitchFamily="34" charset="0"/>
                          <a:cs typeface="Helvetica" panose="020B0604020202020204" pitchFamily="34" charset="0"/>
                        </a:rPr>
                        <a:t>?</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lumMod val="95000"/>
                              <a:lumOff val="5000"/>
                            </a:schemeClr>
                          </a:solidFill>
                          <a:latin typeface="Helvetica" panose="020B0604020202020204" pitchFamily="34" charset="0"/>
                          <a:cs typeface="Helvetica" panose="020B0604020202020204" pitchFamily="34" charset="0"/>
                        </a:rPr>
                        <a:t>?</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89047887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a:t>Software cost</a:t>
            </a:r>
            <a:r>
              <a:rPr lang="en-US" noProof="0"/>
              <a:t> </a:t>
            </a:r>
            <a:r>
              <a:rPr lang="en-US" noProof="0">
                <a:solidFill>
                  <a:srgbClr val="FF0000"/>
                </a:solidFill>
              </a:rPr>
              <a:t>(up to 2020): 0€</a:t>
            </a:r>
          </a:p>
          <a:p>
            <a:pPr lvl="1"/>
            <a:r>
              <a:rPr lang="en-US" noProof="0"/>
              <a:t>Free Cloudera Management System</a:t>
            </a:r>
          </a:p>
          <a:p>
            <a:pPr lvl="1"/>
            <a:r>
              <a:rPr lang="en-US" noProof="0"/>
              <a:t>No software licensing (for research purpose)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327</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a:solidFill>
                            <a:schemeClr val="tx1"/>
                          </a:solidFill>
                          <a:latin typeface="NimbusSanL-Regu"/>
                        </a:rPr>
                        <a:t>10602</a:t>
                      </a:r>
                      <a:r>
                        <a:rPr lang="en-US" sz="1600" b="0" i="0" u="none" strike="noStrike" baseline="0">
                          <a:solidFill>
                            <a:schemeClr val="tx1"/>
                          </a:solidFill>
                          <a:latin typeface="TeX-feymr10"/>
                        </a:rPr>
                        <a:t>€</a:t>
                      </a:r>
                      <a:r>
                        <a:rPr lang="en-US" sz="1600" b="0" i="0" u="none" strike="noStrike" baseline="0">
                          <a:solidFill>
                            <a:schemeClr val="tx1"/>
                          </a:solidFill>
                          <a:latin typeface="NimbusSanL-Regu"/>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lumMod val="95000"/>
                              <a:lumOff val="5000"/>
                            </a:schemeClr>
                          </a:solidFill>
                          <a:latin typeface="Helvetica" panose="020B0604020202020204" pitchFamily="34" charset="0"/>
                          <a:cs typeface="Helvetica" panose="020B0604020202020204" pitchFamily="34" charset="0"/>
                        </a:rPr>
                        <a:t>?</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rgbClr val="FF0000"/>
                          </a:solidFill>
                          <a:latin typeface="Helvetica" panose="020B0604020202020204" pitchFamily="34" charset="0"/>
                          <a:cs typeface="Helvetica" panose="020B0604020202020204" pitchFamily="34" charset="0"/>
                        </a:rPr>
                        <a:t>0€</a:t>
                      </a:r>
                      <a:endParaRPr lang="en-US" sz="160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lumMod val="95000"/>
                              <a:lumOff val="5000"/>
                            </a:schemeClr>
                          </a:solidFill>
                          <a:latin typeface="Helvetica" panose="020B0604020202020204" pitchFamily="34" charset="0"/>
                          <a:cs typeface="Helvetica" panose="020B0604020202020204" pitchFamily="34" charset="0"/>
                        </a:rPr>
                        <a:t>?</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14210595"/>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a:t>Software cost </a:t>
            </a:r>
            <a:r>
              <a:rPr lang="en-US" noProof="0">
                <a:solidFill>
                  <a:srgbClr val="FF0000"/>
                </a:solidFill>
              </a:rPr>
              <a:t>(up to Mar 05, 2021): 10000€/year x 18 = 180000€/year</a:t>
            </a:r>
          </a:p>
          <a:p>
            <a:pPr lvl="1"/>
            <a:r>
              <a:rPr lang="en-US" noProof="0"/>
              <a:t>Cloudera is no more free, 10K€ per node</a:t>
            </a:r>
          </a:p>
          <a:p>
            <a:pPr lvl="1"/>
            <a:r>
              <a:rPr lang="en-US" noProof="0">
                <a:hlinkClick r:id="rId2"/>
              </a:rPr>
              <a:t>https://www.cloudera.com/products/pricing.html#private-cloud-services</a:t>
            </a:r>
            <a:endParaRPr lang="en-US" noProof="0"/>
          </a:p>
          <a:p>
            <a:pPr lvl="1"/>
            <a:r>
              <a:rPr lang="en-US" noProof="0">
                <a:hlinkClick r:id="rId3"/>
              </a:rPr>
              <a:t>https://www.cloudera.com/products/pricing/product-features.html</a:t>
            </a:r>
            <a:endParaRPr lang="en-US" noProof="0"/>
          </a:p>
          <a:p>
            <a:pPr lvl="1"/>
            <a:r>
              <a:rPr lang="en-US" noProof="0"/>
              <a:t>No license for research purpose</a:t>
            </a:r>
          </a:p>
          <a:p>
            <a:r>
              <a:rPr lang="en-US" i="1" noProof="0"/>
              <a:t>“Houston we’ve had a problem!”</a:t>
            </a:r>
          </a:p>
          <a:p>
            <a:pPr lvl="1"/>
            <a:r>
              <a:rPr lang="en-US" noProof="0"/>
              <a:t>We cannot update/extend the cluster anymore</a:t>
            </a:r>
          </a:p>
          <a:p>
            <a:pPr lvl="1"/>
            <a:r>
              <a:rPr lang="en-US" noProof="0"/>
              <a:t>What about migrating to the cloud? (we only consider AWS)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328</a:t>
            </a:fld>
            <a:endParaRPr lang="it-IT"/>
          </a:p>
        </p:txBody>
      </p:sp>
      <p:sp>
        <p:nvSpPr>
          <p:cNvPr id="2" name="Content Placeholder 1">
            <a:extLst>
              <a:ext uri="{FF2B5EF4-FFF2-40B4-BE49-F238E27FC236}">
                <a16:creationId xmlns:a16="http://schemas.microsoft.com/office/drawing/2014/main" id="{DA570EDB-5F34-4A81-BA5C-A5A4694DBDC1}"/>
              </a:ext>
            </a:extLst>
          </p:cNvPr>
          <p:cNvSpPr>
            <a:spLocks noGrp="1"/>
          </p:cNvSpPr>
          <p:nvPr>
            <p:ph idx="13"/>
          </p:nvPr>
        </p:nvSpPr>
        <p:spPr/>
        <p:txBody>
          <a:bodyPr/>
          <a:lstStyle/>
          <a:p>
            <a:endParaRPr lang="en-US"/>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31022777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a:solidFill>
                            <a:schemeClr val="tx1"/>
                          </a:solidFill>
                          <a:latin typeface="NimbusSanL-Regu"/>
                        </a:rPr>
                        <a:t>10602</a:t>
                      </a:r>
                      <a:r>
                        <a:rPr lang="en-US" sz="1600" b="0" i="0" u="none" strike="noStrike" baseline="0">
                          <a:solidFill>
                            <a:schemeClr val="tx1"/>
                          </a:solidFill>
                          <a:latin typeface="TeX-feymr10"/>
                        </a:rPr>
                        <a:t>€</a:t>
                      </a:r>
                      <a:r>
                        <a:rPr lang="en-US" sz="1600" b="0" i="0" u="none" strike="noStrike" baseline="0">
                          <a:solidFill>
                            <a:schemeClr val="tx1"/>
                          </a:solidFill>
                          <a:latin typeface="NimbusSanL-Regu"/>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lumMod val="95000"/>
                              <a:lumOff val="5000"/>
                            </a:schemeClr>
                          </a:solidFill>
                          <a:latin typeface="Helvetica" panose="020B0604020202020204" pitchFamily="34" charset="0"/>
                          <a:cs typeface="Helvetica" panose="020B0604020202020204" pitchFamily="34" charset="0"/>
                        </a:rPr>
                        <a:t>?</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a:solidFill>
                            <a:srgbClr val="FF0000"/>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lumMod val="95000"/>
                              <a:lumOff val="5000"/>
                            </a:schemeClr>
                          </a:solidFill>
                          <a:latin typeface="Helvetica" panose="020B0604020202020204" pitchFamily="34" charset="0"/>
                          <a:cs typeface="Helvetica" panose="020B0604020202020204" pitchFamily="34" charset="0"/>
                        </a:rPr>
                        <a:t>?</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0598953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a:t>Moving a Hadoop cluster to the cloud (we only consider AWS)</a:t>
            </a:r>
          </a:p>
          <a:p>
            <a:pPr lvl="1"/>
            <a:r>
              <a:rPr lang="en-US" noProof="0"/>
              <a:t>AWS price calculator </a:t>
            </a:r>
            <a:r>
              <a:rPr lang="en-US" noProof="0">
                <a:hlinkClick r:id="rId2"/>
              </a:rPr>
              <a:t>https://calculator.aws/#/estimate</a:t>
            </a:r>
            <a:endParaRPr lang="en-US" noProof="0"/>
          </a:p>
          <a:p>
            <a:r>
              <a:rPr lang="en-US" noProof="0"/>
              <a:t>How do we start?</a:t>
            </a:r>
          </a:p>
          <a:p>
            <a:pPr lvl="1"/>
            <a:r>
              <a:rPr lang="en-US" noProof="0"/>
              <a:t>We have already defined the hardware and the software stack</a:t>
            </a:r>
          </a:p>
          <a:p>
            <a:pPr lvl="1"/>
            <a:r>
              <a:rPr lang="en-US" noProof="0"/>
              <a:t>Start with coarse tuning, identify the dominating costs first</a:t>
            </a:r>
          </a:p>
          <a:p>
            <a:pPr lvl="2"/>
            <a:r>
              <a:rPr lang="en-US" noProof="0"/>
              <a:t>Is it computing, storage, or processing?</a:t>
            </a:r>
          </a:p>
          <a:p>
            <a:pPr lvl="1"/>
            <a:r>
              <a:rPr lang="en-US" noProof="0"/>
              <a:t>Identify a suitable budget, implement, refine later</a:t>
            </a:r>
          </a:p>
          <a:p>
            <a:pPr lvl="2"/>
            <a:r>
              <a:rPr lang="en-US" noProof="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329</a:t>
            </a:fld>
            <a:endParaRPr lang="it-IT"/>
          </a:p>
        </p:txBody>
      </p:sp>
    </p:spTree>
    <p:extLst>
      <p:ext uri="{BB962C8B-B14F-4D97-AF65-F5344CB8AC3E}">
        <p14:creationId xmlns:p14="http://schemas.microsoft.com/office/powerpoint/2010/main" val="12689506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en-US" noProof="0"/>
              <a:t>Managing data platforms</a:t>
            </a:r>
          </a:p>
        </p:txBody>
      </p:sp>
      <p:sp>
        <p:nvSpPr>
          <p:cNvPr id="8" name="Content Placeholder 7">
            <a:extLst>
              <a:ext uri="{FF2B5EF4-FFF2-40B4-BE49-F238E27FC236}">
                <a16:creationId xmlns:a16="http://schemas.microsoft.com/office/drawing/2014/main" id="{77555984-1151-3B98-7852-167C956FCCD3}"/>
              </a:ext>
            </a:extLst>
          </p:cNvPr>
          <p:cNvSpPr>
            <a:spLocks noGrp="1"/>
          </p:cNvSpPr>
          <p:nvPr>
            <p:ph sz="half" idx="1"/>
          </p:nvPr>
        </p:nvSpPr>
        <p:spPr/>
        <p:txBody>
          <a:bodyPr/>
          <a:lstStyle/>
          <a:p>
            <a:r>
              <a:rPr lang="en-US" noProof="0"/>
              <a:t>Which functionalities for (automated) data management can you think about?</a:t>
            </a:r>
          </a:p>
        </p:txBody>
      </p:sp>
      <p:sp>
        <p:nvSpPr>
          <p:cNvPr id="9" name="Content Placeholder 8">
            <a:extLst>
              <a:ext uri="{FF2B5EF4-FFF2-40B4-BE49-F238E27FC236}">
                <a16:creationId xmlns:a16="http://schemas.microsoft.com/office/drawing/2014/main" id="{B8205111-3944-CBEA-D569-3DA25E66A4C8}"/>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33</a:t>
            </a:fld>
            <a:endParaRPr lang="it-IT"/>
          </a:p>
        </p:txBody>
      </p:sp>
      <p:sp>
        <p:nvSpPr>
          <p:cNvPr id="10" name="Content Placeholder 9">
            <a:extLst>
              <a:ext uri="{FF2B5EF4-FFF2-40B4-BE49-F238E27FC236}">
                <a16:creationId xmlns:a16="http://schemas.microsoft.com/office/drawing/2014/main" id="{762CA24D-CE3E-767F-8F0D-35F29FDB91C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243284680"/>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On cloud v1</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a:t>Migrating the cluster as-is: ?</a:t>
            </a:r>
          </a:p>
          <a:p>
            <a:pPr lvl="1"/>
            <a:r>
              <a:rPr lang="en-US" noProof="0"/>
              <a:t>Hint: add 18 EC2 instances satisfying the hardware requirements</a:t>
            </a:r>
          </a:p>
        </p:txBody>
      </p:sp>
      <p:sp>
        <p:nvSpPr>
          <p:cNvPr id="3" name="Content Placeholder 2">
            <a:extLst>
              <a:ext uri="{FF2B5EF4-FFF2-40B4-BE49-F238E27FC236}">
                <a16:creationId xmlns:a16="http://schemas.microsoft.com/office/drawing/2014/main" id="{474B3E20-1200-459E-AEBC-7622AACDD264}"/>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330</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274134793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a:solidFill>
                            <a:schemeClr val="tx1"/>
                          </a:solidFill>
                          <a:latin typeface="NimbusSanL-Regu"/>
                        </a:rPr>
                        <a:t>10602</a:t>
                      </a:r>
                      <a:r>
                        <a:rPr lang="en-US" sz="1600" b="0" i="0" u="none" strike="noStrike" baseline="0">
                          <a:solidFill>
                            <a:schemeClr val="tx1"/>
                          </a:solidFill>
                          <a:latin typeface="TeX-feymr10"/>
                        </a:rPr>
                        <a:t>€</a:t>
                      </a:r>
                      <a:r>
                        <a:rPr lang="en-US" sz="1600" b="0" i="0" u="none" strike="noStrike" baseline="0">
                          <a:solidFill>
                            <a:schemeClr val="tx1"/>
                          </a:solidFill>
                          <a:latin typeface="NimbusSanL-Regu"/>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lumMod val="95000"/>
                              <a:lumOff val="5000"/>
                            </a:schemeClr>
                          </a:solidFill>
                          <a:latin typeface="Helvetica" panose="020B0604020202020204" pitchFamily="34" charset="0"/>
                          <a:cs typeface="Helvetica" panose="020B0604020202020204" pitchFamily="34" charset="0"/>
                        </a:rPr>
                        <a:t>?</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lumMod val="95000"/>
                              <a:lumOff val="5000"/>
                            </a:schemeClr>
                          </a:solidFill>
                          <a:latin typeface="Helvetica" panose="020B0604020202020204" pitchFamily="34" charset="0"/>
                          <a:cs typeface="Helvetica" panose="020B0604020202020204" pitchFamily="34" charset="0"/>
                        </a:rPr>
                        <a:t>?</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90102261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On cloud v1</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SOL</a:t>
            </a:r>
            <a:r>
              <a:rPr lang="en-US" baseline="-25000" noProof="0" dirty="0"/>
              <a:t>cloud1 </a:t>
            </a:r>
            <a:r>
              <a:rPr lang="en-US" noProof="0" dirty="0"/>
              <a:t>migrating the cluster as-is: </a:t>
            </a:r>
            <a:r>
              <a:rPr lang="en-US" sz="2400" b="0" i="0" u="none" strike="noStrike" baseline="0" noProof="0" dirty="0">
                <a:solidFill>
                  <a:srgbClr val="FF0000"/>
                </a:solidFill>
                <a:latin typeface="NimbusSanL-Regu"/>
              </a:rPr>
              <a:t>13500$/month = 162000$/year</a:t>
            </a:r>
            <a:endParaRPr lang="en-US" noProof="0" dirty="0">
              <a:solidFill>
                <a:srgbClr val="FF0000"/>
              </a:solidFill>
            </a:endParaRPr>
          </a:p>
          <a:p>
            <a:pPr lvl="1"/>
            <a:r>
              <a:rPr lang="en-US" noProof="0" dirty="0"/>
              <a:t>18 EC2 instances (t4g.2xlarge) with 12TB EBS storage each machine</a:t>
            </a:r>
          </a:p>
          <a:p>
            <a:pPr lvl="1"/>
            <a:r>
              <a:rPr lang="en-US" noProof="0" dirty="0"/>
              <a:t>Still, we have no software configuration</a:t>
            </a:r>
          </a:p>
          <a:p>
            <a:endParaRPr lang="en-US" dirty="0"/>
          </a:p>
          <a:p>
            <a:r>
              <a:rPr lang="en-US" noProof="0" dirty="0"/>
              <a:t>Prices change over the year</a:t>
            </a:r>
            <a:endParaRPr lang="en-US" dirty="0"/>
          </a:p>
          <a:p>
            <a:pPr lvl="1"/>
            <a:r>
              <a:rPr lang="en-US" b="0" i="0" u="none" strike="noStrike" baseline="0" noProof="0" dirty="0">
                <a:latin typeface="NimbusSanL-Regu"/>
              </a:rPr>
              <a:t>In 2022, 162000$/year</a:t>
            </a:r>
            <a:endParaRPr lang="en-US" noProof="0" dirty="0"/>
          </a:p>
          <a:p>
            <a:pPr lvl="1"/>
            <a:r>
              <a:rPr lang="en-US" b="0" i="0" u="none" strike="noStrike" baseline="0" noProof="0" dirty="0">
                <a:latin typeface="NimbusSanL-Regu"/>
              </a:rPr>
              <a:t>In 2023, 146000$/year</a:t>
            </a:r>
            <a:endParaRPr lang="en-US" noProof="0" dirty="0"/>
          </a:p>
          <a:p>
            <a:endParaRPr lang="en-US" noProof="0" dirty="0"/>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331</a:t>
            </a:fld>
            <a:endParaRPr lang="it-IT"/>
          </a:p>
        </p:txBody>
      </p:sp>
      <p:sp>
        <p:nvSpPr>
          <p:cNvPr id="2" name="Content Placeholder 1">
            <a:extLst>
              <a:ext uri="{FF2B5EF4-FFF2-40B4-BE49-F238E27FC236}">
                <a16:creationId xmlns:a16="http://schemas.microsoft.com/office/drawing/2014/main" id="{30B1EA74-07C8-4D4D-B695-FB265FA11A80}"/>
              </a:ext>
            </a:extLst>
          </p:cNvPr>
          <p:cNvSpPr>
            <a:spLocks noGrp="1"/>
          </p:cNvSpPr>
          <p:nvPr>
            <p:ph idx="13"/>
          </p:nvPr>
        </p:nvSpPr>
        <p:spPr/>
        <p:txBody>
          <a:bodyPr/>
          <a:lstStyle/>
          <a:p>
            <a:r>
              <a:rPr lang="en-US" noProof="0">
                <a:hlinkClick r:id="rId3"/>
              </a:rPr>
              <a:t>https://calculator.aws/#/estimate?id=7757afffccc3cafdcfdeb212b74623ef02ed5a36</a:t>
            </a:r>
            <a:r>
              <a:rPr lang="en-US" noProof="0"/>
              <a:t> </a:t>
            </a:r>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a:solidFill>
                            <a:schemeClr val="tx1"/>
                          </a:solidFill>
                          <a:latin typeface="NimbusSanL-Regu"/>
                        </a:rPr>
                        <a:t>10602</a:t>
                      </a:r>
                      <a:r>
                        <a:rPr lang="en-US" sz="1600" b="0" i="0" u="none" strike="noStrike" baseline="0">
                          <a:solidFill>
                            <a:schemeClr val="tx1"/>
                          </a:solidFill>
                          <a:latin typeface="TeX-feymr10"/>
                        </a:rPr>
                        <a:t>€</a:t>
                      </a:r>
                      <a:r>
                        <a:rPr lang="en-US" sz="1600" b="0" i="0" u="none" strike="noStrike" baseline="0">
                          <a:solidFill>
                            <a:schemeClr val="tx1"/>
                          </a:solidFill>
                          <a:latin typeface="NimbusSanL-Regu"/>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600" b="0" i="0" u="none" strike="noStrike" baseline="0">
                          <a:solidFill>
                            <a:srgbClr val="FF0000"/>
                          </a:solidFill>
                          <a:latin typeface="NimbusSanL-Regu"/>
                        </a:rPr>
                        <a:t>162000$/year</a:t>
                      </a:r>
                      <a:endParaRPr lang="en-US" sz="1600">
                        <a:solidFill>
                          <a:srgbClr val="FF0000"/>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lumMod val="95000"/>
                              <a:lumOff val="5000"/>
                            </a:schemeClr>
                          </a:solidFill>
                          <a:latin typeface="Helvetica" panose="020B0604020202020204" pitchFamily="34" charset="0"/>
                          <a:cs typeface="Helvetica" panose="020B0604020202020204" pitchFamily="34" charset="0"/>
                        </a:rPr>
                        <a:t>?</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27850101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a:t>Pay attention to the region</a:t>
            </a:r>
          </a:p>
          <a:p>
            <a:pPr lvl="1"/>
            <a:r>
              <a:rPr lang="en-US" noProof="0"/>
              <a:t>Different regions, different prices</a:t>
            </a:r>
          </a:p>
          <a:p>
            <a:pPr lvl="1"/>
            <a:r>
              <a:rPr lang="en-US" noProof="0"/>
              <a:t>Different regions, different services</a:t>
            </a:r>
          </a:p>
          <a:p>
            <a:pPr lvl="1"/>
            <a:r>
              <a:rPr lang="en-US" noProof="0"/>
              <a:t>Remember the GDPR and data locality</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332</a:t>
            </a:fld>
            <a:endParaRPr lang="it-IT"/>
          </a:p>
        </p:txBody>
      </p:sp>
      <p:sp>
        <p:nvSpPr>
          <p:cNvPr id="2" name="Rectangle 1">
            <a:extLst>
              <a:ext uri="{FF2B5EF4-FFF2-40B4-BE49-F238E27FC236}">
                <a16:creationId xmlns:a16="http://schemas.microsoft.com/office/drawing/2014/main" id="{C3585E50-2743-4E1F-A4FF-4B59CB7DC04B}"/>
              </a:ext>
            </a:extLst>
          </p:cNvPr>
          <p:cNvSpPr/>
          <p:nvPr/>
        </p:nvSpPr>
        <p:spPr>
          <a:xfrm>
            <a:off x="6252755" y="2490651"/>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C50E04-DC27-4369-96F0-67C0E4FB4CBE}"/>
              </a:ext>
            </a:extLst>
          </p:cNvPr>
          <p:cNvSpPr/>
          <p:nvPr/>
        </p:nvSpPr>
        <p:spPr>
          <a:xfrm>
            <a:off x="6252755" y="4132217"/>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8EAC068-98C9-4A20-B581-2CA5B298C789}"/>
              </a:ext>
            </a:extLst>
          </p:cNvPr>
          <p:cNvCxnSpPr/>
          <p:nvPr/>
        </p:nvCxnSpPr>
        <p:spPr>
          <a:xfrm>
            <a:off x="6992982" y="541673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3DBE403-0170-488A-8B34-A11C4B09E9CC}"/>
              </a:ext>
            </a:extLst>
          </p:cNvPr>
          <p:cNvCxnSpPr/>
          <p:nvPr/>
        </p:nvCxnSpPr>
        <p:spPr>
          <a:xfrm>
            <a:off x="7025093" y="380129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24360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a:t>It makes no sense to move the cluster as-is</a:t>
            </a:r>
          </a:p>
          <a:p>
            <a:pPr lvl="1"/>
            <a:r>
              <a:rPr lang="en-US" noProof="0"/>
              <a:t>More machines ensure better (on-prem) scalability but higher costs</a:t>
            </a:r>
          </a:p>
          <a:p>
            <a:r>
              <a:rPr lang="en-US" noProof="0"/>
              <a:t>How do we proceed with the migration?</a:t>
            </a:r>
          </a:p>
          <a:p>
            <a:pPr lvl="1"/>
            <a:r>
              <a:rPr lang="en-US" noProof="0"/>
              <a:t>We need minimum software requirements</a:t>
            </a:r>
          </a:p>
          <a:p>
            <a:pPr lvl="1"/>
            <a:r>
              <a:rPr lang="en-US" noProof="0"/>
              <a:t>Try to achieve the smallest migration impact</a:t>
            </a:r>
          </a:p>
          <a:p>
            <a:pPr lvl="2"/>
            <a:r>
              <a:rPr lang="en-US" noProof="0"/>
              <a:t>Find the most similar cloud-based solution to a Hadoop cluster</a:t>
            </a:r>
          </a:p>
          <a:p>
            <a:pPr lvl="2"/>
            <a:r>
              <a:rPr lang="en-US" noProof="0"/>
              <a:t>Rethink applications (later) when you got the know-how</a:t>
            </a:r>
          </a:p>
          <a:p>
            <a:pPr lvl="1"/>
            <a:r>
              <a:rPr lang="en-US" noProof="0"/>
              <a:t>Identify a suitable budget, implement, refine later</a:t>
            </a:r>
          </a:p>
          <a:p>
            <a:pPr lvl="2"/>
            <a:r>
              <a:rPr lang="en-US" noProof="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333</a:t>
            </a:fld>
            <a:endParaRPr lang="it-IT"/>
          </a:p>
        </p:txBody>
      </p:sp>
    </p:spTree>
    <p:extLst>
      <p:ext uri="{BB962C8B-B14F-4D97-AF65-F5344CB8AC3E}">
        <p14:creationId xmlns:p14="http://schemas.microsoft.com/office/powerpoint/2010/main" val="116008147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b="1" noProof="0"/>
              <a:t>HDFS</a:t>
            </a:r>
          </a:p>
          <a:p>
            <a:pPr lvl="1"/>
            <a:r>
              <a:rPr lang="en-US" noProof="0"/>
              <a:t>How much durability do we need?</a:t>
            </a:r>
          </a:p>
          <a:p>
            <a:pPr lvl="2"/>
            <a:r>
              <a:rPr lang="en-US" noProof="0"/>
              <a:t>HP</a:t>
            </a:r>
            <a:r>
              <a:rPr lang="en-US" baseline="-25000" noProof="0"/>
              <a:t>0</a:t>
            </a:r>
            <a:r>
              <a:rPr lang="en-US" noProof="0"/>
              <a:t>: three replicas (we stick to this)</a:t>
            </a:r>
          </a:p>
          <a:p>
            <a:pPr lvl="2"/>
            <a:r>
              <a:rPr lang="en-US" noProof="0"/>
              <a:t>HP</a:t>
            </a:r>
            <a:r>
              <a:rPr lang="en-US" baseline="-25000" noProof="0"/>
              <a:t>1</a:t>
            </a:r>
            <a:r>
              <a:rPr lang="en-US" noProof="0"/>
              <a:t>: decrease replicas for cold data</a:t>
            </a:r>
          </a:p>
          <a:p>
            <a:pPr lvl="2"/>
            <a:r>
              <a:rPr lang="en-US" noProof="0"/>
              <a:t>HP</a:t>
            </a:r>
            <a:r>
              <a:rPr lang="en-US" baseline="-25000" noProof="0"/>
              <a:t>2</a:t>
            </a:r>
            <a:r>
              <a:rPr lang="en-US" noProof="0"/>
              <a:t>: move cold data to glacier or delete id</a:t>
            </a:r>
          </a:p>
          <a:p>
            <a:pPr lvl="2"/>
            <a:r>
              <a:rPr lang="en-US" noProof="0"/>
              <a:t>...</a:t>
            </a:r>
          </a:p>
          <a:p>
            <a:r>
              <a:rPr lang="en-US" b="1" noProof="0"/>
              <a:t>HBase</a:t>
            </a:r>
            <a:r>
              <a:rPr lang="en-US" noProof="0"/>
              <a:t> has marginal effects on the pricing (100GB &lt;&lt; 50TB)</a:t>
            </a:r>
          </a:p>
          <a:p>
            <a:pPr lvl="1"/>
            <a:r>
              <a:rPr lang="en-US" noProof="0"/>
              <a:t>For simplicity, we can omit it</a:t>
            </a:r>
          </a:p>
          <a:p>
            <a:r>
              <a:rPr lang="en-US" b="1" noProof="0"/>
              <a:t>Overall</a:t>
            </a:r>
            <a:r>
              <a:rPr lang="en-US" noProof="0"/>
              <a:t>: 50TB storage/year</a:t>
            </a:r>
          </a:p>
        </p:txBody>
      </p:sp>
      <p:pic>
        <p:nvPicPr>
          <p:cNvPr id="16" name="Segnaposto contenuto 15">
            <a:extLst>
              <a:ext uri="{FF2B5EF4-FFF2-40B4-BE49-F238E27FC236}">
                <a16:creationId xmlns:a16="http://schemas.microsoft.com/office/drawing/2014/main" id="{4C323244-E138-4A7A-ABF4-FD857BCC300D}"/>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3076453"/>
            <a:ext cx="5181600" cy="1849681"/>
          </a:xfrm>
          <a:prstGeom prst="rect">
            <a:avLst/>
          </a:prstGeom>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334</a:t>
            </a:fld>
            <a:endParaRPr lang="it-IT"/>
          </a:p>
        </p:txBody>
      </p:sp>
    </p:spTree>
    <p:extLst>
      <p:ext uri="{BB962C8B-B14F-4D97-AF65-F5344CB8AC3E}">
        <p14:creationId xmlns:p14="http://schemas.microsoft.com/office/powerpoint/2010/main" val="12738869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a:t>Processing takes place each time that ESA provides a satellite image</a:t>
            </a:r>
          </a:p>
          <a:p>
            <a:pPr lvl="1"/>
            <a:r>
              <a:rPr lang="en-US" noProof="0"/>
              <a:t>Some days no images are available</a:t>
            </a:r>
          </a:p>
          <a:p>
            <a:pPr lvl="1"/>
            <a:r>
              <a:rPr lang="en-US" noProof="0"/>
              <a:t>Some days up to 10 images are available</a:t>
            </a:r>
          </a:p>
          <a:p>
            <a:pPr lvl="1"/>
            <a:r>
              <a:rPr lang="en-US" noProof="0"/>
              <a:t>Spark jobs are always executed with the same parameters</a:t>
            </a:r>
          </a:p>
          <a:p>
            <a:r>
              <a:rPr lang="en-US" b="1" noProof="0"/>
              <a:t>Image processing</a:t>
            </a:r>
          </a:p>
          <a:p>
            <a:pPr lvl="1"/>
            <a:r>
              <a:rPr lang="en-US" noProof="0"/>
              <a:t>4 machines, 2 cores, 10GB RAM at least</a:t>
            </a:r>
          </a:p>
          <a:p>
            <a:r>
              <a:rPr lang="en-US" b="1" noProof="0"/>
              <a:t>Weather processing</a:t>
            </a:r>
            <a:r>
              <a:rPr lang="en-US" noProof="0"/>
              <a:t> is negligible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335</a:t>
            </a:fld>
            <a:endParaRPr lang="it-IT"/>
          </a:p>
        </p:txBody>
      </p:sp>
      <p:sp>
        <p:nvSpPr>
          <p:cNvPr id="3" name="Freeform: Shape 2">
            <a:extLst>
              <a:ext uri="{FF2B5EF4-FFF2-40B4-BE49-F238E27FC236}">
                <a16:creationId xmlns:a16="http://schemas.microsoft.com/office/drawing/2014/main" id="{5397964D-DF29-4783-85A2-95D3B684E0D0}"/>
              </a:ext>
            </a:extLst>
          </p:cNvPr>
          <p:cNvSpPr/>
          <p:nvPr/>
        </p:nvSpPr>
        <p:spPr>
          <a:xfrm>
            <a:off x="8685164" y="3626017"/>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7" name="TextBox 6">
            <a:extLst>
              <a:ext uri="{FF2B5EF4-FFF2-40B4-BE49-F238E27FC236}">
                <a16:creationId xmlns:a16="http://schemas.microsoft.com/office/drawing/2014/main" id="{D1AC2F22-0ECE-4764-9E36-802CA27BD966}"/>
              </a:ext>
            </a:extLst>
          </p:cNvPr>
          <p:cNvSpPr txBox="1"/>
          <p:nvPr/>
        </p:nvSpPr>
        <p:spPr>
          <a:xfrm>
            <a:off x="8593980" y="3591416"/>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8" name="TextBox 7">
            <a:extLst>
              <a:ext uri="{FF2B5EF4-FFF2-40B4-BE49-F238E27FC236}">
                <a16:creationId xmlns:a16="http://schemas.microsoft.com/office/drawing/2014/main" id="{15538A37-539A-40F3-A961-0D6BAAA2DAD6}"/>
              </a:ext>
            </a:extLst>
          </p:cNvPr>
          <p:cNvSpPr txBox="1"/>
          <p:nvPr/>
        </p:nvSpPr>
        <p:spPr>
          <a:xfrm>
            <a:off x="8860844" y="373040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1" name="TextBox 10">
            <a:extLst>
              <a:ext uri="{FF2B5EF4-FFF2-40B4-BE49-F238E27FC236}">
                <a16:creationId xmlns:a16="http://schemas.microsoft.com/office/drawing/2014/main" id="{83267B98-6A3A-41BA-B3CD-43FCA239C8C9}"/>
              </a:ext>
            </a:extLst>
          </p:cNvPr>
          <p:cNvSpPr txBox="1"/>
          <p:nvPr/>
        </p:nvSpPr>
        <p:spPr>
          <a:xfrm>
            <a:off x="8923853" y="373040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2" name="TextBox 11">
            <a:extLst>
              <a:ext uri="{FF2B5EF4-FFF2-40B4-BE49-F238E27FC236}">
                <a16:creationId xmlns:a16="http://schemas.microsoft.com/office/drawing/2014/main" id="{88582700-FE2E-4C00-B50F-C4D657570F20}"/>
              </a:ext>
            </a:extLst>
          </p:cNvPr>
          <p:cNvSpPr txBox="1"/>
          <p:nvPr/>
        </p:nvSpPr>
        <p:spPr>
          <a:xfrm>
            <a:off x="9452947" y="3730407"/>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CFB1BCB7-455A-450B-B354-3B5CA300FCB4}"/>
              </a:ext>
            </a:extLst>
          </p:cNvPr>
          <p:cNvSpPr txBox="1"/>
          <p:nvPr/>
        </p:nvSpPr>
        <p:spPr>
          <a:xfrm>
            <a:off x="9127707" y="385272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72F41A85-46BF-49F2-BBBD-A766D2803533}"/>
              </a:ext>
            </a:extLst>
          </p:cNvPr>
          <p:cNvSpPr txBox="1"/>
          <p:nvPr/>
        </p:nvSpPr>
        <p:spPr>
          <a:xfrm>
            <a:off x="9190715" y="3852720"/>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5" name="TextBox 14">
            <a:extLst>
              <a:ext uri="{FF2B5EF4-FFF2-40B4-BE49-F238E27FC236}">
                <a16:creationId xmlns:a16="http://schemas.microsoft.com/office/drawing/2014/main" id="{84E3D946-31DC-4F4E-BE29-470BAFFE8012}"/>
              </a:ext>
            </a:extLst>
          </p:cNvPr>
          <p:cNvSpPr txBox="1"/>
          <p:nvPr/>
        </p:nvSpPr>
        <p:spPr>
          <a:xfrm>
            <a:off x="9127707" y="398059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868D88D6-BDCE-4923-815F-6F3565FB1FF9}"/>
              </a:ext>
            </a:extLst>
          </p:cNvPr>
          <p:cNvSpPr txBox="1"/>
          <p:nvPr/>
        </p:nvSpPr>
        <p:spPr>
          <a:xfrm>
            <a:off x="9190715" y="3980592"/>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54" name="Group 153">
            <a:extLst>
              <a:ext uri="{FF2B5EF4-FFF2-40B4-BE49-F238E27FC236}">
                <a16:creationId xmlns:a16="http://schemas.microsoft.com/office/drawing/2014/main" id="{9E025582-3FC0-4900-898E-F6DC463C4790}"/>
              </a:ext>
            </a:extLst>
          </p:cNvPr>
          <p:cNvGrpSpPr/>
          <p:nvPr/>
        </p:nvGrpSpPr>
        <p:grpSpPr>
          <a:xfrm>
            <a:off x="8860844" y="4216119"/>
            <a:ext cx="1611672" cy="208192"/>
            <a:chOff x="8860844" y="4216119"/>
            <a:chExt cx="1611672" cy="208192"/>
          </a:xfrm>
        </p:grpSpPr>
        <p:sp>
          <p:nvSpPr>
            <p:cNvPr id="17" name="TextBox 16">
              <a:extLst>
                <a:ext uri="{FF2B5EF4-FFF2-40B4-BE49-F238E27FC236}">
                  <a16:creationId xmlns:a16="http://schemas.microsoft.com/office/drawing/2014/main" id="{EE4BD144-FEC2-4408-83CB-B6FF08191EC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CD47D92E-BF21-4280-835E-66441B8E28A8}"/>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19" name="TextBox 18">
              <a:extLst>
                <a:ext uri="{FF2B5EF4-FFF2-40B4-BE49-F238E27FC236}">
                  <a16:creationId xmlns:a16="http://schemas.microsoft.com/office/drawing/2014/main" id="{7B548B06-7E99-4660-98FF-449F36272769}"/>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155" name="Group 154">
            <a:extLst>
              <a:ext uri="{FF2B5EF4-FFF2-40B4-BE49-F238E27FC236}">
                <a16:creationId xmlns:a16="http://schemas.microsoft.com/office/drawing/2014/main" id="{A9B59104-0674-4115-A7D5-76077C04D1E5}"/>
              </a:ext>
            </a:extLst>
          </p:cNvPr>
          <p:cNvGrpSpPr/>
          <p:nvPr/>
        </p:nvGrpSpPr>
        <p:grpSpPr>
          <a:xfrm>
            <a:off x="8860844" y="4094591"/>
            <a:ext cx="1518125" cy="208192"/>
            <a:chOff x="8860844" y="4887068"/>
            <a:chExt cx="1518125" cy="208192"/>
          </a:xfrm>
        </p:grpSpPr>
        <p:sp>
          <p:nvSpPr>
            <p:cNvPr id="20" name="TextBox 19">
              <a:extLst>
                <a:ext uri="{FF2B5EF4-FFF2-40B4-BE49-F238E27FC236}">
                  <a16:creationId xmlns:a16="http://schemas.microsoft.com/office/drawing/2014/main" id="{BC4C134E-B5AB-4926-8EEC-BF2307B6167F}"/>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E320B202-542D-4F52-8C6E-93E070A4397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22" name="TextBox 21">
              <a:extLst>
                <a:ext uri="{FF2B5EF4-FFF2-40B4-BE49-F238E27FC236}">
                  <a16:creationId xmlns:a16="http://schemas.microsoft.com/office/drawing/2014/main" id="{A61DF876-45E3-4051-ABDE-464A28871D5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3" name="TextBox 22">
              <a:extLst>
                <a:ext uri="{FF2B5EF4-FFF2-40B4-BE49-F238E27FC236}">
                  <a16:creationId xmlns:a16="http://schemas.microsoft.com/office/drawing/2014/main" id="{5994DAFE-3945-4DF4-AD60-99100E0A2E83}"/>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3D662656-8668-4BC7-9C4F-578BA33B82B0}"/>
                </a:ext>
              </a:extLst>
            </p:cNvPr>
            <p:cNvSpPr txBox="1"/>
            <p:nvPr/>
          </p:nvSpPr>
          <p:spPr>
            <a:xfrm>
              <a:off x="9595647" y="4887068"/>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grpSp>
      <p:sp>
        <p:nvSpPr>
          <p:cNvPr id="25" name="TextBox 24">
            <a:extLst>
              <a:ext uri="{FF2B5EF4-FFF2-40B4-BE49-F238E27FC236}">
                <a16:creationId xmlns:a16="http://schemas.microsoft.com/office/drawing/2014/main" id="{224E39D3-5166-44C3-A7BD-2FF677321F61}"/>
              </a:ext>
            </a:extLst>
          </p:cNvPr>
          <p:cNvSpPr txBox="1"/>
          <p:nvPr/>
        </p:nvSpPr>
        <p:spPr>
          <a:xfrm>
            <a:off x="8860844"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FB900DD8-CA74-4612-9758-7CF381DD8EC5}"/>
              </a:ext>
            </a:extLst>
          </p:cNvPr>
          <p:cNvSpPr txBox="1"/>
          <p:nvPr/>
        </p:nvSpPr>
        <p:spPr>
          <a:xfrm>
            <a:off x="8923853" y="435308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27" name="TextBox 26">
            <a:extLst>
              <a:ext uri="{FF2B5EF4-FFF2-40B4-BE49-F238E27FC236}">
                <a16:creationId xmlns:a16="http://schemas.microsoft.com/office/drawing/2014/main" id="{FF73E4A8-5C14-4136-868B-E0DC5834BB2D}"/>
              </a:ext>
            </a:extLst>
          </p:cNvPr>
          <p:cNvSpPr txBox="1"/>
          <p:nvPr/>
        </p:nvSpPr>
        <p:spPr>
          <a:xfrm>
            <a:off x="9061918" y="4353089"/>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28" name="TextBox 27">
            <a:extLst>
              <a:ext uri="{FF2B5EF4-FFF2-40B4-BE49-F238E27FC236}">
                <a16:creationId xmlns:a16="http://schemas.microsoft.com/office/drawing/2014/main" id="{700D4E0C-140F-4DE5-9037-F92FD89AED59}"/>
              </a:ext>
            </a:extLst>
          </p:cNvPr>
          <p:cNvSpPr txBox="1"/>
          <p:nvPr/>
        </p:nvSpPr>
        <p:spPr>
          <a:xfrm>
            <a:off x="9234269"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F3AF864-5467-4D6D-BF44-037E943B47CF}"/>
              </a:ext>
            </a:extLst>
          </p:cNvPr>
          <p:cNvSpPr txBox="1"/>
          <p:nvPr/>
        </p:nvSpPr>
        <p:spPr>
          <a:xfrm>
            <a:off x="9268550" y="4353089"/>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0" name="Freeform: Shape 29">
            <a:extLst>
              <a:ext uri="{FF2B5EF4-FFF2-40B4-BE49-F238E27FC236}">
                <a16:creationId xmlns:a16="http://schemas.microsoft.com/office/drawing/2014/main" id="{2036654F-B632-4E57-9678-96738B57EA3A}"/>
              </a:ext>
            </a:extLst>
          </p:cNvPr>
          <p:cNvSpPr/>
          <p:nvPr/>
        </p:nvSpPr>
        <p:spPr>
          <a:xfrm>
            <a:off x="8685164" y="2669756"/>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1" name="TextBox 30">
            <a:extLst>
              <a:ext uri="{FF2B5EF4-FFF2-40B4-BE49-F238E27FC236}">
                <a16:creationId xmlns:a16="http://schemas.microsoft.com/office/drawing/2014/main" id="{5FD7255A-F3A5-430F-A7EA-0DAC30F17090}"/>
              </a:ext>
            </a:extLst>
          </p:cNvPr>
          <p:cNvSpPr txBox="1"/>
          <p:nvPr/>
        </p:nvSpPr>
        <p:spPr>
          <a:xfrm>
            <a:off x="8593980" y="2635155"/>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2" name="TextBox 31">
            <a:extLst>
              <a:ext uri="{FF2B5EF4-FFF2-40B4-BE49-F238E27FC236}">
                <a16:creationId xmlns:a16="http://schemas.microsoft.com/office/drawing/2014/main" id="{5AB78BC0-84E5-4BB0-9724-CB165BE5EAE5}"/>
              </a:ext>
            </a:extLst>
          </p:cNvPr>
          <p:cNvSpPr txBox="1"/>
          <p:nvPr/>
        </p:nvSpPr>
        <p:spPr>
          <a:xfrm>
            <a:off x="8860844" y="277414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DFA2EA71-8923-42B0-B654-E3E77DAA82D6}"/>
              </a:ext>
            </a:extLst>
          </p:cNvPr>
          <p:cNvSpPr txBox="1"/>
          <p:nvPr/>
        </p:nvSpPr>
        <p:spPr>
          <a:xfrm>
            <a:off x="8923853" y="277414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4" name="TextBox 33">
            <a:extLst>
              <a:ext uri="{FF2B5EF4-FFF2-40B4-BE49-F238E27FC236}">
                <a16:creationId xmlns:a16="http://schemas.microsoft.com/office/drawing/2014/main" id="{F9AA75BF-E87D-4613-AB03-94B82539B587}"/>
              </a:ext>
            </a:extLst>
          </p:cNvPr>
          <p:cNvSpPr txBox="1"/>
          <p:nvPr/>
        </p:nvSpPr>
        <p:spPr>
          <a:xfrm>
            <a:off x="9452947" y="2774147"/>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5" name="TextBox 34">
            <a:extLst>
              <a:ext uri="{FF2B5EF4-FFF2-40B4-BE49-F238E27FC236}">
                <a16:creationId xmlns:a16="http://schemas.microsoft.com/office/drawing/2014/main" id="{745F1359-35D8-4A50-86B1-B0E1D6611154}"/>
              </a:ext>
            </a:extLst>
          </p:cNvPr>
          <p:cNvSpPr txBox="1"/>
          <p:nvPr/>
        </p:nvSpPr>
        <p:spPr>
          <a:xfrm>
            <a:off x="9127707" y="289645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6" name="TextBox 35">
            <a:extLst>
              <a:ext uri="{FF2B5EF4-FFF2-40B4-BE49-F238E27FC236}">
                <a16:creationId xmlns:a16="http://schemas.microsoft.com/office/drawing/2014/main" id="{4FFFC9DA-5C3F-4B2E-B3AA-7ACE3D30DD83}"/>
              </a:ext>
            </a:extLst>
          </p:cNvPr>
          <p:cNvSpPr txBox="1"/>
          <p:nvPr/>
        </p:nvSpPr>
        <p:spPr>
          <a:xfrm>
            <a:off x="9190715" y="2896459"/>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37" name="TextBox 36">
            <a:extLst>
              <a:ext uri="{FF2B5EF4-FFF2-40B4-BE49-F238E27FC236}">
                <a16:creationId xmlns:a16="http://schemas.microsoft.com/office/drawing/2014/main" id="{D1EDE387-F6A4-4611-8353-BF0056CE4F2A}"/>
              </a:ext>
            </a:extLst>
          </p:cNvPr>
          <p:cNvSpPr txBox="1"/>
          <p:nvPr/>
        </p:nvSpPr>
        <p:spPr>
          <a:xfrm>
            <a:off x="9127707" y="30243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8" name="TextBox 37">
            <a:extLst>
              <a:ext uri="{FF2B5EF4-FFF2-40B4-BE49-F238E27FC236}">
                <a16:creationId xmlns:a16="http://schemas.microsoft.com/office/drawing/2014/main" id="{00AA6423-E6BF-43FE-A929-FCC26C7F0C9C}"/>
              </a:ext>
            </a:extLst>
          </p:cNvPr>
          <p:cNvSpPr txBox="1"/>
          <p:nvPr/>
        </p:nvSpPr>
        <p:spPr>
          <a:xfrm>
            <a:off x="9190715" y="3024331"/>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39" name="TextBox 38">
            <a:extLst>
              <a:ext uri="{FF2B5EF4-FFF2-40B4-BE49-F238E27FC236}">
                <a16:creationId xmlns:a16="http://schemas.microsoft.com/office/drawing/2014/main" id="{45CD3007-5554-4281-81FA-C54C23ACDB23}"/>
              </a:ext>
            </a:extLst>
          </p:cNvPr>
          <p:cNvSpPr txBox="1"/>
          <p:nvPr/>
        </p:nvSpPr>
        <p:spPr>
          <a:xfrm>
            <a:off x="8860844"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916E876-AC63-4749-BEB9-7E18F33E2764}"/>
              </a:ext>
            </a:extLst>
          </p:cNvPr>
          <p:cNvSpPr txBox="1"/>
          <p:nvPr/>
        </p:nvSpPr>
        <p:spPr>
          <a:xfrm>
            <a:off x="8923853" y="3146644"/>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1" name="TextBox 40">
            <a:extLst>
              <a:ext uri="{FF2B5EF4-FFF2-40B4-BE49-F238E27FC236}">
                <a16:creationId xmlns:a16="http://schemas.microsoft.com/office/drawing/2014/main" id="{BBF9A094-3DB7-4739-A3E8-03A58A08EF13}"/>
              </a:ext>
            </a:extLst>
          </p:cNvPr>
          <p:cNvSpPr txBox="1"/>
          <p:nvPr/>
        </p:nvSpPr>
        <p:spPr>
          <a:xfrm>
            <a:off x="9446459" y="3146644"/>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2" name="TextBox 41">
            <a:extLst>
              <a:ext uri="{FF2B5EF4-FFF2-40B4-BE49-F238E27FC236}">
                <a16:creationId xmlns:a16="http://schemas.microsoft.com/office/drawing/2014/main" id="{CACE3F0F-5A0D-4E11-8508-234C85CE4BE0}"/>
              </a:ext>
            </a:extLst>
          </p:cNvPr>
          <p:cNvSpPr txBox="1"/>
          <p:nvPr/>
        </p:nvSpPr>
        <p:spPr>
          <a:xfrm>
            <a:off x="9561360"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51704077-32A9-4ADD-BFD8-D2761ED52365}"/>
              </a:ext>
            </a:extLst>
          </p:cNvPr>
          <p:cNvSpPr txBox="1"/>
          <p:nvPr/>
        </p:nvSpPr>
        <p:spPr>
          <a:xfrm>
            <a:off x="9595647" y="3146644"/>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4" name="TextBox 43">
            <a:extLst>
              <a:ext uri="{FF2B5EF4-FFF2-40B4-BE49-F238E27FC236}">
                <a16:creationId xmlns:a16="http://schemas.microsoft.com/office/drawing/2014/main" id="{BF29BC36-72B5-461A-9626-79E3BAAD4EF3}"/>
              </a:ext>
            </a:extLst>
          </p:cNvPr>
          <p:cNvSpPr txBox="1"/>
          <p:nvPr/>
        </p:nvSpPr>
        <p:spPr>
          <a:xfrm>
            <a:off x="8860844" y="3268956"/>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4D0690F5-5E30-4914-898C-996110429641}"/>
              </a:ext>
            </a:extLst>
          </p:cNvPr>
          <p:cNvSpPr txBox="1"/>
          <p:nvPr/>
        </p:nvSpPr>
        <p:spPr>
          <a:xfrm>
            <a:off x="8923853" y="3268956"/>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46" name="TextBox 45">
            <a:extLst>
              <a:ext uri="{FF2B5EF4-FFF2-40B4-BE49-F238E27FC236}">
                <a16:creationId xmlns:a16="http://schemas.microsoft.com/office/drawing/2014/main" id="{98040256-B8EA-4E1E-BF1A-63BA7FC1DBCA}"/>
              </a:ext>
            </a:extLst>
          </p:cNvPr>
          <p:cNvSpPr txBox="1"/>
          <p:nvPr/>
        </p:nvSpPr>
        <p:spPr>
          <a:xfrm>
            <a:off x="9261100" y="3268956"/>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47" name="TextBox 46">
            <a:extLst>
              <a:ext uri="{FF2B5EF4-FFF2-40B4-BE49-F238E27FC236}">
                <a16:creationId xmlns:a16="http://schemas.microsoft.com/office/drawing/2014/main" id="{3A371005-4403-48A3-B678-F5D39ACBA577}"/>
              </a:ext>
            </a:extLst>
          </p:cNvPr>
          <p:cNvSpPr txBox="1"/>
          <p:nvPr/>
        </p:nvSpPr>
        <p:spPr>
          <a:xfrm>
            <a:off x="8860844"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B627AD5-A11C-4BE7-94EB-6327E3F29298}"/>
              </a:ext>
            </a:extLst>
          </p:cNvPr>
          <p:cNvSpPr txBox="1"/>
          <p:nvPr/>
        </p:nvSpPr>
        <p:spPr>
          <a:xfrm>
            <a:off x="8923853" y="3396828"/>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49" name="TextBox 48">
            <a:extLst>
              <a:ext uri="{FF2B5EF4-FFF2-40B4-BE49-F238E27FC236}">
                <a16:creationId xmlns:a16="http://schemas.microsoft.com/office/drawing/2014/main" id="{57F90F41-DFDE-4F0A-83EA-A7229B9EEDDF}"/>
              </a:ext>
            </a:extLst>
          </p:cNvPr>
          <p:cNvSpPr txBox="1"/>
          <p:nvPr/>
        </p:nvSpPr>
        <p:spPr>
          <a:xfrm>
            <a:off x="9061918" y="3396828"/>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0" name="TextBox 49">
            <a:extLst>
              <a:ext uri="{FF2B5EF4-FFF2-40B4-BE49-F238E27FC236}">
                <a16:creationId xmlns:a16="http://schemas.microsoft.com/office/drawing/2014/main" id="{ECE7CD65-EDED-42CD-9AE4-2D3992A7E309}"/>
              </a:ext>
            </a:extLst>
          </p:cNvPr>
          <p:cNvSpPr txBox="1"/>
          <p:nvPr/>
        </p:nvSpPr>
        <p:spPr>
          <a:xfrm>
            <a:off x="9326926"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1" name="TextBox 50">
            <a:extLst>
              <a:ext uri="{FF2B5EF4-FFF2-40B4-BE49-F238E27FC236}">
                <a16:creationId xmlns:a16="http://schemas.microsoft.com/office/drawing/2014/main" id="{DA9BBB05-8E2F-4433-85B4-C5EEEFCB47CF}"/>
              </a:ext>
            </a:extLst>
          </p:cNvPr>
          <p:cNvSpPr txBox="1"/>
          <p:nvPr/>
        </p:nvSpPr>
        <p:spPr>
          <a:xfrm>
            <a:off x="9361213" y="3396828"/>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2" name="Freeform: Shape 51">
            <a:extLst>
              <a:ext uri="{FF2B5EF4-FFF2-40B4-BE49-F238E27FC236}">
                <a16:creationId xmlns:a16="http://schemas.microsoft.com/office/drawing/2014/main" id="{D0F35D1B-C723-4900-A69A-50AEFEF21C48}"/>
              </a:ext>
            </a:extLst>
          </p:cNvPr>
          <p:cNvSpPr/>
          <p:nvPr/>
        </p:nvSpPr>
        <p:spPr>
          <a:xfrm flipV="1">
            <a:off x="8230736" y="3122860"/>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796ACCB-F5F1-49DE-B243-66CCB50A29E8}"/>
              </a:ext>
            </a:extLst>
          </p:cNvPr>
          <p:cNvSpPr/>
          <p:nvPr/>
        </p:nvSpPr>
        <p:spPr>
          <a:xfrm>
            <a:off x="8230679" y="3577520"/>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55379C4-D0C4-4FBC-8860-60FC73B597BF}"/>
              </a:ext>
            </a:extLst>
          </p:cNvPr>
          <p:cNvSpPr/>
          <p:nvPr/>
        </p:nvSpPr>
        <p:spPr>
          <a:xfrm rot="10800000" flipV="1">
            <a:off x="6325089" y="4974233"/>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5" name="TextBox 54">
            <a:extLst>
              <a:ext uri="{FF2B5EF4-FFF2-40B4-BE49-F238E27FC236}">
                <a16:creationId xmlns:a16="http://schemas.microsoft.com/office/drawing/2014/main" id="{F2DA4BC2-BF3C-429A-94F9-2A83A33E0651}"/>
              </a:ext>
            </a:extLst>
          </p:cNvPr>
          <p:cNvSpPr txBox="1"/>
          <p:nvPr/>
        </p:nvSpPr>
        <p:spPr>
          <a:xfrm>
            <a:off x="6656084" y="2712991"/>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56" name="TextBox 55">
            <a:extLst>
              <a:ext uri="{FF2B5EF4-FFF2-40B4-BE49-F238E27FC236}">
                <a16:creationId xmlns:a16="http://schemas.microsoft.com/office/drawing/2014/main" id="{4CC456E2-C170-400A-9822-D63F2288BAC0}"/>
              </a:ext>
            </a:extLst>
          </p:cNvPr>
          <p:cNvSpPr txBox="1"/>
          <p:nvPr/>
        </p:nvSpPr>
        <p:spPr>
          <a:xfrm>
            <a:off x="7160160" y="2712991"/>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57" name="Freeform: Shape 56">
            <a:extLst>
              <a:ext uri="{FF2B5EF4-FFF2-40B4-BE49-F238E27FC236}">
                <a16:creationId xmlns:a16="http://schemas.microsoft.com/office/drawing/2014/main" id="{9AE24C9A-E159-4ED2-A356-C2B29065AF9D}"/>
              </a:ext>
            </a:extLst>
          </p:cNvPr>
          <p:cNvSpPr/>
          <p:nvPr/>
        </p:nvSpPr>
        <p:spPr>
          <a:xfrm>
            <a:off x="6219457" y="4023532"/>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58" name="TextBox 57">
            <a:extLst>
              <a:ext uri="{FF2B5EF4-FFF2-40B4-BE49-F238E27FC236}">
                <a16:creationId xmlns:a16="http://schemas.microsoft.com/office/drawing/2014/main" id="{38BF2EB5-3917-436E-B256-911F61B4A6E3}"/>
              </a:ext>
            </a:extLst>
          </p:cNvPr>
          <p:cNvSpPr txBox="1"/>
          <p:nvPr/>
        </p:nvSpPr>
        <p:spPr>
          <a:xfrm>
            <a:off x="6951674" y="3991711"/>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59" name="Freeform: Shape 58">
            <a:extLst>
              <a:ext uri="{FF2B5EF4-FFF2-40B4-BE49-F238E27FC236}">
                <a16:creationId xmlns:a16="http://schemas.microsoft.com/office/drawing/2014/main" id="{3DB2D3CB-07C8-43A3-AD74-D2073F1BFDE1}"/>
              </a:ext>
            </a:extLst>
          </p:cNvPr>
          <p:cNvSpPr/>
          <p:nvPr/>
        </p:nvSpPr>
        <p:spPr>
          <a:xfrm>
            <a:off x="6219457" y="3756669"/>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0" name="TextBox 59">
            <a:extLst>
              <a:ext uri="{FF2B5EF4-FFF2-40B4-BE49-F238E27FC236}">
                <a16:creationId xmlns:a16="http://schemas.microsoft.com/office/drawing/2014/main" id="{7E250AA4-5360-445C-A3E8-5B0F3FA12CC7}"/>
              </a:ext>
            </a:extLst>
          </p:cNvPr>
          <p:cNvSpPr txBox="1"/>
          <p:nvPr/>
        </p:nvSpPr>
        <p:spPr>
          <a:xfrm>
            <a:off x="6933138" y="3724848"/>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1" name="Freeform: Shape 60">
            <a:extLst>
              <a:ext uri="{FF2B5EF4-FFF2-40B4-BE49-F238E27FC236}">
                <a16:creationId xmlns:a16="http://schemas.microsoft.com/office/drawing/2014/main" id="{2D096DBC-A7D1-495A-A9A2-760256E3C270}"/>
              </a:ext>
            </a:extLst>
          </p:cNvPr>
          <p:cNvSpPr/>
          <p:nvPr/>
        </p:nvSpPr>
        <p:spPr>
          <a:xfrm>
            <a:off x="6219457" y="3489805"/>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A8C9F881-8F7E-41AA-B93A-7A3D98B11B21}"/>
              </a:ext>
            </a:extLst>
          </p:cNvPr>
          <p:cNvSpPr txBox="1"/>
          <p:nvPr/>
        </p:nvSpPr>
        <p:spPr>
          <a:xfrm>
            <a:off x="6207119" y="3457984"/>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3" name="Freeform: Shape 62">
            <a:extLst>
              <a:ext uri="{FF2B5EF4-FFF2-40B4-BE49-F238E27FC236}">
                <a16:creationId xmlns:a16="http://schemas.microsoft.com/office/drawing/2014/main" id="{A7B09428-9E39-4067-A810-65D6BDDE7607}"/>
              </a:ext>
            </a:extLst>
          </p:cNvPr>
          <p:cNvSpPr/>
          <p:nvPr/>
        </p:nvSpPr>
        <p:spPr>
          <a:xfrm>
            <a:off x="6219457" y="3256300"/>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77742B61-9B31-466A-BF4B-137CF3B79669}"/>
              </a:ext>
            </a:extLst>
          </p:cNvPr>
          <p:cNvSpPr txBox="1"/>
          <p:nvPr/>
        </p:nvSpPr>
        <p:spPr>
          <a:xfrm>
            <a:off x="6210828" y="3218919"/>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5" name="Freeform: Shape 64">
            <a:extLst>
              <a:ext uri="{FF2B5EF4-FFF2-40B4-BE49-F238E27FC236}">
                <a16:creationId xmlns:a16="http://schemas.microsoft.com/office/drawing/2014/main" id="{F17CB966-4D0B-4E5D-8321-524C835A6E50}"/>
              </a:ext>
            </a:extLst>
          </p:cNvPr>
          <p:cNvSpPr/>
          <p:nvPr/>
        </p:nvSpPr>
        <p:spPr>
          <a:xfrm>
            <a:off x="6892175" y="3489805"/>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423E3ED8-8230-4E4E-97E2-E6B2AA429492}"/>
              </a:ext>
            </a:extLst>
          </p:cNvPr>
          <p:cNvSpPr txBox="1"/>
          <p:nvPr/>
        </p:nvSpPr>
        <p:spPr>
          <a:xfrm>
            <a:off x="7295400" y="3457984"/>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67" name="Freeform: Shape 66">
            <a:extLst>
              <a:ext uri="{FF2B5EF4-FFF2-40B4-BE49-F238E27FC236}">
                <a16:creationId xmlns:a16="http://schemas.microsoft.com/office/drawing/2014/main" id="{A1B1DD99-EEC3-4D9D-9D8E-F8DE7E9A14D2}"/>
              </a:ext>
            </a:extLst>
          </p:cNvPr>
          <p:cNvSpPr/>
          <p:nvPr/>
        </p:nvSpPr>
        <p:spPr>
          <a:xfrm>
            <a:off x="6219457" y="3022794"/>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F15AAC49-EC40-46AB-B561-96B6879142F9}"/>
              </a:ext>
            </a:extLst>
          </p:cNvPr>
          <p:cNvSpPr txBox="1"/>
          <p:nvPr/>
        </p:nvSpPr>
        <p:spPr>
          <a:xfrm>
            <a:off x="6959085" y="2990973"/>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69" name="Segnaposto contenuto 5">
            <a:extLst>
              <a:ext uri="{FF2B5EF4-FFF2-40B4-BE49-F238E27FC236}">
                <a16:creationId xmlns:a16="http://schemas.microsoft.com/office/drawing/2014/main" id="{C181EA0C-95BF-450E-9AE3-E37E361B144A}"/>
              </a:ext>
            </a:extLst>
          </p:cNvPr>
          <p:cNvGrpSpPr/>
          <p:nvPr/>
        </p:nvGrpSpPr>
        <p:grpSpPr>
          <a:xfrm>
            <a:off x="6236692" y="4354332"/>
            <a:ext cx="176797" cy="294667"/>
            <a:chOff x="6236692" y="4354332"/>
            <a:chExt cx="176797" cy="294667"/>
          </a:xfrm>
          <a:solidFill>
            <a:srgbClr val="3B3838"/>
          </a:solidFill>
        </p:grpSpPr>
        <p:sp>
          <p:nvSpPr>
            <p:cNvPr id="70" name="Freeform: Shape 69">
              <a:extLst>
                <a:ext uri="{FF2B5EF4-FFF2-40B4-BE49-F238E27FC236}">
                  <a16:creationId xmlns:a16="http://schemas.microsoft.com/office/drawing/2014/main" id="{4262274D-9F88-447E-8CBF-DEDF7AB29A64}"/>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4FE7713A-6429-4F57-8061-AD7A35692C11}"/>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2" name="Segnaposto contenuto 5">
            <a:extLst>
              <a:ext uri="{FF2B5EF4-FFF2-40B4-BE49-F238E27FC236}">
                <a16:creationId xmlns:a16="http://schemas.microsoft.com/office/drawing/2014/main" id="{C181EA0C-95BF-450E-9AE3-E37E361B144A}"/>
              </a:ext>
            </a:extLst>
          </p:cNvPr>
          <p:cNvGrpSpPr/>
          <p:nvPr/>
        </p:nvGrpSpPr>
        <p:grpSpPr>
          <a:xfrm>
            <a:off x="6464637" y="4354332"/>
            <a:ext cx="176797" cy="294667"/>
            <a:chOff x="6464637" y="4354332"/>
            <a:chExt cx="176797" cy="294667"/>
          </a:xfrm>
          <a:solidFill>
            <a:srgbClr val="3B3838"/>
          </a:solidFill>
        </p:grpSpPr>
        <p:sp>
          <p:nvSpPr>
            <p:cNvPr id="73" name="Freeform: Shape 72">
              <a:extLst>
                <a:ext uri="{FF2B5EF4-FFF2-40B4-BE49-F238E27FC236}">
                  <a16:creationId xmlns:a16="http://schemas.microsoft.com/office/drawing/2014/main" id="{0C4DDDAD-41C3-48A2-97DB-718AFED5AE44}"/>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B384B9D-6ADE-43D8-8598-AAD3DE6563B4}"/>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5" name="Segnaposto contenuto 5">
            <a:extLst>
              <a:ext uri="{FF2B5EF4-FFF2-40B4-BE49-F238E27FC236}">
                <a16:creationId xmlns:a16="http://schemas.microsoft.com/office/drawing/2014/main" id="{C181EA0C-95BF-450E-9AE3-E37E361B144A}"/>
              </a:ext>
            </a:extLst>
          </p:cNvPr>
          <p:cNvGrpSpPr/>
          <p:nvPr/>
        </p:nvGrpSpPr>
        <p:grpSpPr>
          <a:xfrm>
            <a:off x="6692583" y="4354332"/>
            <a:ext cx="176797" cy="294667"/>
            <a:chOff x="6692583" y="4354332"/>
            <a:chExt cx="176797" cy="294667"/>
          </a:xfrm>
          <a:solidFill>
            <a:srgbClr val="3B3838"/>
          </a:solidFill>
        </p:grpSpPr>
        <p:sp>
          <p:nvSpPr>
            <p:cNvPr id="76" name="Freeform: Shape 75">
              <a:extLst>
                <a:ext uri="{FF2B5EF4-FFF2-40B4-BE49-F238E27FC236}">
                  <a16:creationId xmlns:a16="http://schemas.microsoft.com/office/drawing/2014/main" id="{1199DBB5-8D04-48BC-9A7A-363A04E0887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A8A74CF2-4D88-4D69-9DD4-72C9BAF09586}"/>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8" name="Segnaposto contenuto 5">
            <a:extLst>
              <a:ext uri="{FF2B5EF4-FFF2-40B4-BE49-F238E27FC236}">
                <a16:creationId xmlns:a16="http://schemas.microsoft.com/office/drawing/2014/main" id="{C181EA0C-95BF-450E-9AE3-E37E361B144A}"/>
              </a:ext>
            </a:extLst>
          </p:cNvPr>
          <p:cNvGrpSpPr/>
          <p:nvPr/>
        </p:nvGrpSpPr>
        <p:grpSpPr>
          <a:xfrm>
            <a:off x="6920529" y="4354332"/>
            <a:ext cx="176797" cy="294667"/>
            <a:chOff x="6920529" y="4354332"/>
            <a:chExt cx="176797" cy="294667"/>
          </a:xfrm>
          <a:solidFill>
            <a:srgbClr val="3B3838"/>
          </a:solidFill>
        </p:grpSpPr>
        <p:sp>
          <p:nvSpPr>
            <p:cNvPr id="79" name="Freeform: Shape 78">
              <a:extLst>
                <a:ext uri="{FF2B5EF4-FFF2-40B4-BE49-F238E27FC236}">
                  <a16:creationId xmlns:a16="http://schemas.microsoft.com/office/drawing/2014/main" id="{ED2DB70E-91AF-4187-962F-3A82D1249631}"/>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1FE6ABA-9DE2-43EE-9C48-D1266A899BC4}"/>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1" name="Segnaposto contenuto 5">
            <a:extLst>
              <a:ext uri="{FF2B5EF4-FFF2-40B4-BE49-F238E27FC236}">
                <a16:creationId xmlns:a16="http://schemas.microsoft.com/office/drawing/2014/main" id="{C181EA0C-95BF-450E-9AE3-E37E361B144A}"/>
              </a:ext>
            </a:extLst>
          </p:cNvPr>
          <p:cNvGrpSpPr/>
          <p:nvPr/>
        </p:nvGrpSpPr>
        <p:grpSpPr>
          <a:xfrm>
            <a:off x="7148475" y="4354332"/>
            <a:ext cx="176797" cy="294667"/>
            <a:chOff x="7148475" y="4354332"/>
            <a:chExt cx="176797" cy="294667"/>
          </a:xfrm>
          <a:solidFill>
            <a:srgbClr val="3B3838"/>
          </a:solidFill>
        </p:grpSpPr>
        <p:sp>
          <p:nvSpPr>
            <p:cNvPr id="82" name="Freeform: Shape 81">
              <a:extLst>
                <a:ext uri="{FF2B5EF4-FFF2-40B4-BE49-F238E27FC236}">
                  <a16:creationId xmlns:a16="http://schemas.microsoft.com/office/drawing/2014/main" id="{24156157-BAA3-45C9-A907-86BA033B82C0}"/>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09179D3D-5484-42BD-ABAA-703B3D4CAB77}"/>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4" name="Segnaposto contenuto 5">
            <a:extLst>
              <a:ext uri="{FF2B5EF4-FFF2-40B4-BE49-F238E27FC236}">
                <a16:creationId xmlns:a16="http://schemas.microsoft.com/office/drawing/2014/main" id="{C181EA0C-95BF-450E-9AE3-E37E361B144A}"/>
              </a:ext>
            </a:extLst>
          </p:cNvPr>
          <p:cNvGrpSpPr/>
          <p:nvPr/>
        </p:nvGrpSpPr>
        <p:grpSpPr>
          <a:xfrm>
            <a:off x="7604367" y="4354332"/>
            <a:ext cx="176797" cy="294667"/>
            <a:chOff x="7604367" y="4354332"/>
            <a:chExt cx="176797" cy="294667"/>
          </a:xfrm>
          <a:solidFill>
            <a:srgbClr val="3B3838"/>
          </a:solidFill>
        </p:grpSpPr>
        <p:sp>
          <p:nvSpPr>
            <p:cNvPr id="85" name="Freeform: Shape 84">
              <a:extLst>
                <a:ext uri="{FF2B5EF4-FFF2-40B4-BE49-F238E27FC236}">
                  <a16:creationId xmlns:a16="http://schemas.microsoft.com/office/drawing/2014/main" id="{EE7062BF-F1D0-4D05-948B-1DB495270710}"/>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FB06025D-DCBF-4C4A-AF34-8309577C5799}"/>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7" name="Segnaposto contenuto 5">
            <a:extLst>
              <a:ext uri="{FF2B5EF4-FFF2-40B4-BE49-F238E27FC236}">
                <a16:creationId xmlns:a16="http://schemas.microsoft.com/office/drawing/2014/main" id="{C181EA0C-95BF-450E-9AE3-E37E361B144A}"/>
              </a:ext>
            </a:extLst>
          </p:cNvPr>
          <p:cNvGrpSpPr/>
          <p:nvPr/>
        </p:nvGrpSpPr>
        <p:grpSpPr>
          <a:xfrm>
            <a:off x="7376421" y="4354332"/>
            <a:ext cx="176797" cy="294667"/>
            <a:chOff x="7376421" y="4354332"/>
            <a:chExt cx="176797" cy="294667"/>
          </a:xfrm>
          <a:solidFill>
            <a:srgbClr val="3B3838"/>
          </a:solidFill>
        </p:grpSpPr>
        <p:sp>
          <p:nvSpPr>
            <p:cNvPr id="88" name="Freeform: Shape 87">
              <a:extLst>
                <a:ext uri="{FF2B5EF4-FFF2-40B4-BE49-F238E27FC236}">
                  <a16:creationId xmlns:a16="http://schemas.microsoft.com/office/drawing/2014/main" id="{3A61BBB9-45B5-4025-A326-BCDFD9B71BAF}"/>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30B07B79-74C2-449F-842D-434504F84451}"/>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0" name="Segnaposto contenuto 5">
            <a:extLst>
              <a:ext uri="{FF2B5EF4-FFF2-40B4-BE49-F238E27FC236}">
                <a16:creationId xmlns:a16="http://schemas.microsoft.com/office/drawing/2014/main" id="{C181EA0C-95BF-450E-9AE3-E37E361B144A}"/>
              </a:ext>
            </a:extLst>
          </p:cNvPr>
          <p:cNvGrpSpPr/>
          <p:nvPr/>
        </p:nvGrpSpPr>
        <p:grpSpPr>
          <a:xfrm>
            <a:off x="7832313" y="4354332"/>
            <a:ext cx="176797" cy="294667"/>
            <a:chOff x="7832313" y="4354332"/>
            <a:chExt cx="176797" cy="294667"/>
          </a:xfrm>
          <a:solidFill>
            <a:srgbClr val="3B3838"/>
          </a:solidFill>
        </p:grpSpPr>
        <p:sp>
          <p:nvSpPr>
            <p:cNvPr id="91" name="Freeform: Shape 90">
              <a:extLst>
                <a:ext uri="{FF2B5EF4-FFF2-40B4-BE49-F238E27FC236}">
                  <a16:creationId xmlns:a16="http://schemas.microsoft.com/office/drawing/2014/main" id="{18C7E45F-4D23-4F98-8466-51B06D6FB0C6}"/>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D2CDF243-E88B-454A-830F-0CAE1168CCDC}"/>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3" name="Segnaposto contenuto 5">
            <a:extLst>
              <a:ext uri="{FF2B5EF4-FFF2-40B4-BE49-F238E27FC236}">
                <a16:creationId xmlns:a16="http://schemas.microsoft.com/office/drawing/2014/main" id="{C181EA0C-95BF-450E-9AE3-E37E361B144A}"/>
              </a:ext>
            </a:extLst>
          </p:cNvPr>
          <p:cNvGrpSpPr/>
          <p:nvPr/>
        </p:nvGrpSpPr>
        <p:grpSpPr>
          <a:xfrm>
            <a:off x="8060259" y="4354332"/>
            <a:ext cx="176797" cy="294667"/>
            <a:chOff x="8060259" y="4354332"/>
            <a:chExt cx="176797" cy="294667"/>
          </a:xfrm>
          <a:solidFill>
            <a:srgbClr val="3B3838"/>
          </a:solidFill>
        </p:grpSpPr>
        <p:sp>
          <p:nvSpPr>
            <p:cNvPr id="94" name="Freeform: Shape 93">
              <a:extLst>
                <a:ext uri="{FF2B5EF4-FFF2-40B4-BE49-F238E27FC236}">
                  <a16:creationId xmlns:a16="http://schemas.microsoft.com/office/drawing/2014/main" id="{607FA630-3CDE-401F-A8CD-F3A0B879437B}"/>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32A9CAD-747C-4184-A4E8-1F8029EEB157}"/>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6" name="Segnaposto contenuto 5">
            <a:extLst>
              <a:ext uri="{FF2B5EF4-FFF2-40B4-BE49-F238E27FC236}">
                <a16:creationId xmlns:a16="http://schemas.microsoft.com/office/drawing/2014/main" id="{C181EA0C-95BF-450E-9AE3-E37E361B144A}"/>
              </a:ext>
            </a:extLst>
          </p:cNvPr>
          <p:cNvGrpSpPr/>
          <p:nvPr/>
        </p:nvGrpSpPr>
        <p:grpSpPr>
          <a:xfrm>
            <a:off x="6236692" y="4676792"/>
            <a:ext cx="176797" cy="294667"/>
            <a:chOff x="6236692" y="4676792"/>
            <a:chExt cx="176797" cy="294667"/>
          </a:xfrm>
          <a:solidFill>
            <a:srgbClr val="3B3838"/>
          </a:solidFill>
        </p:grpSpPr>
        <p:sp>
          <p:nvSpPr>
            <p:cNvPr id="97" name="Freeform: Shape 96">
              <a:extLst>
                <a:ext uri="{FF2B5EF4-FFF2-40B4-BE49-F238E27FC236}">
                  <a16:creationId xmlns:a16="http://schemas.microsoft.com/office/drawing/2014/main" id="{4595E416-1AAF-4CE8-9552-A9F706210EF4}"/>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D301F5F9-9126-405C-8287-5A91AAE13B34}"/>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99" name="Segnaposto contenuto 5">
            <a:extLst>
              <a:ext uri="{FF2B5EF4-FFF2-40B4-BE49-F238E27FC236}">
                <a16:creationId xmlns:a16="http://schemas.microsoft.com/office/drawing/2014/main" id="{C181EA0C-95BF-450E-9AE3-E37E361B144A}"/>
              </a:ext>
            </a:extLst>
          </p:cNvPr>
          <p:cNvGrpSpPr/>
          <p:nvPr/>
        </p:nvGrpSpPr>
        <p:grpSpPr>
          <a:xfrm>
            <a:off x="6464637" y="4676792"/>
            <a:ext cx="176797" cy="294667"/>
            <a:chOff x="6464637" y="4676792"/>
            <a:chExt cx="176797" cy="294667"/>
          </a:xfrm>
          <a:solidFill>
            <a:srgbClr val="3B3838"/>
          </a:solidFill>
        </p:grpSpPr>
        <p:sp>
          <p:nvSpPr>
            <p:cNvPr id="100" name="Freeform: Shape 99">
              <a:extLst>
                <a:ext uri="{FF2B5EF4-FFF2-40B4-BE49-F238E27FC236}">
                  <a16:creationId xmlns:a16="http://schemas.microsoft.com/office/drawing/2014/main" id="{08C9DDAA-D172-4012-AD53-D1016195FC55}"/>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612A5B2-56CF-41C2-AA2D-4090DB6ACB9F}"/>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2" name="Segnaposto contenuto 5">
            <a:extLst>
              <a:ext uri="{FF2B5EF4-FFF2-40B4-BE49-F238E27FC236}">
                <a16:creationId xmlns:a16="http://schemas.microsoft.com/office/drawing/2014/main" id="{C181EA0C-95BF-450E-9AE3-E37E361B144A}"/>
              </a:ext>
            </a:extLst>
          </p:cNvPr>
          <p:cNvGrpSpPr/>
          <p:nvPr/>
        </p:nvGrpSpPr>
        <p:grpSpPr>
          <a:xfrm>
            <a:off x="6692583" y="4676792"/>
            <a:ext cx="176797" cy="294667"/>
            <a:chOff x="6692583" y="4676792"/>
            <a:chExt cx="176797" cy="294667"/>
          </a:xfrm>
          <a:solidFill>
            <a:srgbClr val="3B3838"/>
          </a:solidFill>
        </p:grpSpPr>
        <p:sp>
          <p:nvSpPr>
            <p:cNvPr id="103" name="Freeform: Shape 102">
              <a:extLst>
                <a:ext uri="{FF2B5EF4-FFF2-40B4-BE49-F238E27FC236}">
                  <a16:creationId xmlns:a16="http://schemas.microsoft.com/office/drawing/2014/main" id="{53D4ECD4-FBEA-4B6B-9658-D3A076CA0E48}"/>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C9B1FAE3-78FB-4AC8-9862-57AA4208C35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5" name="Segnaposto contenuto 5">
            <a:extLst>
              <a:ext uri="{FF2B5EF4-FFF2-40B4-BE49-F238E27FC236}">
                <a16:creationId xmlns:a16="http://schemas.microsoft.com/office/drawing/2014/main" id="{C181EA0C-95BF-450E-9AE3-E37E361B144A}"/>
              </a:ext>
            </a:extLst>
          </p:cNvPr>
          <p:cNvGrpSpPr/>
          <p:nvPr/>
        </p:nvGrpSpPr>
        <p:grpSpPr>
          <a:xfrm>
            <a:off x="6920529" y="4676792"/>
            <a:ext cx="176797" cy="294667"/>
            <a:chOff x="6920529" y="4676792"/>
            <a:chExt cx="176797" cy="294667"/>
          </a:xfrm>
          <a:solidFill>
            <a:srgbClr val="3B3838"/>
          </a:solidFill>
        </p:grpSpPr>
        <p:sp>
          <p:nvSpPr>
            <p:cNvPr id="106" name="Freeform: Shape 105">
              <a:extLst>
                <a:ext uri="{FF2B5EF4-FFF2-40B4-BE49-F238E27FC236}">
                  <a16:creationId xmlns:a16="http://schemas.microsoft.com/office/drawing/2014/main" id="{2CA12645-9739-4863-AA75-F48F2D31D1E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8A0626A5-3F14-4770-B267-FFC00F3E4456}"/>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8" name="Segnaposto contenuto 5">
            <a:extLst>
              <a:ext uri="{FF2B5EF4-FFF2-40B4-BE49-F238E27FC236}">
                <a16:creationId xmlns:a16="http://schemas.microsoft.com/office/drawing/2014/main" id="{C181EA0C-95BF-450E-9AE3-E37E361B144A}"/>
              </a:ext>
            </a:extLst>
          </p:cNvPr>
          <p:cNvGrpSpPr/>
          <p:nvPr/>
        </p:nvGrpSpPr>
        <p:grpSpPr>
          <a:xfrm>
            <a:off x="7148475" y="4676792"/>
            <a:ext cx="176797" cy="294667"/>
            <a:chOff x="7148475" y="4676792"/>
            <a:chExt cx="176797" cy="294667"/>
          </a:xfrm>
          <a:solidFill>
            <a:srgbClr val="3B3838"/>
          </a:solidFill>
        </p:grpSpPr>
        <p:sp>
          <p:nvSpPr>
            <p:cNvPr id="109" name="Freeform: Shape 108">
              <a:extLst>
                <a:ext uri="{FF2B5EF4-FFF2-40B4-BE49-F238E27FC236}">
                  <a16:creationId xmlns:a16="http://schemas.microsoft.com/office/drawing/2014/main" id="{F43A05E2-BCD0-48D8-85C2-FC19FC758222}"/>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ACA55709-EA8B-4893-95B2-86A45FF44688}"/>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1" name="Segnaposto contenuto 5">
            <a:extLst>
              <a:ext uri="{FF2B5EF4-FFF2-40B4-BE49-F238E27FC236}">
                <a16:creationId xmlns:a16="http://schemas.microsoft.com/office/drawing/2014/main" id="{C181EA0C-95BF-450E-9AE3-E37E361B144A}"/>
              </a:ext>
            </a:extLst>
          </p:cNvPr>
          <p:cNvGrpSpPr/>
          <p:nvPr/>
        </p:nvGrpSpPr>
        <p:grpSpPr>
          <a:xfrm>
            <a:off x="7604367" y="4676792"/>
            <a:ext cx="176797" cy="294667"/>
            <a:chOff x="7604367" y="4676792"/>
            <a:chExt cx="176797" cy="294667"/>
          </a:xfrm>
          <a:solidFill>
            <a:srgbClr val="3B3838"/>
          </a:solidFill>
        </p:grpSpPr>
        <p:sp>
          <p:nvSpPr>
            <p:cNvPr id="112" name="Freeform: Shape 111">
              <a:extLst>
                <a:ext uri="{FF2B5EF4-FFF2-40B4-BE49-F238E27FC236}">
                  <a16:creationId xmlns:a16="http://schemas.microsoft.com/office/drawing/2014/main" id="{E4651A9B-83E7-4B45-B902-2EC827F64A50}"/>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090501D4-26D7-43C9-9C0C-E6F036E13006}"/>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4" name="Segnaposto contenuto 5">
            <a:extLst>
              <a:ext uri="{FF2B5EF4-FFF2-40B4-BE49-F238E27FC236}">
                <a16:creationId xmlns:a16="http://schemas.microsoft.com/office/drawing/2014/main" id="{C181EA0C-95BF-450E-9AE3-E37E361B144A}"/>
              </a:ext>
            </a:extLst>
          </p:cNvPr>
          <p:cNvGrpSpPr/>
          <p:nvPr/>
        </p:nvGrpSpPr>
        <p:grpSpPr>
          <a:xfrm>
            <a:off x="7376421" y="4676792"/>
            <a:ext cx="176797" cy="294667"/>
            <a:chOff x="7376421" y="4676792"/>
            <a:chExt cx="176797" cy="294667"/>
          </a:xfrm>
          <a:solidFill>
            <a:srgbClr val="3B3838"/>
          </a:solidFill>
        </p:grpSpPr>
        <p:sp>
          <p:nvSpPr>
            <p:cNvPr id="115" name="Freeform: Shape 114">
              <a:extLst>
                <a:ext uri="{FF2B5EF4-FFF2-40B4-BE49-F238E27FC236}">
                  <a16:creationId xmlns:a16="http://schemas.microsoft.com/office/drawing/2014/main" id="{51D296EE-BE6A-4ED5-8AAB-C6D47FDBDBF0}"/>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F193A08F-4EEE-494C-B6F6-853128E39ED9}"/>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7" name="Segnaposto contenuto 5">
            <a:extLst>
              <a:ext uri="{FF2B5EF4-FFF2-40B4-BE49-F238E27FC236}">
                <a16:creationId xmlns:a16="http://schemas.microsoft.com/office/drawing/2014/main" id="{C181EA0C-95BF-450E-9AE3-E37E361B144A}"/>
              </a:ext>
            </a:extLst>
          </p:cNvPr>
          <p:cNvGrpSpPr/>
          <p:nvPr/>
        </p:nvGrpSpPr>
        <p:grpSpPr>
          <a:xfrm>
            <a:off x="7832313" y="4676792"/>
            <a:ext cx="176797" cy="294667"/>
            <a:chOff x="7832313" y="4676792"/>
            <a:chExt cx="176797" cy="294667"/>
          </a:xfrm>
          <a:solidFill>
            <a:srgbClr val="3B3838"/>
          </a:solidFill>
        </p:grpSpPr>
        <p:sp>
          <p:nvSpPr>
            <p:cNvPr id="118" name="Freeform: Shape 117">
              <a:extLst>
                <a:ext uri="{FF2B5EF4-FFF2-40B4-BE49-F238E27FC236}">
                  <a16:creationId xmlns:a16="http://schemas.microsoft.com/office/drawing/2014/main" id="{3E47211F-36F5-4438-9EEC-5C79839A5F11}"/>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CEBC70E1-CDBA-434C-8D8F-1A6466C1B466}"/>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0" name="Segnaposto contenuto 5">
            <a:extLst>
              <a:ext uri="{FF2B5EF4-FFF2-40B4-BE49-F238E27FC236}">
                <a16:creationId xmlns:a16="http://schemas.microsoft.com/office/drawing/2014/main" id="{C181EA0C-95BF-450E-9AE3-E37E361B144A}"/>
              </a:ext>
            </a:extLst>
          </p:cNvPr>
          <p:cNvGrpSpPr/>
          <p:nvPr/>
        </p:nvGrpSpPr>
        <p:grpSpPr>
          <a:xfrm>
            <a:off x="8060259" y="4676792"/>
            <a:ext cx="176797" cy="294667"/>
            <a:chOff x="8060259" y="4676792"/>
            <a:chExt cx="176797" cy="294667"/>
          </a:xfrm>
          <a:solidFill>
            <a:srgbClr val="3B3838"/>
          </a:solidFill>
        </p:grpSpPr>
        <p:sp>
          <p:nvSpPr>
            <p:cNvPr id="121" name="Freeform: Shape 120">
              <a:extLst>
                <a:ext uri="{FF2B5EF4-FFF2-40B4-BE49-F238E27FC236}">
                  <a16:creationId xmlns:a16="http://schemas.microsoft.com/office/drawing/2014/main" id="{7B1160DF-6B63-414D-8439-052C3902B746}"/>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55CB3317-845F-4C53-8BE4-D95C7DC116BD}"/>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3" name="Freeform: Shape 122">
            <a:extLst>
              <a:ext uri="{FF2B5EF4-FFF2-40B4-BE49-F238E27FC236}">
                <a16:creationId xmlns:a16="http://schemas.microsoft.com/office/drawing/2014/main" id="{B84C6FE2-DEA4-4952-9106-7F6BA3D1347C}"/>
              </a:ext>
            </a:extLst>
          </p:cNvPr>
          <p:cNvSpPr/>
          <p:nvPr/>
        </p:nvSpPr>
        <p:spPr>
          <a:xfrm rot="10800000" flipV="1">
            <a:off x="6325090" y="5229977"/>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4" name="Freeform: Shape 123">
            <a:extLst>
              <a:ext uri="{FF2B5EF4-FFF2-40B4-BE49-F238E27FC236}">
                <a16:creationId xmlns:a16="http://schemas.microsoft.com/office/drawing/2014/main" id="{3574860A-9746-4E0C-961C-63D1C3653ECA}"/>
              </a:ext>
            </a:extLst>
          </p:cNvPr>
          <p:cNvSpPr/>
          <p:nvPr/>
        </p:nvSpPr>
        <p:spPr>
          <a:xfrm rot="10800000" flipV="1">
            <a:off x="6553035" y="4974233"/>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5" name="Freeform: Shape 124">
            <a:extLst>
              <a:ext uri="{FF2B5EF4-FFF2-40B4-BE49-F238E27FC236}">
                <a16:creationId xmlns:a16="http://schemas.microsoft.com/office/drawing/2014/main" id="{814CBEE7-C89F-4279-81E6-E4533B9A20D7}"/>
              </a:ext>
            </a:extLst>
          </p:cNvPr>
          <p:cNvSpPr/>
          <p:nvPr/>
        </p:nvSpPr>
        <p:spPr>
          <a:xfrm rot="10800000" flipV="1">
            <a:off x="6786540" y="4974233"/>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26" name="Freeform: Shape 125">
            <a:extLst>
              <a:ext uri="{FF2B5EF4-FFF2-40B4-BE49-F238E27FC236}">
                <a16:creationId xmlns:a16="http://schemas.microsoft.com/office/drawing/2014/main" id="{F74087AA-C08D-4440-B740-20E25C04D3C2}"/>
              </a:ext>
            </a:extLst>
          </p:cNvPr>
          <p:cNvSpPr/>
          <p:nvPr/>
        </p:nvSpPr>
        <p:spPr>
          <a:xfrm rot="10800000" flipV="1">
            <a:off x="7014486" y="4974233"/>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27" name="Freeform: Shape 126">
            <a:extLst>
              <a:ext uri="{FF2B5EF4-FFF2-40B4-BE49-F238E27FC236}">
                <a16:creationId xmlns:a16="http://schemas.microsoft.com/office/drawing/2014/main" id="{80A4A589-7D16-4ADB-82D1-2469EA0A4D8A}"/>
              </a:ext>
            </a:extLst>
          </p:cNvPr>
          <p:cNvSpPr/>
          <p:nvPr/>
        </p:nvSpPr>
        <p:spPr>
          <a:xfrm rot="10800000" flipV="1">
            <a:off x="7236872" y="4974233"/>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AF650D4D-D8EA-4338-B6D7-BC8A67C4EC18}"/>
              </a:ext>
            </a:extLst>
          </p:cNvPr>
          <p:cNvSpPr/>
          <p:nvPr/>
        </p:nvSpPr>
        <p:spPr>
          <a:xfrm rot="10800000" flipV="1">
            <a:off x="7464818" y="4974233"/>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1CFD86A-FFE1-47C8-81F1-0F2098B2FE5C}"/>
              </a:ext>
            </a:extLst>
          </p:cNvPr>
          <p:cNvSpPr/>
          <p:nvPr/>
        </p:nvSpPr>
        <p:spPr>
          <a:xfrm rot="10800000" flipV="1">
            <a:off x="7698324" y="4974233"/>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477EF2B7-5F0F-4961-8628-9CBEECF19509}"/>
              </a:ext>
            </a:extLst>
          </p:cNvPr>
          <p:cNvSpPr/>
          <p:nvPr/>
        </p:nvSpPr>
        <p:spPr>
          <a:xfrm rot="10800000" flipV="1">
            <a:off x="7926270" y="4974233"/>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8230B8A7-A0BC-4A87-8BB1-5B09D114A7AE}"/>
              </a:ext>
            </a:extLst>
          </p:cNvPr>
          <p:cNvSpPr/>
          <p:nvPr/>
        </p:nvSpPr>
        <p:spPr>
          <a:xfrm rot="10800000" flipV="1">
            <a:off x="8148656" y="4974233"/>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AC6932A5-9F81-4EF6-9FC0-879A8A8CB71E}"/>
              </a:ext>
            </a:extLst>
          </p:cNvPr>
          <p:cNvSpPr/>
          <p:nvPr/>
        </p:nvSpPr>
        <p:spPr>
          <a:xfrm>
            <a:off x="7537098" y="3200703"/>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F11E6375-A111-410E-9596-9AEB1EF9FE4A}"/>
              </a:ext>
            </a:extLst>
          </p:cNvPr>
          <p:cNvSpPr/>
          <p:nvPr/>
        </p:nvSpPr>
        <p:spPr>
          <a:xfrm>
            <a:off x="7006148" y="5065967"/>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4" name="Segnaposto contenuto 5">
            <a:extLst>
              <a:ext uri="{FF2B5EF4-FFF2-40B4-BE49-F238E27FC236}">
                <a16:creationId xmlns:a16="http://schemas.microsoft.com/office/drawing/2014/main" id="{C181EA0C-95BF-450E-9AE3-E37E361B144A}"/>
              </a:ext>
            </a:extLst>
          </p:cNvPr>
          <p:cNvGrpSpPr/>
          <p:nvPr/>
        </p:nvGrpSpPr>
        <p:grpSpPr>
          <a:xfrm>
            <a:off x="7006148" y="5072824"/>
            <a:ext cx="289102" cy="136396"/>
            <a:chOff x="7006148" y="5072824"/>
            <a:chExt cx="289102" cy="136396"/>
          </a:xfrm>
          <a:solidFill>
            <a:srgbClr val="3B3838"/>
          </a:solidFill>
        </p:grpSpPr>
        <p:sp>
          <p:nvSpPr>
            <p:cNvPr id="135" name="Freeform: Shape 134">
              <a:extLst>
                <a:ext uri="{FF2B5EF4-FFF2-40B4-BE49-F238E27FC236}">
                  <a16:creationId xmlns:a16="http://schemas.microsoft.com/office/drawing/2014/main" id="{1339A90C-EC05-47B1-B841-D16CEB14234C}"/>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0C880801-E914-4DA9-8040-896F6F22BAD0}"/>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575EC3F2-73C3-47C4-9911-D32052004923}"/>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1B469C5-0D05-40E1-A547-00607C0B05A2}"/>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548A607E-B1AB-426E-9AF1-FC00107CDF8D}"/>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5588A822-1B8C-4EC7-B25B-1E7E1222F890}"/>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12B6EA9-25A8-4688-AB45-1B6DC2C16F3E}"/>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CD7FA3A-BCEE-4D1F-A6F7-A2FF22F1E0A3}"/>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83D65901-D4B7-4663-9380-0EE773249905}"/>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4" name="Segnaposto contenuto 5">
            <a:extLst>
              <a:ext uri="{FF2B5EF4-FFF2-40B4-BE49-F238E27FC236}">
                <a16:creationId xmlns:a16="http://schemas.microsoft.com/office/drawing/2014/main" id="{C181EA0C-95BF-450E-9AE3-E37E361B144A}"/>
              </a:ext>
            </a:extLst>
          </p:cNvPr>
          <p:cNvGrpSpPr/>
          <p:nvPr/>
        </p:nvGrpSpPr>
        <p:grpSpPr>
          <a:xfrm>
            <a:off x="7156259" y="5150658"/>
            <a:ext cx="294661" cy="136400"/>
            <a:chOff x="7156259" y="5150658"/>
            <a:chExt cx="294661" cy="136400"/>
          </a:xfrm>
          <a:solidFill>
            <a:srgbClr val="3B3838"/>
          </a:solidFill>
        </p:grpSpPr>
        <p:sp>
          <p:nvSpPr>
            <p:cNvPr id="145" name="Freeform: Shape 144">
              <a:extLst>
                <a:ext uri="{FF2B5EF4-FFF2-40B4-BE49-F238E27FC236}">
                  <a16:creationId xmlns:a16="http://schemas.microsoft.com/office/drawing/2014/main" id="{F667B2E1-DE32-4EAA-B8BE-35E54F2AAA02}"/>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6BDBD408-ED2F-4D53-A124-B80392D16663}"/>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C0B9C81F-8233-4129-AC0D-B76D805D61B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D1EEFC07-3D27-4AE5-8A1D-969F0E29DEAD}"/>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11A19D7-3C14-47A6-A34B-69E8C26A3126}"/>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3176FF48-6127-4C6F-A7EF-1E53A7934D21}"/>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C795035A-D9D2-4AA3-A408-2717E01F20C3}"/>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681D69B-B89F-4F9B-B9FB-AEBA0EEF08F8}"/>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D636E4A-B0C3-4129-B7B2-358B033F50C6}"/>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314052942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On cloud v2</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Assuming 1 Executor = 1 Machine</a:t>
            </a:r>
          </a:p>
          <a:p>
            <a:pPr lvl="1"/>
            <a:r>
              <a:rPr lang="en-US" noProof="0" dirty="0"/>
              <a:t>Compare 4 machines on-premises vs on cloud</a:t>
            </a:r>
          </a:p>
          <a:p>
            <a:r>
              <a:rPr lang="en-US" noProof="0" dirty="0"/>
              <a:t>On-premises</a:t>
            </a:r>
          </a:p>
          <a:p>
            <a:pPr lvl="1"/>
            <a:r>
              <a:rPr lang="en-US" noProof="0" dirty="0"/>
              <a:t>4 machines: 10602€/year / 18 machines x 4 machines = </a:t>
            </a:r>
            <a:r>
              <a:rPr lang="en-US" noProof="0" dirty="0">
                <a:solidFill>
                  <a:srgbClr val="0070C0"/>
                </a:solidFill>
              </a:rPr>
              <a:t>2356€/year</a:t>
            </a:r>
          </a:p>
          <a:p>
            <a:pPr lvl="1"/>
            <a:r>
              <a:rPr lang="en-US" noProof="0" dirty="0"/>
              <a:t>Cloudera requires at least 10 nodes: </a:t>
            </a:r>
            <a:r>
              <a:rPr lang="en-US" noProof="0" dirty="0">
                <a:solidFill>
                  <a:srgbClr val="0070C0"/>
                </a:solidFill>
              </a:rPr>
              <a:t>100000€/year</a:t>
            </a:r>
          </a:p>
          <a:p>
            <a:r>
              <a:rPr lang="en-US" noProof="0" dirty="0"/>
              <a:t>AWS</a:t>
            </a:r>
            <a:endParaRPr lang="en-US" noProof="0" dirty="0">
              <a:solidFill>
                <a:srgbClr val="FF0000"/>
              </a:solidFill>
            </a:endParaRPr>
          </a:p>
          <a:p>
            <a:pPr lvl="1"/>
            <a:r>
              <a:rPr lang="en-US" noProof="0" dirty="0"/>
              <a:t>4 EC2 instances: 162000$/year / 18 machines x 4 machines = </a:t>
            </a:r>
            <a:r>
              <a:rPr lang="en-US" noProof="0" dirty="0">
                <a:solidFill>
                  <a:srgbClr val="FF0000"/>
                </a:solidFill>
              </a:rPr>
              <a:t>36000$/year</a:t>
            </a:r>
          </a:p>
          <a:p>
            <a:pPr lvl="2"/>
            <a:r>
              <a:rPr lang="en-US" noProof="0" dirty="0"/>
              <a:t>Plus the resources for master services = </a:t>
            </a:r>
            <a:r>
              <a:rPr lang="en-US" noProof="0" dirty="0">
                <a:solidFill>
                  <a:srgbClr val="FF0000"/>
                </a:solidFill>
              </a:rPr>
              <a:t>2000$/year</a:t>
            </a:r>
            <a:endParaRPr lang="en-US" noProof="0" dirty="0"/>
          </a:p>
          <a:p>
            <a:pPr lvl="1"/>
            <a:r>
              <a:rPr lang="en-US" noProof="0" dirty="0"/>
              <a:t>Problems</a:t>
            </a:r>
          </a:p>
          <a:p>
            <a:pPr lvl="2"/>
            <a:r>
              <a:rPr lang="en-US" noProof="0" dirty="0"/>
              <a:t>Still no software stack</a:t>
            </a:r>
          </a:p>
          <a:p>
            <a:pPr lvl="2"/>
            <a:r>
              <a:rPr lang="en-US" noProof="0" dirty="0"/>
              <a:t>A lot of storage cost</a:t>
            </a:r>
          </a:p>
          <a:p>
            <a:pPr lvl="2"/>
            <a:r>
              <a:rPr lang="en-US" noProof="0" dirty="0"/>
              <a:t>Machines are up-and-running even when no computation is necessary (just to persist data)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336</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560009200"/>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On-premises</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 cloud</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Hardware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38000$/</a:t>
                      </a:r>
                      <a:r>
                        <a:rPr lang="it-IT" sz="1600" kern="1200" dirty="0" err="1">
                          <a:solidFill>
                            <a:srgbClr val="FF0000"/>
                          </a:solidFill>
                          <a:latin typeface="Helvetica" panose="020B0604020202020204" pitchFamily="34" charset="0"/>
                          <a:ea typeface="+mn-ea"/>
                          <a:cs typeface="Helvetica" panose="020B0604020202020204" pitchFamily="34" charset="0"/>
                        </a:rPr>
                        <a:t>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Software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rgbClr val="0070C0"/>
                          </a:solidFill>
                          <a:latin typeface="Helvetica" panose="020B0604020202020204" pitchFamily="34" charset="0"/>
                          <a:cs typeface="Helvetica" panose="020B0604020202020204" pitchFamily="34" charset="0"/>
                        </a:rPr>
                        <a:t>100000€/year</a:t>
                      </a:r>
                      <a:endParaRPr lang="en-US" sz="160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87131769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a:t>On cloud v2</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a:t>AWS</a:t>
            </a:r>
          </a:p>
          <a:p>
            <a:pPr lvl="1"/>
            <a:r>
              <a:rPr lang="en-US" noProof="0"/>
              <a:t>Still, we have no software stack configuration</a:t>
            </a:r>
          </a:p>
          <a:p>
            <a:pPr lvl="1"/>
            <a:r>
              <a:rPr lang="en-US" noProof="0"/>
              <a:t>Which is the major cost?</a:t>
            </a:r>
          </a:p>
          <a:p>
            <a:endParaRPr lang="en-US" noProof="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337</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57010993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a:t>On cloud v2</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a:t>AWS</a:t>
            </a:r>
          </a:p>
          <a:p>
            <a:pPr lvl="1"/>
            <a:r>
              <a:rPr lang="en-US" noProof="0"/>
              <a:t>Still, we have no software stack configuration</a:t>
            </a:r>
          </a:p>
          <a:p>
            <a:pPr lvl="1"/>
            <a:r>
              <a:rPr lang="en-US" noProof="0"/>
              <a:t>Which is the major cost?</a:t>
            </a:r>
          </a:p>
          <a:p>
            <a:endParaRPr lang="en-US" noProof="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338</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343289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a:t>Migration</a:t>
            </a:r>
          </a:p>
        </p:txBody>
      </p:sp>
      <p:sp>
        <p:nvSpPr>
          <p:cNvPr id="13" name="Text Placeholder 12">
            <a:extLst>
              <a:ext uri="{FF2B5EF4-FFF2-40B4-BE49-F238E27FC236}">
                <a16:creationId xmlns:a16="http://schemas.microsoft.com/office/drawing/2014/main" id="{430736A4-C23A-4386-ABC9-8FE1659D266D}"/>
              </a:ext>
            </a:extLst>
          </p:cNvPr>
          <p:cNvSpPr>
            <a:spLocks noGrp="1"/>
          </p:cNvSpPr>
          <p:nvPr>
            <p:ph type="body" idx="1"/>
          </p:nvPr>
        </p:nvSpPr>
        <p:spPr/>
        <p:txBody>
          <a:bodyPr/>
          <a:lstStyle/>
          <a:p>
            <a:r>
              <a:rPr lang="en-US" noProof="0"/>
              <a:t>S3 standard</a:t>
            </a:r>
          </a:p>
        </p:txBody>
      </p:sp>
      <p:pic>
        <p:nvPicPr>
          <p:cNvPr id="15" name="Content Placeholder 11">
            <a:extLst>
              <a:ext uri="{FF2B5EF4-FFF2-40B4-BE49-F238E27FC236}">
                <a16:creationId xmlns:a16="http://schemas.microsoft.com/office/drawing/2014/main" id="{33B42C53-9F67-4D05-9D11-81C33524F2BE}"/>
              </a:ext>
            </a:extLst>
          </p:cNvPr>
          <p:cNvPicPr>
            <a:picLocks noGrp="1" noChangeAspect="1"/>
          </p:cNvPicPr>
          <p:nvPr>
            <p:ph sz="half" idx="2"/>
          </p:nvPr>
        </p:nvPicPr>
        <p:blipFill>
          <a:blip r:embed="rId2"/>
          <a:stretch>
            <a:fillRect/>
          </a:stretch>
        </p:blipFill>
        <p:spPr>
          <a:xfrm>
            <a:off x="839788" y="3192396"/>
            <a:ext cx="5157787" cy="1898783"/>
          </a:xfrm>
          <a:prstGeom prst="rect">
            <a:avLst/>
          </a:prstGeom>
          <a:ln>
            <a:noFill/>
          </a:ln>
          <a:effectLst>
            <a:outerShdw blurRad="292100" dist="139700" dir="2700000" algn="tl" rotWithShape="0">
              <a:srgbClr val="333333">
                <a:alpha val="65000"/>
              </a:srgbClr>
            </a:outerShdw>
          </a:effectLst>
        </p:spPr>
      </p:pic>
      <p:sp>
        <p:nvSpPr>
          <p:cNvPr id="14" name="Text Placeholder 13">
            <a:extLst>
              <a:ext uri="{FF2B5EF4-FFF2-40B4-BE49-F238E27FC236}">
                <a16:creationId xmlns:a16="http://schemas.microsoft.com/office/drawing/2014/main" id="{226FDECB-F0E7-4E41-A1F6-17F9EDDF04C1}"/>
              </a:ext>
            </a:extLst>
          </p:cNvPr>
          <p:cNvSpPr>
            <a:spLocks noGrp="1"/>
          </p:cNvSpPr>
          <p:nvPr>
            <p:ph type="body" sz="quarter" idx="3"/>
          </p:nvPr>
        </p:nvSpPr>
        <p:spPr/>
        <p:txBody>
          <a:bodyPr/>
          <a:lstStyle/>
          <a:p>
            <a:r>
              <a:rPr lang="en-US" noProof="0"/>
              <a:t>S3 Infrequent Access</a:t>
            </a:r>
          </a:p>
        </p:txBody>
      </p:sp>
      <p:pic>
        <p:nvPicPr>
          <p:cNvPr id="16" name="Content Placeholder 9">
            <a:extLst>
              <a:ext uri="{FF2B5EF4-FFF2-40B4-BE49-F238E27FC236}">
                <a16:creationId xmlns:a16="http://schemas.microsoft.com/office/drawing/2014/main" id="{96FFF786-CDEE-4CA9-BF66-0DB172DB6518}"/>
              </a:ext>
            </a:extLst>
          </p:cNvPr>
          <p:cNvPicPr>
            <a:picLocks noGrp="1" noChangeAspect="1"/>
          </p:cNvPicPr>
          <p:nvPr>
            <p:ph sz="quarter" idx="4"/>
          </p:nvPr>
        </p:nvPicPr>
        <p:blipFill>
          <a:blip r:embed="rId3"/>
          <a:stretch>
            <a:fillRect/>
          </a:stretch>
        </p:blipFill>
        <p:spPr>
          <a:xfrm>
            <a:off x="6172200" y="3326144"/>
            <a:ext cx="5183188" cy="1631288"/>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339</a:t>
            </a:fld>
            <a:endParaRPr lang="it-IT"/>
          </a:p>
        </p:txBody>
      </p:sp>
    </p:spTree>
    <p:extLst>
      <p:ext uri="{BB962C8B-B14F-4D97-AF65-F5344CB8AC3E}">
        <p14:creationId xmlns:p14="http://schemas.microsoft.com/office/powerpoint/2010/main" val="5153574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en-US" noProof="0"/>
              <a:t>Managing data platforms</a:t>
            </a:r>
          </a:p>
        </p:txBody>
      </p:sp>
      <p:sp>
        <p:nvSpPr>
          <p:cNvPr id="3" name="Content Placeholder 2">
            <a:extLst>
              <a:ext uri="{FF2B5EF4-FFF2-40B4-BE49-F238E27FC236}">
                <a16:creationId xmlns:a16="http://schemas.microsoft.com/office/drawing/2014/main" id="{38749360-389A-3823-2ACF-95FEB8115A04}"/>
              </a:ext>
            </a:extLst>
          </p:cNvPr>
          <p:cNvSpPr>
            <a:spLocks noGrp="1"/>
          </p:cNvSpPr>
          <p:nvPr>
            <p:ph sz="half" idx="1"/>
          </p:nvPr>
        </p:nvSpPr>
        <p:spPr/>
        <p:txBody>
          <a:bodyPr/>
          <a:lstStyle/>
          <a:p>
            <a:pPr lvl="1"/>
            <a:r>
              <a:rPr lang="en-US" noProof="0"/>
              <a:t>Data provenance</a:t>
            </a:r>
          </a:p>
          <a:p>
            <a:pPr lvl="1"/>
            <a:r>
              <a:rPr lang="en-US" noProof="0"/>
              <a:t>Compression</a:t>
            </a:r>
          </a:p>
          <a:p>
            <a:pPr lvl="1"/>
            <a:r>
              <a:rPr lang="en-US" noProof="0"/>
              <a:t>Data profiling</a:t>
            </a:r>
          </a:p>
          <a:p>
            <a:pPr lvl="1"/>
            <a:r>
              <a:rPr lang="en-US" noProof="0"/>
              <a:t>Entity resolution</a:t>
            </a:r>
          </a:p>
          <a:p>
            <a:pPr lvl="1"/>
            <a:r>
              <a:rPr lang="en-US" noProof="0"/>
              <a:t>Data versioning</a:t>
            </a:r>
          </a:p>
          <a:p>
            <a:pPr lvl="1"/>
            <a:r>
              <a:rPr lang="en-US" noProof="0"/>
              <a:t>…</a:t>
            </a:r>
          </a:p>
        </p:txBody>
      </p:sp>
      <p:sp>
        <p:nvSpPr>
          <p:cNvPr id="6" name="Content Placeholder 5">
            <a:extLst>
              <a:ext uri="{FF2B5EF4-FFF2-40B4-BE49-F238E27FC236}">
                <a16:creationId xmlns:a16="http://schemas.microsoft.com/office/drawing/2014/main" id="{8BB67D30-2F96-C09F-E39F-CD98866F3DF0}"/>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34</a:t>
            </a:fld>
            <a:endParaRPr lang="it-IT"/>
          </a:p>
        </p:txBody>
      </p:sp>
      <p:sp>
        <p:nvSpPr>
          <p:cNvPr id="7" name="Content Placeholder 6">
            <a:extLst>
              <a:ext uri="{FF2B5EF4-FFF2-40B4-BE49-F238E27FC236}">
                <a16:creationId xmlns:a16="http://schemas.microsoft.com/office/drawing/2014/main" id="{798B3AB4-E46C-B2AB-CD1D-5C54B743F7F9}"/>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9459348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a:t>Migration</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a:solidFill>
                  <a:srgbClr val="FF5050"/>
                </a:solidFill>
              </a:rPr>
              <a:t>AWS Storage</a:t>
            </a:r>
          </a:p>
          <a:p>
            <a:endParaRPr lang="en-US" noProof="0"/>
          </a:p>
          <a:p>
            <a:r>
              <a:rPr lang="en-US" noProof="0"/>
              <a:t>HDFS on EC2</a:t>
            </a:r>
          </a:p>
          <a:p>
            <a:pPr lvl="1"/>
            <a:r>
              <a:rPr lang="en-US" noProof="0"/>
              <a:t>Heavy price</a:t>
            </a:r>
          </a:p>
          <a:p>
            <a:pPr lvl="1"/>
            <a:r>
              <a:rPr lang="en-US" noProof="0"/>
              <a:t>Machine must be always on to guarantee data persistency</a:t>
            </a:r>
          </a:p>
          <a:p>
            <a:pPr lvl="1"/>
            <a:r>
              <a:rPr lang="en-US" noProof="0"/>
              <a:t>Data locality</a:t>
            </a:r>
          </a:p>
          <a:p>
            <a:r>
              <a:rPr lang="en-US" noProof="0"/>
              <a:t>S3</a:t>
            </a:r>
          </a:p>
          <a:p>
            <a:pPr lvl="1"/>
            <a:r>
              <a:rPr lang="en-US" noProof="0"/>
              <a:t>Much cheaper</a:t>
            </a:r>
          </a:p>
          <a:p>
            <a:pPr lvl="1"/>
            <a:r>
              <a:rPr lang="en-US" noProof="0"/>
              <a:t>Does not require machines for data storage</a:t>
            </a:r>
          </a:p>
          <a:p>
            <a:pPr lvl="1"/>
            <a:r>
              <a:rPr lang="en-US" noProof="0"/>
              <a:t>Data locality is lost</a:t>
            </a:r>
          </a:p>
        </p:txBody>
      </p:sp>
      <p:sp>
        <p:nvSpPr>
          <p:cNvPr id="9" name="Content Placeholder 8">
            <a:extLst>
              <a:ext uri="{FF2B5EF4-FFF2-40B4-BE49-F238E27FC236}">
                <a16:creationId xmlns:a16="http://schemas.microsoft.com/office/drawing/2014/main" id="{F242AA26-6B69-4E51-B0EF-A1C5FEE81378}"/>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pPr/>
              <a:t>340</a:t>
            </a:fld>
            <a:endParaRPr lang="it-IT"/>
          </a:p>
        </p:txBody>
      </p:sp>
      <p:sp>
        <p:nvSpPr>
          <p:cNvPr id="10" name="Content Placeholder 9">
            <a:extLst>
              <a:ext uri="{FF2B5EF4-FFF2-40B4-BE49-F238E27FC236}">
                <a16:creationId xmlns:a16="http://schemas.microsoft.com/office/drawing/2014/main" id="{AB5AB091-D78E-440C-A8DB-3AEFA7658C39}"/>
              </a:ext>
            </a:extLst>
          </p:cNvPr>
          <p:cNvSpPr>
            <a:spLocks noGrp="1"/>
          </p:cNvSpPr>
          <p:nvPr>
            <p:ph idx="13"/>
          </p:nvPr>
        </p:nvSpPr>
        <p:spPr/>
        <p:txBody>
          <a:bodyPr/>
          <a:lstStyle/>
          <a:p>
            <a:endParaRPr lang="en-US"/>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26380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a:t>Migrating cluster to EMR: </a:t>
            </a:r>
            <a:r>
              <a:rPr lang="en-US" noProof="0">
                <a:solidFill>
                  <a:srgbClr val="FF0000"/>
                </a:solidFill>
              </a:rPr>
              <a:t>?</a:t>
            </a:r>
          </a:p>
          <a:p>
            <a:endParaRPr lang="en-US" noProof="0"/>
          </a:p>
          <a:p>
            <a:r>
              <a:rPr lang="en-US" noProof="0"/>
              <a:t>Given the software requirements, we need</a:t>
            </a:r>
          </a:p>
          <a:p>
            <a:pPr lvl="1"/>
            <a:r>
              <a:rPr lang="en-US" noProof="0"/>
              <a:t>1 x Master Node (to manage the cluster)</a:t>
            </a:r>
            <a:br>
              <a:rPr lang="en-US" noProof="0"/>
            </a:br>
            <a:r>
              <a:rPr lang="en-US" noProof="0"/>
              <a:t>1 x Core node (with HDFS/EBS)</a:t>
            </a:r>
          </a:p>
          <a:p>
            <a:pPr lvl="1"/>
            <a:r>
              <a:rPr lang="en-US" noProof="0"/>
              <a:t>4 x Task Nodes (to compute)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341</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892001524"/>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On-premises</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 cloud</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Hardware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a:solidFill>
                            <a:srgbClr val="FF0000"/>
                          </a:solidFill>
                          <a:latin typeface="Helvetica" panose="020B0604020202020204" pitchFamily="34" charset="0"/>
                          <a:ea typeface="+mn-ea"/>
                          <a:cs typeface="Helvetica" panose="020B0604020202020204" pitchFamily="34" charset="0"/>
                        </a:rPr>
                        <a:t>?</a:t>
                      </a:r>
                      <a:endParaRPr lang="en-US" sz="160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Software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100000</a:t>
                      </a:r>
                      <a:r>
                        <a:rPr lang="en-US" sz="1600">
                          <a:solidFill>
                            <a:schemeClr val="tx1"/>
                          </a:solidFill>
                          <a:latin typeface="Helvetica" panose="020B0604020202020204" pitchFamily="34" charset="0"/>
                          <a:cs typeface="Helvetica" panose="020B0604020202020204" pitchFamily="34" charset="0"/>
                        </a:rPr>
                        <a:t>€</a:t>
                      </a:r>
                      <a:r>
                        <a:rPr lang="it-IT" sz="1600">
                          <a:solidFill>
                            <a:schemeClr val="tx1"/>
                          </a:solidFill>
                          <a:latin typeface="Helvetica" panose="020B0604020202020204" pitchFamily="34" charset="0"/>
                          <a:cs typeface="Helvetica" panose="020B0604020202020204" pitchFamily="34" charset="0"/>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a:solidFill>
                            <a:schemeClr val="tx1"/>
                          </a:solidFill>
                          <a:latin typeface="Helvetica" panose="020B0604020202020204" pitchFamily="34" charset="0"/>
                          <a:cs typeface="Helvetica" panose="020B0604020202020204" pitchFamily="34" charset="0"/>
                        </a:rPr>
                        <a:t>?</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7" name="Freeform: Shape 6">
            <a:extLst>
              <a:ext uri="{FF2B5EF4-FFF2-40B4-BE49-F238E27FC236}">
                <a16:creationId xmlns:a16="http://schemas.microsoft.com/office/drawing/2014/main" id="{29A829A3-32E3-4529-A934-09F63032BDFB}"/>
              </a:ext>
            </a:extLst>
          </p:cNvPr>
          <p:cNvSpPr/>
          <p:nvPr/>
        </p:nvSpPr>
        <p:spPr>
          <a:xfrm>
            <a:off x="9347019" y="3939528"/>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8" name="TextBox 7">
            <a:extLst>
              <a:ext uri="{FF2B5EF4-FFF2-40B4-BE49-F238E27FC236}">
                <a16:creationId xmlns:a16="http://schemas.microsoft.com/office/drawing/2014/main" id="{040DC7AD-3E55-450F-B78C-882E38E02F0E}"/>
              </a:ext>
            </a:extLst>
          </p:cNvPr>
          <p:cNvSpPr txBox="1"/>
          <p:nvPr/>
        </p:nvSpPr>
        <p:spPr>
          <a:xfrm>
            <a:off x="9255835" y="3904927"/>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12" name="TextBox 11">
            <a:extLst>
              <a:ext uri="{FF2B5EF4-FFF2-40B4-BE49-F238E27FC236}">
                <a16:creationId xmlns:a16="http://schemas.microsoft.com/office/drawing/2014/main" id="{EDCDF2F5-54EC-4F80-BFDE-3BC8F73D5D5B}"/>
              </a:ext>
            </a:extLst>
          </p:cNvPr>
          <p:cNvSpPr txBox="1"/>
          <p:nvPr/>
        </p:nvSpPr>
        <p:spPr>
          <a:xfrm>
            <a:off x="9522699" y="404391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2A662145-A43C-4CEC-A8F4-EF3438E06377}"/>
              </a:ext>
            </a:extLst>
          </p:cNvPr>
          <p:cNvSpPr txBox="1"/>
          <p:nvPr/>
        </p:nvSpPr>
        <p:spPr>
          <a:xfrm>
            <a:off x="9585708" y="404391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4" name="TextBox 13">
            <a:extLst>
              <a:ext uri="{FF2B5EF4-FFF2-40B4-BE49-F238E27FC236}">
                <a16:creationId xmlns:a16="http://schemas.microsoft.com/office/drawing/2014/main" id="{450BC771-F15F-41EB-B0C5-731CCB18CEE2}"/>
              </a:ext>
            </a:extLst>
          </p:cNvPr>
          <p:cNvSpPr txBox="1"/>
          <p:nvPr/>
        </p:nvSpPr>
        <p:spPr>
          <a:xfrm>
            <a:off x="10114802" y="4043918"/>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B5438776-657E-48CB-83E3-88B4C6B12DC0}"/>
              </a:ext>
            </a:extLst>
          </p:cNvPr>
          <p:cNvSpPr txBox="1"/>
          <p:nvPr/>
        </p:nvSpPr>
        <p:spPr>
          <a:xfrm>
            <a:off x="9789562" y="41662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C611D3DE-0E8A-4F51-BCE8-96FFBBAF6B53}"/>
              </a:ext>
            </a:extLst>
          </p:cNvPr>
          <p:cNvSpPr txBox="1"/>
          <p:nvPr/>
        </p:nvSpPr>
        <p:spPr>
          <a:xfrm>
            <a:off x="9852570" y="4166231"/>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7" name="TextBox 16">
            <a:extLst>
              <a:ext uri="{FF2B5EF4-FFF2-40B4-BE49-F238E27FC236}">
                <a16:creationId xmlns:a16="http://schemas.microsoft.com/office/drawing/2014/main" id="{0441E320-94B5-4CEB-916A-270329837C54}"/>
              </a:ext>
            </a:extLst>
          </p:cNvPr>
          <p:cNvSpPr txBox="1"/>
          <p:nvPr/>
        </p:nvSpPr>
        <p:spPr>
          <a:xfrm>
            <a:off x="9789562" y="4294103"/>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DA0A717C-AE34-4B86-8121-D0F20D89AD94}"/>
              </a:ext>
            </a:extLst>
          </p:cNvPr>
          <p:cNvSpPr txBox="1"/>
          <p:nvPr/>
        </p:nvSpPr>
        <p:spPr>
          <a:xfrm>
            <a:off x="9852570" y="4294103"/>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9" name="Group 18">
            <a:extLst>
              <a:ext uri="{FF2B5EF4-FFF2-40B4-BE49-F238E27FC236}">
                <a16:creationId xmlns:a16="http://schemas.microsoft.com/office/drawing/2014/main" id="{4B7783B9-6451-4313-B3A8-23A5F291E5B1}"/>
              </a:ext>
            </a:extLst>
          </p:cNvPr>
          <p:cNvGrpSpPr/>
          <p:nvPr/>
        </p:nvGrpSpPr>
        <p:grpSpPr>
          <a:xfrm>
            <a:off x="9522699" y="4529630"/>
            <a:ext cx="1611672" cy="208192"/>
            <a:chOff x="8860844" y="4216119"/>
            <a:chExt cx="1611672" cy="208192"/>
          </a:xfrm>
        </p:grpSpPr>
        <p:sp>
          <p:nvSpPr>
            <p:cNvPr id="20" name="TextBox 19">
              <a:extLst>
                <a:ext uri="{FF2B5EF4-FFF2-40B4-BE49-F238E27FC236}">
                  <a16:creationId xmlns:a16="http://schemas.microsoft.com/office/drawing/2014/main" id="{D1525E0D-99AC-42BD-9EE1-8EA427F85B6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54B7BD7A-138A-4FDD-8064-559944F6DEF3}"/>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22" name="TextBox 21">
              <a:extLst>
                <a:ext uri="{FF2B5EF4-FFF2-40B4-BE49-F238E27FC236}">
                  <a16:creationId xmlns:a16="http://schemas.microsoft.com/office/drawing/2014/main" id="{46AD1215-D0FA-42A6-B31C-33257BAF893D}"/>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23" name="Group 22">
            <a:extLst>
              <a:ext uri="{FF2B5EF4-FFF2-40B4-BE49-F238E27FC236}">
                <a16:creationId xmlns:a16="http://schemas.microsoft.com/office/drawing/2014/main" id="{4B2C60EB-C3A5-45C3-B94B-0E63AA7C91D9}"/>
              </a:ext>
            </a:extLst>
          </p:cNvPr>
          <p:cNvGrpSpPr/>
          <p:nvPr/>
        </p:nvGrpSpPr>
        <p:grpSpPr>
          <a:xfrm>
            <a:off x="9522699" y="4408102"/>
            <a:ext cx="1518125" cy="208192"/>
            <a:chOff x="8860844" y="4887068"/>
            <a:chExt cx="1518125" cy="208192"/>
          </a:xfrm>
        </p:grpSpPr>
        <p:sp>
          <p:nvSpPr>
            <p:cNvPr id="24" name="TextBox 23">
              <a:extLst>
                <a:ext uri="{FF2B5EF4-FFF2-40B4-BE49-F238E27FC236}">
                  <a16:creationId xmlns:a16="http://schemas.microsoft.com/office/drawing/2014/main" id="{8F219646-B02F-45B8-B47C-0EB055296EED}"/>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61FD0D9C-86AB-42CD-BDC4-250FC8D0FE0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26" name="TextBox 25">
              <a:extLst>
                <a:ext uri="{FF2B5EF4-FFF2-40B4-BE49-F238E27FC236}">
                  <a16:creationId xmlns:a16="http://schemas.microsoft.com/office/drawing/2014/main" id="{C76D52EC-2F12-4723-B87C-CD48111CC88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7" name="TextBox 26">
              <a:extLst>
                <a:ext uri="{FF2B5EF4-FFF2-40B4-BE49-F238E27FC236}">
                  <a16:creationId xmlns:a16="http://schemas.microsoft.com/office/drawing/2014/main" id="{8EB71BD4-EA8A-4ABD-9C04-27C22E9BB03F}"/>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6167C7C1-BA8C-48AF-A49E-EF9E0D3BB91E}"/>
                </a:ext>
              </a:extLst>
            </p:cNvPr>
            <p:cNvSpPr txBox="1"/>
            <p:nvPr/>
          </p:nvSpPr>
          <p:spPr>
            <a:xfrm>
              <a:off x="9595647" y="4887068"/>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grpSp>
      <p:sp>
        <p:nvSpPr>
          <p:cNvPr id="29" name="TextBox 28">
            <a:extLst>
              <a:ext uri="{FF2B5EF4-FFF2-40B4-BE49-F238E27FC236}">
                <a16:creationId xmlns:a16="http://schemas.microsoft.com/office/drawing/2014/main" id="{23C9349A-CC17-44D9-B0B3-DC590E3762F5}"/>
              </a:ext>
            </a:extLst>
          </p:cNvPr>
          <p:cNvSpPr txBox="1"/>
          <p:nvPr/>
        </p:nvSpPr>
        <p:spPr>
          <a:xfrm>
            <a:off x="9522699"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6786C885-1F83-4829-A554-254F4DE949E6}"/>
              </a:ext>
            </a:extLst>
          </p:cNvPr>
          <p:cNvSpPr txBox="1"/>
          <p:nvPr/>
        </p:nvSpPr>
        <p:spPr>
          <a:xfrm>
            <a:off x="9585708" y="4666600"/>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31" name="TextBox 30">
            <a:extLst>
              <a:ext uri="{FF2B5EF4-FFF2-40B4-BE49-F238E27FC236}">
                <a16:creationId xmlns:a16="http://schemas.microsoft.com/office/drawing/2014/main" id="{15AAFFCA-FDCA-42B6-93C5-602BF585BA52}"/>
              </a:ext>
            </a:extLst>
          </p:cNvPr>
          <p:cNvSpPr txBox="1"/>
          <p:nvPr/>
        </p:nvSpPr>
        <p:spPr>
          <a:xfrm>
            <a:off x="9723773" y="4666600"/>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32" name="TextBox 31">
            <a:extLst>
              <a:ext uri="{FF2B5EF4-FFF2-40B4-BE49-F238E27FC236}">
                <a16:creationId xmlns:a16="http://schemas.microsoft.com/office/drawing/2014/main" id="{CD9BA301-BD53-4779-B29A-2A80381E3DB4}"/>
              </a:ext>
            </a:extLst>
          </p:cNvPr>
          <p:cNvSpPr txBox="1"/>
          <p:nvPr/>
        </p:nvSpPr>
        <p:spPr>
          <a:xfrm>
            <a:off x="9896124"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B5E33387-0023-4AD7-B64E-FE8078075E45}"/>
              </a:ext>
            </a:extLst>
          </p:cNvPr>
          <p:cNvSpPr txBox="1"/>
          <p:nvPr/>
        </p:nvSpPr>
        <p:spPr>
          <a:xfrm>
            <a:off x="9930405" y="4666600"/>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4" name="Freeform: Shape 33">
            <a:extLst>
              <a:ext uri="{FF2B5EF4-FFF2-40B4-BE49-F238E27FC236}">
                <a16:creationId xmlns:a16="http://schemas.microsoft.com/office/drawing/2014/main" id="{D71AD42E-33AC-4441-98AA-2E18E12F9349}"/>
              </a:ext>
            </a:extLst>
          </p:cNvPr>
          <p:cNvSpPr/>
          <p:nvPr/>
        </p:nvSpPr>
        <p:spPr>
          <a:xfrm>
            <a:off x="9347019" y="2983267"/>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5" name="TextBox 34">
            <a:extLst>
              <a:ext uri="{FF2B5EF4-FFF2-40B4-BE49-F238E27FC236}">
                <a16:creationId xmlns:a16="http://schemas.microsoft.com/office/drawing/2014/main" id="{0F770899-7F29-4DA4-8B7F-E9FA6C2E2D8A}"/>
              </a:ext>
            </a:extLst>
          </p:cNvPr>
          <p:cNvSpPr txBox="1"/>
          <p:nvPr/>
        </p:nvSpPr>
        <p:spPr>
          <a:xfrm>
            <a:off x="9255835" y="2948666"/>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6" name="TextBox 35">
            <a:extLst>
              <a:ext uri="{FF2B5EF4-FFF2-40B4-BE49-F238E27FC236}">
                <a16:creationId xmlns:a16="http://schemas.microsoft.com/office/drawing/2014/main" id="{ECDFFE84-7436-47CB-AD9E-01A31C0ACFCF}"/>
              </a:ext>
            </a:extLst>
          </p:cNvPr>
          <p:cNvSpPr txBox="1"/>
          <p:nvPr/>
        </p:nvSpPr>
        <p:spPr>
          <a:xfrm>
            <a:off x="9522699" y="308765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7" name="TextBox 36">
            <a:extLst>
              <a:ext uri="{FF2B5EF4-FFF2-40B4-BE49-F238E27FC236}">
                <a16:creationId xmlns:a16="http://schemas.microsoft.com/office/drawing/2014/main" id="{9B8A418D-D722-4C72-B9C1-10FA92335BB6}"/>
              </a:ext>
            </a:extLst>
          </p:cNvPr>
          <p:cNvSpPr txBox="1"/>
          <p:nvPr/>
        </p:nvSpPr>
        <p:spPr>
          <a:xfrm>
            <a:off x="9585708" y="308765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8" name="TextBox 37">
            <a:extLst>
              <a:ext uri="{FF2B5EF4-FFF2-40B4-BE49-F238E27FC236}">
                <a16:creationId xmlns:a16="http://schemas.microsoft.com/office/drawing/2014/main" id="{75BD7B60-AA44-405A-9357-AAC91FBEB040}"/>
              </a:ext>
            </a:extLst>
          </p:cNvPr>
          <p:cNvSpPr txBox="1"/>
          <p:nvPr/>
        </p:nvSpPr>
        <p:spPr>
          <a:xfrm>
            <a:off x="10114802" y="3087658"/>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9" name="TextBox 38">
            <a:extLst>
              <a:ext uri="{FF2B5EF4-FFF2-40B4-BE49-F238E27FC236}">
                <a16:creationId xmlns:a16="http://schemas.microsoft.com/office/drawing/2014/main" id="{028CE386-7C71-495E-B243-82967AD5A884}"/>
              </a:ext>
            </a:extLst>
          </p:cNvPr>
          <p:cNvSpPr txBox="1"/>
          <p:nvPr/>
        </p:nvSpPr>
        <p:spPr>
          <a:xfrm>
            <a:off x="9789562" y="320997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31943F8-8EFE-4FEE-A83A-D5A8C235227C}"/>
              </a:ext>
            </a:extLst>
          </p:cNvPr>
          <p:cNvSpPr txBox="1"/>
          <p:nvPr/>
        </p:nvSpPr>
        <p:spPr>
          <a:xfrm>
            <a:off x="9852570" y="3209970"/>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41" name="TextBox 40">
            <a:extLst>
              <a:ext uri="{FF2B5EF4-FFF2-40B4-BE49-F238E27FC236}">
                <a16:creationId xmlns:a16="http://schemas.microsoft.com/office/drawing/2014/main" id="{3D639935-0804-41BE-B44B-8D856391F606}"/>
              </a:ext>
            </a:extLst>
          </p:cNvPr>
          <p:cNvSpPr txBox="1"/>
          <p:nvPr/>
        </p:nvSpPr>
        <p:spPr>
          <a:xfrm>
            <a:off x="9789562" y="333784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2" name="TextBox 41">
            <a:extLst>
              <a:ext uri="{FF2B5EF4-FFF2-40B4-BE49-F238E27FC236}">
                <a16:creationId xmlns:a16="http://schemas.microsoft.com/office/drawing/2014/main" id="{3110E250-416D-428C-808C-11F2E066088A}"/>
              </a:ext>
            </a:extLst>
          </p:cNvPr>
          <p:cNvSpPr txBox="1"/>
          <p:nvPr/>
        </p:nvSpPr>
        <p:spPr>
          <a:xfrm>
            <a:off x="9852570" y="3337842"/>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43" name="TextBox 42">
            <a:extLst>
              <a:ext uri="{FF2B5EF4-FFF2-40B4-BE49-F238E27FC236}">
                <a16:creationId xmlns:a16="http://schemas.microsoft.com/office/drawing/2014/main" id="{C156AEB2-67F1-4B22-8EE9-6E00382828A9}"/>
              </a:ext>
            </a:extLst>
          </p:cNvPr>
          <p:cNvSpPr txBox="1"/>
          <p:nvPr/>
        </p:nvSpPr>
        <p:spPr>
          <a:xfrm>
            <a:off x="9522699"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4" name="TextBox 43">
            <a:extLst>
              <a:ext uri="{FF2B5EF4-FFF2-40B4-BE49-F238E27FC236}">
                <a16:creationId xmlns:a16="http://schemas.microsoft.com/office/drawing/2014/main" id="{FBD5221C-CBF8-4658-B802-1A054BB2DF08}"/>
              </a:ext>
            </a:extLst>
          </p:cNvPr>
          <p:cNvSpPr txBox="1"/>
          <p:nvPr/>
        </p:nvSpPr>
        <p:spPr>
          <a:xfrm>
            <a:off x="9585708" y="3460155"/>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5" name="TextBox 44">
            <a:extLst>
              <a:ext uri="{FF2B5EF4-FFF2-40B4-BE49-F238E27FC236}">
                <a16:creationId xmlns:a16="http://schemas.microsoft.com/office/drawing/2014/main" id="{69E380A0-15B3-4533-9427-B6F9A376B998}"/>
              </a:ext>
            </a:extLst>
          </p:cNvPr>
          <p:cNvSpPr txBox="1"/>
          <p:nvPr/>
        </p:nvSpPr>
        <p:spPr>
          <a:xfrm>
            <a:off x="10108314" y="3460155"/>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6" name="TextBox 45">
            <a:extLst>
              <a:ext uri="{FF2B5EF4-FFF2-40B4-BE49-F238E27FC236}">
                <a16:creationId xmlns:a16="http://schemas.microsoft.com/office/drawing/2014/main" id="{3EE7905F-5643-4223-AA91-97659720057A}"/>
              </a:ext>
            </a:extLst>
          </p:cNvPr>
          <p:cNvSpPr txBox="1"/>
          <p:nvPr/>
        </p:nvSpPr>
        <p:spPr>
          <a:xfrm>
            <a:off x="10223215"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D36F8680-A5F7-4D74-9D5E-663D274D77F9}"/>
              </a:ext>
            </a:extLst>
          </p:cNvPr>
          <p:cNvSpPr txBox="1"/>
          <p:nvPr/>
        </p:nvSpPr>
        <p:spPr>
          <a:xfrm>
            <a:off x="10257502" y="3460155"/>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8" name="TextBox 47">
            <a:extLst>
              <a:ext uri="{FF2B5EF4-FFF2-40B4-BE49-F238E27FC236}">
                <a16:creationId xmlns:a16="http://schemas.microsoft.com/office/drawing/2014/main" id="{F8917B68-BF9D-494A-BA5E-F59A623FFD31}"/>
              </a:ext>
            </a:extLst>
          </p:cNvPr>
          <p:cNvSpPr txBox="1"/>
          <p:nvPr/>
        </p:nvSpPr>
        <p:spPr>
          <a:xfrm>
            <a:off x="9522699" y="358246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D4D93E0A-7C0C-438F-81E4-C19A8E7332D8}"/>
              </a:ext>
            </a:extLst>
          </p:cNvPr>
          <p:cNvSpPr txBox="1"/>
          <p:nvPr/>
        </p:nvSpPr>
        <p:spPr>
          <a:xfrm>
            <a:off x="9585708" y="3582467"/>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50" name="TextBox 49">
            <a:extLst>
              <a:ext uri="{FF2B5EF4-FFF2-40B4-BE49-F238E27FC236}">
                <a16:creationId xmlns:a16="http://schemas.microsoft.com/office/drawing/2014/main" id="{4EA59897-8C86-4F42-9E79-027797017484}"/>
              </a:ext>
            </a:extLst>
          </p:cNvPr>
          <p:cNvSpPr txBox="1"/>
          <p:nvPr/>
        </p:nvSpPr>
        <p:spPr>
          <a:xfrm>
            <a:off x="9922955" y="3582467"/>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51" name="TextBox 50">
            <a:extLst>
              <a:ext uri="{FF2B5EF4-FFF2-40B4-BE49-F238E27FC236}">
                <a16:creationId xmlns:a16="http://schemas.microsoft.com/office/drawing/2014/main" id="{11D0D72F-8151-4AA5-ACC8-E98D5D1FBB1F}"/>
              </a:ext>
            </a:extLst>
          </p:cNvPr>
          <p:cNvSpPr txBox="1"/>
          <p:nvPr/>
        </p:nvSpPr>
        <p:spPr>
          <a:xfrm>
            <a:off x="9522699"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2" name="TextBox 51">
            <a:extLst>
              <a:ext uri="{FF2B5EF4-FFF2-40B4-BE49-F238E27FC236}">
                <a16:creationId xmlns:a16="http://schemas.microsoft.com/office/drawing/2014/main" id="{E04B7C47-E8BF-48AF-8D14-3D1492234AFD}"/>
              </a:ext>
            </a:extLst>
          </p:cNvPr>
          <p:cNvSpPr txBox="1"/>
          <p:nvPr/>
        </p:nvSpPr>
        <p:spPr>
          <a:xfrm>
            <a:off x="9585708" y="371033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53" name="TextBox 52">
            <a:extLst>
              <a:ext uri="{FF2B5EF4-FFF2-40B4-BE49-F238E27FC236}">
                <a16:creationId xmlns:a16="http://schemas.microsoft.com/office/drawing/2014/main" id="{4F6ED953-E903-4159-A9B0-A148ACC3F5F4}"/>
              </a:ext>
            </a:extLst>
          </p:cNvPr>
          <p:cNvSpPr txBox="1"/>
          <p:nvPr/>
        </p:nvSpPr>
        <p:spPr>
          <a:xfrm>
            <a:off x="9723773" y="3710339"/>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4" name="TextBox 53">
            <a:extLst>
              <a:ext uri="{FF2B5EF4-FFF2-40B4-BE49-F238E27FC236}">
                <a16:creationId xmlns:a16="http://schemas.microsoft.com/office/drawing/2014/main" id="{832FE971-692D-4E52-BD0C-36CEE744F656}"/>
              </a:ext>
            </a:extLst>
          </p:cNvPr>
          <p:cNvSpPr txBox="1"/>
          <p:nvPr/>
        </p:nvSpPr>
        <p:spPr>
          <a:xfrm>
            <a:off x="9988781"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5" name="TextBox 54">
            <a:extLst>
              <a:ext uri="{FF2B5EF4-FFF2-40B4-BE49-F238E27FC236}">
                <a16:creationId xmlns:a16="http://schemas.microsoft.com/office/drawing/2014/main" id="{3C1034E2-6880-46C4-8342-B4271F666FD1}"/>
              </a:ext>
            </a:extLst>
          </p:cNvPr>
          <p:cNvSpPr txBox="1"/>
          <p:nvPr/>
        </p:nvSpPr>
        <p:spPr>
          <a:xfrm>
            <a:off x="10023068" y="3710339"/>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6" name="Freeform: Shape 55">
            <a:extLst>
              <a:ext uri="{FF2B5EF4-FFF2-40B4-BE49-F238E27FC236}">
                <a16:creationId xmlns:a16="http://schemas.microsoft.com/office/drawing/2014/main" id="{6DBBE4C6-6391-4C4B-BA18-8D74E74AB56B}"/>
              </a:ext>
            </a:extLst>
          </p:cNvPr>
          <p:cNvSpPr/>
          <p:nvPr/>
        </p:nvSpPr>
        <p:spPr>
          <a:xfrm flipV="1">
            <a:off x="8892591" y="3436371"/>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1F5DC37-042F-44D2-BAA2-D4FAF359F81C}"/>
              </a:ext>
            </a:extLst>
          </p:cNvPr>
          <p:cNvSpPr/>
          <p:nvPr/>
        </p:nvSpPr>
        <p:spPr>
          <a:xfrm>
            <a:off x="8892534" y="3891031"/>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11F17AB-CBF8-4BE4-A87C-D1C439162489}"/>
              </a:ext>
            </a:extLst>
          </p:cNvPr>
          <p:cNvSpPr/>
          <p:nvPr/>
        </p:nvSpPr>
        <p:spPr>
          <a:xfrm rot="10800000" flipV="1">
            <a:off x="6986944" y="5287744"/>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9" name="TextBox 58">
            <a:extLst>
              <a:ext uri="{FF2B5EF4-FFF2-40B4-BE49-F238E27FC236}">
                <a16:creationId xmlns:a16="http://schemas.microsoft.com/office/drawing/2014/main" id="{4748958E-C829-4CE0-B5CD-8B4CCA7B39E1}"/>
              </a:ext>
            </a:extLst>
          </p:cNvPr>
          <p:cNvSpPr txBox="1"/>
          <p:nvPr/>
        </p:nvSpPr>
        <p:spPr>
          <a:xfrm>
            <a:off x="7317939" y="3026502"/>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60" name="TextBox 59">
            <a:extLst>
              <a:ext uri="{FF2B5EF4-FFF2-40B4-BE49-F238E27FC236}">
                <a16:creationId xmlns:a16="http://schemas.microsoft.com/office/drawing/2014/main" id="{95690E57-6DFD-4DAE-BA10-E740BC6079B1}"/>
              </a:ext>
            </a:extLst>
          </p:cNvPr>
          <p:cNvSpPr txBox="1"/>
          <p:nvPr/>
        </p:nvSpPr>
        <p:spPr>
          <a:xfrm>
            <a:off x="7822015" y="3026502"/>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61" name="Freeform: Shape 60">
            <a:extLst>
              <a:ext uri="{FF2B5EF4-FFF2-40B4-BE49-F238E27FC236}">
                <a16:creationId xmlns:a16="http://schemas.microsoft.com/office/drawing/2014/main" id="{ADC58B41-B5DA-4D57-B0C3-CAFE98CE8928}"/>
              </a:ext>
            </a:extLst>
          </p:cNvPr>
          <p:cNvSpPr/>
          <p:nvPr/>
        </p:nvSpPr>
        <p:spPr>
          <a:xfrm>
            <a:off x="6881312" y="4337043"/>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8CBDF804-13BF-4BBF-9DC3-368E431FB63D}"/>
              </a:ext>
            </a:extLst>
          </p:cNvPr>
          <p:cNvSpPr txBox="1"/>
          <p:nvPr/>
        </p:nvSpPr>
        <p:spPr>
          <a:xfrm>
            <a:off x="7613529" y="4305222"/>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63" name="Freeform: Shape 62">
            <a:extLst>
              <a:ext uri="{FF2B5EF4-FFF2-40B4-BE49-F238E27FC236}">
                <a16:creationId xmlns:a16="http://schemas.microsoft.com/office/drawing/2014/main" id="{E08B3B93-8FE5-4C37-9F81-428FCFAF34CE}"/>
              </a:ext>
            </a:extLst>
          </p:cNvPr>
          <p:cNvSpPr/>
          <p:nvPr/>
        </p:nvSpPr>
        <p:spPr>
          <a:xfrm>
            <a:off x="6881312" y="4070180"/>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6FC15255-609B-4EFA-980A-D617F94A0612}"/>
              </a:ext>
            </a:extLst>
          </p:cNvPr>
          <p:cNvSpPr txBox="1"/>
          <p:nvPr/>
        </p:nvSpPr>
        <p:spPr>
          <a:xfrm>
            <a:off x="7594993" y="4038359"/>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5" name="Freeform: Shape 64">
            <a:extLst>
              <a:ext uri="{FF2B5EF4-FFF2-40B4-BE49-F238E27FC236}">
                <a16:creationId xmlns:a16="http://schemas.microsoft.com/office/drawing/2014/main" id="{999E75E2-7EBD-4B6B-B829-003C7DD87CE8}"/>
              </a:ext>
            </a:extLst>
          </p:cNvPr>
          <p:cNvSpPr/>
          <p:nvPr/>
        </p:nvSpPr>
        <p:spPr>
          <a:xfrm>
            <a:off x="6881312" y="3803316"/>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9137CEA2-72EE-4BE5-B6E6-8ADDCED5BC69}"/>
              </a:ext>
            </a:extLst>
          </p:cNvPr>
          <p:cNvSpPr txBox="1"/>
          <p:nvPr/>
        </p:nvSpPr>
        <p:spPr>
          <a:xfrm>
            <a:off x="6868974" y="3771495"/>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7" name="Freeform: Shape 66">
            <a:extLst>
              <a:ext uri="{FF2B5EF4-FFF2-40B4-BE49-F238E27FC236}">
                <a16:creationId xmlns:a16="http://schemas.microsoft.com/office/drawing/2014/main" id="{4ACC7086-5CB9-4AE7-837D-6DCBC0E0C3C8}"/>
              </a:ext>
            </a:extLst>
          </p:cNvPr>
          <p:cNvSpPr/>
          <p:nvPr/>
        </p:nvSpPr>
        <p:spPr>
          <a:xfrm>
            <a:off x="6881312" y="3569811"/>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B47011A-589C-46DC-B92D-A4A98BFA2987}"/>
              </a:ext>
            </a:extLst>
          </p:cNvPr>
          <p:cNvSpPr txBox="1"/>
          <p:nvPr/>
        </p:nvSpPr>
        <p:spPr>
          <a:xfrm>
            <a:off x="6872683" y="3532430"/>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9" name="Freeform: Shape 68">
            <a:extLst>
              <a:ext uri="{FF2B5EF4-FFF2-40B4-BE49-F238E27FC236}">
                <a16:creationId xmlns:a16="http://schemas.microsoft.com/office/drawing/2014/main" id="{0D7537F8-072B-4811-B815-297937A50DAC}"/>
              </a:ext>
            </a:extLst>
          </p:cNvPr>
          <p:cNvSpPr/>
          <p:nvPr/>
        </p:nvSpPr>
        <p:spPr>
          <a:xfrm>
            <a:off x="7554030" y="3803316"/>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0" name="TextBox 69">
            <a:extLst>
              <a:ext uri="{FF2B5EF4-FFF2-40B4-BE49-F238E27FC236}">
                <a16:creationId xmlns:a16="http://schemas.microsoft.com/office/drawing/2014/main" id="{3AB8A0E8-A1A6-4BEC-B683-227E5B602523}"/>
              </a:ext>
            </a:extLst>
          </p:cNvPr>
          <p:cNvSpPr txBox="1"/>
          <p:nvPr/>
        </p:nvSpPr>
        <p:spPr>
          <a:xfrm>
            <a:off x="7957255" y="3771495"/>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71" name="Freeform: Shape 70">
            <a:extLst>
              <a:ext uri="{FF2B5EF4-FFF2-40B4-BE49-F238E27FC236}">
                <a16:creationId xmlns:a16="http://schemas.microsoft.com/office/drawing/2014/main" id="{C936626F-F1C6-4805-9E9F-EBA4A3737E71}"/>
              </a:ext>
            </a:extLst>
          </p:cNvPr>
          <p:cNvSpPr/>
          <p:nvPr/>
        </p:nvSpPr>
        <p:spPr>
          <a:xfrm>
            <a:off x="6881312" y="3336305"/>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03554518-5DBC-4DA6-8391-9D5F0A47BCB8}"/>
              </a:ext>
            </a:extLst>
          </p:cNvPr>
          <p:cNvSpPr txBox="1"/>
          <p:nvPr/>
        </p:nvSpPr>
        <p:spPr>
          <a:xfrm>
            <a:off x="7620940" y="3304484"/>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73" name="Segnaposto contenuto 5">
            <a:extLst>
              <a:ext uri="{FF2B5EF4-FFF2-40B4-BE49-F238E27FC236}">
                <a16:creationId xmlns:a16="http://schemas.microsoft.com/office/drawing/2014/main" id="{E36B2EB9-BCCB-4BFD-9458-817260B6E6E9}"/>
              </a:ext>
            </a:extLst>
          </p:cNvPr>
          <p:cNvGrpSpPr/>
          <p:nvPr/>
        </p:nvGrpSpPr>
        <p:grpSpPr>
          <a:xfrm>
            <a:off x="6898547" y="4667843"/>
            <a:ext cx="176797" cy="294667"/>
            <a:chOff x="6236692" y="4354332"/>
            <a:chExt cx="176797" cy="294667"/>
          </a:xfrm>
          <a:solidFill>
            <a:srgbClr val="3B3838"/>
          </a:solidFill>
        </p:grpSpPr>
        <p:sp>
          <p:nvSpPr>
            <p:cNvPr id="74" name="Freeform: Shape 73">
              <a:extLst>
                <a:ext uri="{FF2B5EF4-FFF2-40B4-BE49-F238E27FC236}">
                  <a16:creationId xmlns:a16="http://schemas.microsoft.com/office/drawing/2014/main" id="{741D5917-1085-40DD-BA19-432F2614CDC6}"/>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8D662717-8254-4C0C-BD5E-BA488BBF1E05}"/>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6" name="Segnaposto contenuto 5">
            <a:extLst>
              <a:ext uri="{FF2B5EF4-FFF2-40B4-BE49-F238E27FC236}">
                <a16:creationId xmlns:a16="http://schemas.microsoft.com/office/drawing/2014/main" id="{41F1E3DA-781F-452B-9D9C-1E5C3C3997B5}"/>
              </a:ext>
            </a:extLst>
          </p:cNvPr>
          <p:cNvGrpSpPr/>
          <p:nvPr/>
        </p:nvGrpSpPr>
        <p:grpSpPr>
          <a:xfrm>
            <a:off x="7126492" y="4667843"/>
            <a:ext cx="176797" cy="294667"/>
            <a:chOff x="6464637" y="4354332"/>
            <a:chExt cx="176797" cy="294667"/>
          </a:xfrm>
          <a:solidFill>
            <a:srgbClr val="3B3838"/>
          </a:solidFill>
        </p:grpSpPr>
        <p:sp>
          <p:nvSpPr>
            <p:cNvPr id="77" name="Freeform: Shape 76">
              <a:extLst>
                <a:ext uri="{FF2B5EF4-FFF2-40B4-BE49-F238E27FC236}">
                  <a16:creationId xmlns:a16="http://schemas.microsoft.com/office/drawing/2014/main" id="{BAC5B8D0-A2EE-4B58-92A3-D3002EDCF6EA}"/>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208118F9-9ED4-47E3-AF1D-9A6EDA0EA97F}"/>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9" name="Segnaposto contenuto 5">
            <a:extLst>
              <a:ext uri="{FF2B5EF4-FFF2-40B4-BE49-F238E27FC236}">
                <a16:creationId xmlns:a16="http://schemas.microsoft.com/office/drawing/2014/main" id="{EA14383C-703F-4E6F-91D6-A1ADCC3D59C5}"/>
              </a:ext>
            </a:extLst>
          </p:cNvPr>
          <p:cNvGrpSpPr/>
          <p:nvPr/>
        </p:nvGrpSpPr>
        <p:grpSpPr>
          <a:xfrm>
            <a:off x="7354438" y="4667843"/>
            <a:ext cx="176797" cy="294667"/>
            <a:chOff x="6692583" y="4354332"/>
            <a:chExt cx="176797" cy="294667"/>
          </a:xfrm>
          <a:solidFill>
            <a:srgbClr val="3B3838"/>
          </a:solidFill>
        </p:grpSpPr>
        <p:sp>
          <p:nvSpPr>
            <p:cNvPr id="80" name="Freeform: Shape 79">
              <a:extLst>
                <a:ext uri="{FF2B5EF4-FFF2-40B4-BE49-F238E27FC236}">
                  <a16:creationId xmlns:a16="http://schemas.microsoft.com/office/drawing/2014/main" id="{5B68C27E-F367-4F2E-918F-517175F11F6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E6F81D0-B1DA-428E-AFC5-D5A5951F20B7}"/>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2" name="Segnaposto contenuto 5">
            <a:extLst>
              <a:ext uri="{FF2B5EF4-FFF2-40B4-BE49-F238E27FC236}">
                <a16:creationId xmlns:a16="http://schemas.microsoft.com/office/drawing/2014/main" id="{1518B571-7743-47CF-BB05-5A9C3F5B6194}"/>
              </a:ext>
            </a:extLst>
          </p:cNvPr>
          <p:cNvGrpSpPr/>
          <p:nvPr/>
        </p:nvGrpSpPr>
        <p:grpSpPr>
          <a:xfrm>
            <a:off x="7582384" y="4667843"/>
            <a:ext cx="176797" cy="294667"/>
            <a:chOff x="6920529" y="4354332"/>
            <a:chExt cx="176797" cy="294667"/>
          </a:xfrm>
          <a:solidFill>
            <a:srgbClr val="3B3838"/>
          </a:solidFill>
        </p:grpSpPr>
        <p:sp>
          <p:nvSpPr>
            <p:cNvPr id="83" name="Freeform: Shape 82">
              <a:extLst>
                <a:ext uri="{FF2B5EF4-FFF2-40B4-BE49-F238E27FC236}">
                  <a16:creationId xmlns:a16="http://schemas.microsoft.com/office/drawing/2014/main" id="{20E5CB6F-9C2A-40FC-8958-7B0FC89011BC}"/>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24F08137-A4B3-4A5A-8988-38E5A27CBD32}"/>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5" name="Segnaposto contenuto 5">
            <a:extLst>
              <a:ext uri="{FF2B5EF4-FFF2-40B4-BE49-F238E27FC236}">
                <a16:creationId xmlns:a16="http://schemas.microsoft.com/office/drawing/2014/main" id="{448065A1-EF60-4FCC-9902-ED1E37002595}"/>
              </a:ext>
            </a:extLst>
          </p:cNvPr>
          <p:cNvGrpSpPr/>
          <p:nvPr/>
        </p:nvGrpSpPr>
        <p:grpSpPr>
          <a:xfrm>
            <a:off x="7810330" y="4667843"/>
            <a:ext cx="176797" cy="294667"/>
            <a:chOff x="7148475" y="4354332"/>
            <a:chExt cx="176797" cy="294667"/>
          </a:xfrm>
          <a:solidFill>
            <a:srgbClr val="3B3838"/>
          </a:solidFill>
        </p:grpSpPr>
        <p:sp>
          <p:nvSpPr>
            <p:cNvPr id="86" name="Freeform: Shape 85">
              <a:extLst>
                <a:ext uri="{FF2B5EF4-FFF2-40B4-BE49-F238E27FC236}">
                  <a16:creationId xmlns:a16="http://schemas.microsoft.com/office/drawing/2014/main" id="{13EBD0BE-D04C-4BEE-985B-BC927D62C86C}"/>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80689233-ABC5-432F-A683-5FD68AB1B895}"/>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8" name="Segnaposto contenuto 5">
            <a:extLst>
              <a:ext uri="{FF2B5EF4-FFF2-40B4-BE49-F238E27FC236}">
                <a16:creationId xmlns:a16="http://schemas.microsoft.com/office/drawing/2014/main" id="{CA4EA70A-BFEB-4CFF-A9E5-77000BEDBFD6}"/>
              </a:ext>
            </a:extLst>
          </p:cNvPr>
          <p:cNvGrpSpPr/>
          <p:nvPr/>
        </p:nvGrpSpPr>
        <p:grpSpPr>
          <a:xfrm>
            <a:off x="8266222" y="4667843"/>
            <a:ext cx="176797" cy="294667"/>
            <a:chOff x="7604367" y="4354332"/>
            <a:chExt cx="176797" cy="294667"/>
          </a:xfrm>
          <a:solidFill>
            <a:srgbClr val="3B3838"/>
          </a:solidFill>
        </p:grpSpPr>
        <p:sp>
          <p:nvSpPr>
            <p:cNvPr id="89" name="Freeform: Shape 88">
              <a:extLst>
                <a:ext uri="{FF2B5EF4-FFF2-40B4-BE49-F238E27FC236}">
                  <a16:creationId xmlns:a16="http://schemas.microsoft.com/office/drawing/2014/main" id="{5E8642FF-57E4-4C78-BFDF-B327E823AD98}"/>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950E847-B8B8-4A82-B63E-6A20B62063FD}"/>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1" name="Segnaposto contenuto 5">
            <a:extLst>
              <a:ext uri="{FF2B5EF4-FFF2-40B4-BE49-F238E27FC236}">
                <a16:creationId xmlns:a16="http://schemas.microsoft.com/office/drawing/2014/main" id="{06F669E9-C6DF-442C-B33B-F11DEAB8C5B5}"/>
              </a:ext>
            </a:extLst>
          </p:cNvPr>
          <p:cNvGrpSpPr/>
          <p:nvPr/>
        </p:nvGrpSpPr>
        <p:grpSpPr>
          <a:xfrm>
            <a:off x="8038276" y="4667843"/>
            <a:ext cx="176797" cy="294667"/>
            <a:chOff x="7376421" y="4354332"/>
            <a:chExt cx="176797" cy="294667"/>
          </a:xfrm>
          <a:solidFill>
            <a:srgbClr val="3B3838"/>
          </a:solidFill>
        </p:grpSpPr>
        <p:sp>
          <p:nvSpPr>
            <p:cNvPr id="92" name="Freeform: Shape 91">
              <a:extLst>
                <a:ext uri="{FF2B5EF4-FFF2-40B4-BE49-F238E27FC236}">
                  <a16:creationId xmlns:a16="http://schemas.microsoft.com/office/drawing/2014/main" id="{DD7D9C60-8590-4123-8280-8E39BC264D4A}"/>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7D47688-168A-4E24-8181-039C708BAE58}"/>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4" name="Segnaposto contenuto 5">
            <a:extLst>
              <a:ext uri="{FF2B5EF4-FFF2-40B4-BE49-F238E27FC236}">
                <a16:creationId xmlns:a16="http://schemas.microsoft.com/office/drawing/2014/main" id="{ED00C22E-8399-448A-BD67-F2A5765FC4A5}"/>
              </a:ext>
            </a:extLst>
          </p:cNvPr>
          <p:cNvGrpSpPr/>
          <p:nvPr/>
        </p:nvGrpSpPr>
        <p:grpSpPr>
          <a:xfrm>
            <a:off x="8494168" y="4667843"/>
            <a:ext cx="176797" cy="294667"/>
            <a:chOff x="7832313" y="4354332"/>
            <a:chExt cx="176797" cy="294667"/>
          </a:xfrm>
          <a:solidFill>
            <a:srgbClr val="3B3838"/>
          </a:solidFill>
        </p:grpSpPr>
        <p:sp>
          <p:nvSpPr>
            <p:cNvPr id="95" name="Freeform: Shape 94">
              <a:extLst>
                <a:ext uri="{FF2B5EF4-FFF2-40B4-BE49-F238E27FC236}">
                  <a16:creationId xmlns:a16="http://schemas.microsoft.com/office/drawing/2014/main" id="{BE1B85E9-D8FB-4B90-A228-BD2F13430FA2}"/>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E8723247-697C-4EB0-B7EC-3C90261BD12D}"/>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7" name="Segnaposto contenuto 5">
            <a:extLst>
              <a:ext uri="{FF2B5EF4-FFF2-40B4-BE49-F238E27FC236}">
                <a16:creationId xmlns:a16="http://schemas.microsoft.com/office/drawing/2014/main" id="{4639D784-E964-45C4-B5D7-042C4A39D1AD}"/>
              </a:ext>
            </a:extLst>
          </p:cNvPr>
          <p:cNvGrpSpPr/>
          <p:nvPr/>
        </p:nvGrpSpPr>
        <p:grpSpPr>
          <a:xfrm>
            <a:off x="8722114" y="4667843"/>
            <a:ext cx="176797" cy="294667"/>
            <a:chOff x="8060259" y="4354332"/>
            <a:chExt cx="176797" cy="294667"/>
          </a:xfrm>
          <a:solidFill>
            <a:srgbClr val="3B3838"/>
          </a:solidFill>
        </p:grpSpPr>
        <p:sp>
          <p:nvSpPr>
            <p:cNvPr id="98" name="Freeform: Shape 97">
              <a:extLst>
                <a:ext uri="{FF2B5EF4-FFF2-40B4-BE49-F238E27FC236}">
                  <a16:creationId xmlns:a16="http://schemas.microsoft.com/office/drawing/2014/main" id="{86F52435-5AB3-41F0-BA59-858BEDB7289C}"/>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CC1FE913-2F1C-460A-BD90-CF36D91B7E73}"/>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100" name="Segnaposto contenuto 5">
            <a:extLst>
              <a:ext uri="{FF2B5EF4-FFF2-40B4-BE49-F238E27FC236}">
                <a16:creationId xmlns:a16="http://schemas.microsoft.com/office/drawing/2014/main" id="{03823F16-AB36-4399-977F-CA2365AC3478}"/>
              </a:ext>
            </a:extLst>
          </p:cNvPr>
          <p:cNvGrpSpPr/>
          <p:nvPr/>
        </p:nvGrpSpPr>
        <p:grpSpPr>
          <a:xfrm>
            <a:off x="6898547" y="4990303"/>
            <a:ext cx="176797" cy="294667"/>
            <a:chOff x="6236692" y="4676792"/>
            <a:chExt cx="176797" cy="294667"/>
          </a:xfrm>
          <a:solidFill>
            <a:srgbClr val="3B3838"/>
          </a:solidFill>
        </p:grpSpPr>
        <p:sp>
          <p:nvSpPr>
            <p:cNvPr id="101" name="Freeform: Shape 100">
              <a:extLst>
                <a:ext uri="{FF2B5EF4-FFF2-40B4-BE49-F238E27FC236}">
                  <a16:creationId xmlns:a16="http://schemas.microsoft.com/office/drawing/2014/main" id="{B9F17DEE-A594-4C7B-BC84-46A6C30A20C0}"/>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71DAFCA-4BAC-4384-9C6A-85237AB52CA5}"/>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3" name="Segnaposto contenuto 5">
            <a:extLst>
              <a:ext uri="{FF2B5EF4-FFF2-40B4-BE49-F238E27FC236}">
                <a16:creationId xmlns:a16="http://schemas.microsoft.com/office/drawing/2014/main" id="{97AABFA1-5BD2-44E5-83C4-E5182EB02ED4}"/>
              </a:ext>
            </a:extLst>
          </p:cNvPr>
          <p:cNvGrpSpPr/>
          <p:nvPr/>
        </p:nvGrpSpPr>
        <p:grpSpPr>
          <a:xfrm>
            <a:off x="7126492" y="4990303"/>
            <a:ext cx="176797" cy="294667"/>
            <a:chOff x="6464637" y="4676792"/>
            <a:chExt cx="176797" cy="294667"/>
          </a:xfrm>
          <a:solidFill>
            <a:srgbClr val="3B3838"/>
          </a:solidFill>
        </p:grpSpPr>
        <p:sp>
          <p:nvSpPr>
            <p:cNvPr id="104" name="Freeform: Shape 103">
              <a:extLst>
                <a:ext uri="{FF2B5EF4-FFF2-40B4-BE49-F238E27FC236}">
                  <a16:creationId xmlns:a16="http://schemas.microsoft.com/office/drawing/2014/main" id="{0837E982-DF2B-4971-BC2A-4B9AEBD16256}"/>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381F0485-61A5-4661-BB33-16DB9D9E6ECE}"/>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6" name="Segnaposto contenuto 5">
            <a:extLst>
              <a:ext uri="{FF2B5EF4-FFF2-40B4-BE49-F238E27FC236}">
                <a16:creationId xmlns:a16="http://schemas.microsoft.com/office/drawing/2014/main" id="{23C5FB9D-455D-42F0-B1A0-58E96A3C07EB}"/>
              </a:ext>
            </a:extLst>
          </p:cNvPr>
          <p:cNvGrpSpPr/>
          <p:nvPr/>
        </p:nvGrpSpPr>
        <p:grpSpPr>
          <a:xfrm>
            <a:off x="7354438" y="4990303"/>
            <a:ext cx="176797" cy="294667"/>
            <a:chOff x="6692583" y="4676792"/>
            <a:chExt cx="176797" cy="294667"/>
          </a:xfrm>
          <a:solidFill>
            <a:srgbClr val="3B3838"/>
          </a:solidFill>
        </p:grpSpPr>
        <p:sp>
          <p:nvSpPr>
            <p:cNvPr id="107" name="Freeform: Shape 106">
              <a:extLst>
                <a:ext uri="{FF2B5EF4-FFF2-40B4-BE49-F238E27FC236}">
                  <a16:creationId xmlns:a16="http://schemas.microsoft.com/office/drawing/2014/main" id="{FDC46BE0-90FA-4445-BA58-88F8BFED0463}"/>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C3D55FD8-4FBB-49D9-B21E-986C9B9A1CF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9" name="Segnaposto contenuto 5">
            <a:extLst>
              <a:ext uri="{FF2B5EF4-FFF2-40B4-BE49-F238E27FC236}">
                <a16:creationId xmlns:a16="http://schemas.microsoft.com/office/drawing/2014/main" id="{7AF65969-5DBB-4ECF-806F-D5F528DAA492}"/>
              </a:ext>
            </a:extLst>
          </p:cNvPr>
          <p:cNvGrpSpPr/>
          <p:nvPr/>
        </p:nvGrpSpPr>
        <p:grpSpPr>
          <a:xfrm>
            <a:off x="7582384" y="4990303"/>
            <a:ext cx="176797" cy="294667"/>
            <a:chOff x="6920529" y="4676792"/>
            <a:chExt cx="176797" cy="294667"/>
          </a:xfrm>
          <a:solidFill>
            <a:srgbClr val="3B3838"/>
          </a:solidFill>
        </p:grpSpPr>
        <p:sp>
          <p:nvSpPr>
            <p:cNvPr id="110" name="Freeform: Shape 109">
              <a:extLst>
                <a:ext uri="{FF2B5EF4-FFF2-40B4-BE49-F238E27FC236}">
                  <a16:creationId xmlns:a16="http://schemas.microsoft.com/office/drawing/2014/main" id="{50B58A6B-C72E-4844-A0BE-CC70F9A787F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734BE8C-7971-4EC9-AC6A-A842CC1A8AB7}"/>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2" name="Segnaposto contenuto 5">
            <a:extLst>
              <a:ext uri="{FF2B5EF4-FFF2-40B4-BE49-F238E27FC236}">
                <a16:creationId xmlns:a16="http://schemas.microsoft.com/office/drawing/2014/main" id="{C46EB00C-95ED-438D-8078-68821251BB6A}"/>
              </a:ext>
            </a:extLst>
          </p:cNvPr>
          <p:cNvGrpSpPr/>
          <p:nvPr/>
        </p:nvGrpSpPr>
        <p:grpSpPr>
          <a:xfrm>
            <a:off x="7810330" y="4990303"/>
            <a:ext cx="176797" cy="294667"/>
            <a:chOff x="7148475" y="4676792"/>
            <a:chExt cx="176797" cy="294667"/>
          </a:xfrm>
          <a:solidFill>
            <a:srgbClr val="3B3838"/>
          </a:solidFill>
        </p:grpSpPr>
        <p:sp>
          <p:nvSpPr>
            <p:cNvPr id="113" name="Freeform: Shape 112">
              <a:extLst>
                <a:ext uri="{FF2B5EF4-FFF2-40B4-BE49-F238E27FC236}">
                  <a16:creationId xmlns:a16="http://schemas.microsoft.com/office/drawing/2014/main" id="{E81AC253-CE4C-40A7-94A0-C39C35AC4920}"/>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8ABCFCE7-2C27-4A5E-9916-CBA92DF9DB49}"/>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5" name="Segnaposto contenuto 5">
            <a:extLst>
              <a:ext uri="{FF2B5EF4-FFF2-40B4-BE49-F238E27FC236}">
                <a16:creationId xmlns:a16="http://schemas.microsoft.com/office/drawing/2014/main" id="{02ADB477-B656-493B-8260-9BEDE8B2D39E}"/>
              </a:ext>
            </a:extLst>
          </p:cNvPr>
          <p:cNvGrpSpPr/>
          <p:nvPr/>
        </p:nvGrpSpPr>
        <p:grpSpPr>
          <a:xfrm>
            <a:off x="8266222" y="4990303"/>
            <a:ext cx="176797" cy="294667"/>
            <a:chOff x="7604367" y="4676792"/>
            <a:chExt cx="176797" cy="294667"/>
          </a:xfrm>
          <a:solidFill>
            <a:srgbClr val="3B3838"/>
          </a:solidFill>
        </p:grpSpPr>
        <p:sp>
          <p:nvSpPr>
            <p:cNvPr id="116" name="Freeform: Shape 115">
              <a:extLst>
                <a:ext uri="{FF2B5EF4-FFF2-40B4-BE49-F238E27FC236}">
                  <a16:creationId xmlns:a16="http://schemas.microsoft.com/office/drawing/2014/main" id="{AC74A0D2-E5EE-48CE-9949-EFD826DF9C33}"/>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F46D5C45-66B1-4D02-81ED-30912F27CB9E}"/>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8" name="Segnaposto contenuto 5">
            <a:extLst>
              <a:ext uri="{FF2B5EF4-FFF2-40B4-BE49-F238E27FC236}">
                <a16:creationId xmlns:a16="http://schemas.microsoft.com/office/drawing/2014/main" id="{F1B65E98-4E2E-4E10-B4C0-EAD67C1078C9}"/>
              </a:ext>
            </a:extLst>
          </p:cNvPr>
          <p:cNvGrpSpPr/>
          <p:nvPr/>
        </p:nvGrpSpPr>
        <p:grpSpPr>
          <a:xfrm>
            <a:off x="8038276" y="4990303"/>
            <a:ext cx="176797" cy="294667"/>
            <a:chOff x="7376421" y="4676792"/>
            <a:chExt cx="176797" cy="294667"/>
          </a:xfrm>
          <a:solidFill>
            <a:srgbClr val="3B3838"/>
          </a:solidFill>
        </p:grpSpPr>
        <p:sp>
          <p:nvSpPr>
            <p:cNvPr id="119" name="Freeform: Shape 118">
              <a:extLst>
                <a:ext uri="{FF2B5EF4-FFF2-40B4-BE49-F238E27FC236}">
                  <a16:creationId xmlns:a16="http://schemas.microsoft.com/office/drawing/2014/main" id="{96C6EC7E-8F61-47AB-B946-47F25E16686C}"/>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409DB405-C7C3-43EC-829D-AC6125F818C3}"/>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1" name="Segnaposto contenuto 5">
            <a:extLst>
              <a:ext uri="{FF2B5EF4-FFF2-40B4-BE49-F238E27FC236}">
                <a16:creationId xmlns:a16="http://schemas.microsoft.com/office/drawing/2014/main" id="{4A308825-BB56-45A7-BFE9-93F9B4E27196}"/>
              </a:ext>
            </a:extLst>
          </p:cNvPr>
          <p:cNvGrpSpPr/>
          <p:nvPr/>
        </p:nvGrpSpPr>
        <p:grpSpPr>
          <a:xfrm>
            <a:off x="8494168" y="4990303"/>
            <a:ext cx="176797" cy="294667"/>
            <a:chOff x="7832313" y="4676792"/>
            <a:chExt cx="176797" cy="294667"/>
          </a:xfrm>
          <a:solidFill>
            <a:srgbClr val="3B3838"/>
          </a:solidFill>
        </p:grpSpPr>
        <p:sp>
          <p:nvSpPr>
            <p:cNvPr id="122" name="Freeform: Shape 121">
              <a:extLst>
                <a:ext uri="{FF2B5EF4-FFF2-40B4-BE49-F238E27FC236}">
                  <a16:creationId xmlns:a16="http://schemas.microsoft.com/office/drawing/2014/main" id="{9CB8B63A-63CC-49FB-9764-5088EBE2B14B}"/>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4CE02B1-2DA8-47C3-8B18-987FD8F2A26A}"/>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4" name="Segnaposto contenuto 5">
            <a:extLst>
              <a:ext uri="{FF2B5EF4-FFF2-40B4-BE49-F238E27FC236}">
                <a16:creationId xmlns:a16="http://schemas.microsoft.com/office/drawing/2014/main" id="{EC03E762-C94A-4A1F-ABE1-F42A84577948}"/>
              </a:ext>
            </a:extLst>
          </p:cNvPr>
          <p:cNvGrpSpPr/>
          <p:nvPr/>
        </p:nvGrpSpPr>
        <p:grpSpPr>
          <a:xfrm>
            <a:off x="8722114" y="4990303"/>
            <a:ext cx="176797" cy="294667"/>
            <a:chOff x="8060259" y="4676792"/>
            <a:chExt cx="176797" cy="294667"/>
          </a:xfrm>
          <a:solidFill>
            <a:srgbClr val="3B3838"/>
          </a:solidFill>
        </p:grpSpPr>
        <p:sp>
          <p:nvSpPr>
            <p:cNvPr id="125" name="Freeform: Shape 124">
              <a:extLst>
                <a:ext uri="{FF2B5EF4-FFF2-40B4-BE49-F238E27FC236}">
                  <a16:creationId xmlns:a16="http://schemas.microsoft.com/office/drawing/2014/main" id="{C1BDB3D8-3680-4B56-A126-584C5C98BD37}"/>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B16D8887-3852-4AA8-AF86-D4FDC330C4D2}"/>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7" name="Freeform: Shape 126">
            <a:extLst>
              <a:ext uri="{FF2B5EF4-FFF2-40B4-BE49-F238E27FC236}">
                <a16:creationId xmlns:a16="http://schemas.microsoft.com/office/drawing/2014/main" id="{778B0F7A-0490-4FA4-901E-03D223B02C33}"/>
              </a:ext>
            </a:extLst>
          </p:cNvPr>
          <p:cNvSpPr/>
          <p:nvPr/>
        </p:nvSpPr>
        <p:spPr>
          <a:xfrm rot="10800000" flipV="1">
            <a:off x="6986945" y="5543488"/>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EBF6A57E-8D23-43AF-ABF3-F682B7B4708C}"/>
              </a:ext>
            </a:extLst>
          </p:cNvPr>
          <p:cNvSpPr/>
          <p:nvPr/>
        </p:nvSpPr>
        <p:spPr>
          <a:xfrm rot="10800000" flipV="1">
            <a:off x="7214890" y="5287744"/>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315A0E7-6D79-4974-8588-CA2CD8CA3F14}"/>
              </a:ext>
            </a:extLst>
          </p:cNvPr>
          <p:cNvSpPr/>
          <p:nvPr/>
        </p:nvSpPr>
        <p:spPr>
          <a:xfrm rot="10800000" flipV="1">
            <a:off x="7448395" y="5287744"/>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E50A0C64-749A-439E-8F56-EE5690FD75D4}"/>
              </a:ext>
            </a:extLst>
          </p:cNvPr>
          <p:cNvSpPr/>
          <p:nvPr/>
        </p:nvSpPr>
        <p:spPr>
          <a:xfrm rot="10800000" flipV="1">
            <a:off x="7676341" y="5287744"/>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F74349C2-7C79-488A-823B-AFEAC67E6EA8}"/>
              </a:ext>
            </a:extLst>
          </p:cNvPr>
          <p:cNvSpPr/>
          <p:nvPr/>
        </p:nvSpPr>
        <p:spPr>
          <a:xfrm rot="10800000" flipV="1">
            <a:off x="7898727" y="5287744"/>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217491E8-0EA8-432F-95CA-A2BB60382541}"/>
              </a:ext>
            </a:extLst>
          </p:cNvPr>
          <p:cNvSpPr/>
          <p:nvPr/>
        </p:nvSpPr>
        <p:spPr>
          <a:xfrm rot="10800000" flipV="1">
            <a:off x="8126673" y="5287744"/>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33" name="Freeform: Shape 132">
            <a:extLst>
              <a:ext uri="{FF2B5EF4-FFF2-40B4-BE49-F238E27FC236}">
                <a16:creationId xmlns:a16="http://schemas.microsoft.com/office/drawing/2014/main" id="{20093D98-65A5-4AB8-B36F-2D5857B5C6D7}"/>
              </a:ext>
            </a:extLst>
          </p:cNvPr>
          <p:cNvSpPr/>
          <p:nvPr/>
        </p:nvSpPr>
        <p:spPr>
          <a:xfrm rot="10800000" flipV="1">
            <a:off x="8360179" y="5287744"/>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4" name="Freeform: Shape 133">
            <a:extLst>
              <a:ext uri="{FF2B5EF4-FFF2-40B4-BE49-F238E27FC236}">
                <a16:creationId xmlns:a16="http://schemas.microsoft.com/office/drawing/2014/main" id="{9EF3C53D-AD2F-44DB-9D85-F7B96811A6CC}"/>
              </a:ext>
            </a:extLst>
          </p:cNvPr>
          <p:cNvSpPr/>
          <p:nvPr/>
        </p:nvSpPr>
        <p:spPr>
          <a:xfrm rot="10800000" flipV="1">
            <a:off x="8588125" y="5287744"/>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5" name="Freeform: Shape 134">
            <a:extLst>
              <a:ext uri="{FF2B5EF4-FFF2-40B4-BE49-F238E27FC236}">
                <a16:creationId xmlns:a16="http://schemas.microsoft.com/office/drawing/2014/main" id="{D7EC988C-E16C-48C1-8C60-CF0E80A36491}"/>
              </a:ext>
            </a:extLst>
          </p:cNvPr>
          <p:cNvSpPr/>
          <p:nvPr/>
        </p:nvSpPr>
        <p:spPr>
          <a:xfrm rot="10800000" flipV="1">
            <a:off x="8810511" y="5287744"/>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6" name="Freeform: Shape 135">
            <a:extLst>
              <a:ext uri="{FF2B5EF4-FFF2-40B4-BE49-F238E27FC236}">
                <a16:creationId xmlns:a16="http://schemas.microsoft.com/office/drawing/2014/main" id="{BB28EE52-9E61-4B7D-85EE-256FB0E71944}"/>
              </a:ext>
            </a:extLst>
          </p:cNvPr>
          <p:cNvSpPr/>
          <p:nvPr/>
        </p:nvSpPr>
        <p:spPr>
          <a:xfrm>
            <a:off x="8198953" y="3514214"/>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D68848F8-E648-433E-9BB6-EDDB616DD6EE}"/>
              </a:ext>
            </a:extLst>
          </p:cNvPr>
          <p:cNvSpPr/>
          <p:nvPr/>
        </p:nvSpPr>
        <p:spPr>
          <a:xfrm>
            <a:off x="7668003" y="5379478"/>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8" name="Segnaposto contenuto 5">
            <a:extLst>
              <a:ext uri="{FF2B5EF4-FFF2-40B4-BE49-F238E27FC236}">
                <a16:creationId xmlns:a16="http://schemas.microsoft.com/office/drawing/2014/main" id="{3DB627D7-0EE3-417F-B7FD-0A12824D486D}"/>
              </a:ext>
            </a:extLst>
          </p:cNvPr>
          <p:cNvGrpSpPr/>
          <p:nvPr/>
        </p:nvGrpSpPr>
        <p:grpSpPr>
          <a:xfrm>
            <a:off x="7668003" y="5386335"/>
            <a:ext cx="289102" cy="136396"/>
            <a:chOff x="7006148" y="5072824"/>
            <a:chExt cx="289102" cy="136396"/>
          </a:xfrm>
          <a:solidFill>
            <a:srgbClr val="3B3838"/>
          </a:solidFill>
        </p:grpSpPr>
        <p:sp>
          <p:nvSpPr>
            <p:cNvPr id="139" name="Freeform: Shape 138">
              <a:extLst>
                <a:ext uri="{FF2B5EF4-FFF2-40B4-BE49-F238E27FC236}">
                  <a16:creationId xmlns:a16="http://schemas.microsoft.com/office/drawing/2014/main" id="{5BB3E580-0BE2-4F48-9D73-8F488313AC11}"/>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2030F44-B5A4-4C6A-8010-828ADB0D4AB2}"/>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3684CB5-46C3-4E1C-A54B-8BA909260CBC}"/>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312741AA-92B8-4AAE-922D-B127306A3A1B}"/>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C74C51A1-1496-481B-A0DF-544272FA742A}"/>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75E53DEA-F28C-47E1-8ED5-FF8B893DCE8A}"/>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DB1C52F-EA48-4731-A4BB-8CBA5258FF4F}"/>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3D727E74-C3F9-4647-9552-1762AB8BC278}"/>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1FE76DB-60AC-4B6E-92F6-B837A2610FA9}"/>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8" name="Segnaposto contenuto 5">
            <a:extLst>
              <a:ext uri="{FF2B5EF4-FFF2-40B4-BE49-F238E27FC236}">
                <a16:creationId xmlns:a16="http://schemas.microsoft.com/office/drawing/2014/main" id="{1B51204B-C091-4497-A788-0CD92867C7B7}"/>
              </a:ext>
            </a:extLst>
          </p:cNvPr>
          <p:cNvGrpSpPr/>
          <p:nvPr/>
        </p:nvGrpSpPr>
        <p:grpSpPr>
          <a:xfrm>
            <a:off x="7818114" y="5464169"/>
            <a:ext cx="294661" cy="136400"/>
            <a:chOff x="7156259" y="5150658"/>
            <a:chExt cx="294661" cy="136400"/>
          </a:xfrm>
          <a:solidFill>
            <a:srgbClr val="3B3838"/>
          </a:solidFill>
        </p:grpSpPr>
        <p:sp>
          <p:nvSpPr>
            <p:cNvPr id="149" name="Freeform: Shape 148">
              <a:extLst>
                <a:ext uri="{FF2B5EF4-FFF2-40B4-BE49-F238E27FC236}">
                  <a16:creationId xmlns:a16="http://schemas.microsoft.com/office/drawing/2014/main" id="{EE63690D-B0D1-4FE9-B861-F582931D9ABE}"/>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C966E22E-5B81-467D-8FDE-BA55086402D6}"/>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789DCD2-D3CF-4BD9-8D29-350BBC30FEC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8E0EFE6C-DE47-4CD6-B941-31CBF46EB265}"/>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25A5637-DF98-434C-AE30-4BD79552EBDC}"/>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FF462DF5-F69E-4ABA-998B-EC4717C85AE8}"/>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1085774-364D-44A3-885D-05795DDF926E}"/>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1601AB01-BCCC-4953-BF44-DA434B642F19}"/>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CCEC72BB-27D6-4ED4-A333-2A5403D2B0EC}"/>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132879039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On cloud v3</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a:t>Migrating cluster to EMR: </a:t>
            </a:r>
            <a:r>
              <a:rPr lang="en-US" noProof="0">
                <a:solidFill>
                  <a:srgbClr val="FF0000"/>
                </a:solidFill>
              </a:rPr>
              <a:t>14710€/year</a:t>
            </a:r>
          </a:p>
          <a:p>
            <a:pPr lvl="1"/>
            <a:r>
              <a:rPr lang="en-US" noProof="0"/>
              <a:t>S3 Infrequent Access storage (50 TB per month): 640€</a:t>
            </a:r>
          </a:p>
          <a:p>
            <a:pPr lvl="1"/>
            <a:r>
              <a:rPr lang="en-US" noProof="0"/>
              <a:t>1 x Master EMR nodes, EC2 (m4.xlarge), Utilization (75 h/month): 4.5€</a:t>
            </a:r>
          </a:p>
          <a:p>
            <a:pPr lvl="2"/>
            <a:r>
              <a:rPr lang="en-US" noProof="0"/>
              <a:t>75 h/month = 15min/task x 10task/day x 30day/month / 60min/hour</a:t>
            </a:r>
          </a:p>
          <a:p>
            <a:pPr lvl="1"/>
            <a:r>
              <a:rPr lang="en-US" noProof="0"/>
              <a:t>1 x Core EMR nodes, EC2 (m4.xlarge), Utilization (75 h/month): 4.5€</a:t>
            </a:r>
          </a:p>
          <a:p>
            <a:pPr lvl="1"/>
            <a:r>
              <a:rPr lang="en-US" noProof="0"/>
              <a:t>4 x Task EMR nodes, EC2 (m4.4xlarge), Utilization (75 h/month): 72€</a:t>
            </a:r>
          </a:p>
          <a:p>
            <a:pPr lvl="1"/>
            <a:r>
              <a:rPr lang="en-US" noProof="0"/>
              <a:t>4 x EC2 </a:t>
            </a:r>
            <a:r>
              <a:rPr lang="en-US" noProof="0">
                <a:solidFill>
                  <a:srgbClr val="0070C0"/>
                </a:solidFill>
              </a:rPr>
              <a:t>on demand (task node): 174.83€</a:t>
            </a:r>
          </a:p>
          <a:p>
            <a:pPr lvl="2"/>
            <a:r>
              <a:rPr lang="en-US" noProof="0"/>
              <a:t>Storage amount (30 GB)</a:t>
            </a:r>
          </a:p>
          <a:p>
            <a:pPr lvl="2"/>
            <a:r>
              <a:rPr lang="en-US" noProof="0"/>
              <a:t>Workload (Daily, Duration of peak: 0 </a:t>
            </a:r>
            <a:r>
              <a:rPr lang="en-US" noProof="0" err="1"/>
              <a:t>Hr</a:t>
            </a:r>
            <a:r>
              <a:rPr lang="en-US" noProof="0"/>
              <a:t> 15 Min)</a:t>
            </a:r>
          </a:p>
          <a:p>
            <a:pPr lvl="2"/>
            <a:r>
              <a:rPr lang="en-US" noProof="0"/>
              <a:t>Instance type (m4.xlarge)</a:t>
            </a:r>
          </a:p>
          <a:p>
            <a:pPr lvl="1"/>
            <a:r>
              <a:rPr lang="en-US" noProof="0"/>
              <a:t>2 x EC2 on demand (master and core nodes): 330€</a:t>
            </a:r>
          </a:p>
          <a:p>
            <a:pPr lvl="2"/>
            <a:r>
              <a:rPr lang="en-US" noProof="0"/>
              <a:t>Storage amount (30 GB)</a:t>
            </a:r>
          </a:p>
          <a:p>
            <a:pPr lvl="2"/>
            <a:r>
              <a:rPr lang="en-US" noProof="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342</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94699953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On-premises</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 cloud</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Hardware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a:solidFill>
                            <a:srgbClr val="FF0000"/>
                          </a:solidFill>
                          <a:latin typeface="Helvetica" panose="020B0604020202020204" pitchFamily="34" charset="0"/>
                          <a:ea typeface="+mn-ea"/>
                          <a:cs typeface="Helvetica" panose="020B0604020202020204" pitchFamily="34" charset="0"/>
                        </a:rPr>
                        <a:t>14710€/year</a:t>
                      </a:r>
                      <a:endParaRPr lang="en-US" sz="160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Software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100000</a:t>
                      </a:r>
                      <a:r>
                        <a:rPr lang="en-US" sz="1600">
                          <a:solidFill>
                            <a:schemeClr val="tx1"/>
                          </a:solidFill>
                          <a:latin typeface="Helvetica" panose="020B0604020202020204" pitchFamily="34" charset="0"/>
                          <a:cs typeface="Helvetica" panose="020B0604020202020204" pitchFamily="34" charset="0"/>
                        </a:rPr>
                        <a:t>€</a:t>
                      </a:r>
                      <a:r>
                        <a:rPr lang="it-IT" sz="1600">
                          <a:solidFill>
                            <a:schemeClr val="tx1"/>
                          </a:solidFill>
                          <a:latin typeface="Helvetica" panose="020B0604020202020204" pitchFamily="34" charset="0"/>
                          <a:cs typeface="Helvetica" panose="020B0604020202020204" pitchFamily="34" charset="0"/>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a:solidFill>
                            <a:schemeClr val="tx1"/>
                          </a:solidFill>
                          <a:latin typeface="Helvetica" panose="020B0604020202020204" pitchFamily="34" charset="0"/>
                          <a:cs typeface="Helvetica" panose="020B0604020202020204" pitchFamily="34" charset="0"/>
                        </a:rPr>
                        <a:t>?</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78593863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On cloud v3</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a:t>Migrating cluster to EMR: </a:t>
            </a:r>
            <a:r>
              <a:rPr lang="en-US" noProof="0">
                <a:solidFill>
                  <a:srgbClr val="FF0000"/>
                </a:solidFill>
              </a:rPr>
              <a:t>13445€/year</a:t>
            </a:r>
          </a:p>
          <a:p>
            <a:pPr lvl="1"/>
            <a:r>
              <a:rPr lang="en-US" noProof="0"/>
              <a:t>S3 Infrequent Access storage (50 TB per month): 640€</a:t>
            </a:r>
          </a:p>
          <a:p>
            <a:pPr lvl="1"/>
            <a:r>
              <a:rPr lang="en-US" noProof="0"/>
              <a:t>1 x Master EMR nodes, EC2 (m4.xlarge), Utilization (75 h/month): 4.5€</a:t>
            </a:r>
          </a:p>
          <a:p>
            <a:pPr lvl="2"/>
            <a:r>
              <a:rPr lang="en-US" noProof="0"/>
              <a:t>75 h/month = 15min/task x 10task/day x 30day/month / 60min/hour</a:t>
            </a:r>
          </a:p>
          <a:p>
            <a:pPr lvl="1"/>
            <a:r>
              <a:rPr lang="en-US" noProof="0"/>
              <a:t>1 x Core EMR nodes, EC2 (m4.xlarge), Utilization (75 h/month): 4.5€</a:t>
            </a:r>
          </a:p>
          <a:p>
            <a:pPr lvl="1"/>
            <a:r>
              <a:rPr lang="en-US" noProof="0"/>
              <a:t>4 x Task EMR nodes, EC2 (m4.4xlarge), Utilization (75 h/month): 72€</a:t>
            </a:r>
          </a:p>
          <a:p>
            <a:pPr lvl="1"/>
            <a:r>
              <a:rPr lang="en-US" noProof="0"/>
              <a:t>4 x EC2 </a:t>
            </a:r>
            <a:r>
              <a:rPr lang="en-US" noProof="0">
                <a:solidFill>
                  <a:srgbClr val="0070C0"/>
                </a:solidFill>
              </a:rPr>
              <a:t>spot (task node): 69.55€</a:t>
            </a:r>
          </a:p>
          <a:p>
            <a:pPr lvl="2"/>
            <a:r>
              <a:rPr lang="en-US" noProof="0"/>
              <a:t>Storage amount (30 GB)</a:t>
            </a:r>
          </a:p>
          <a:p>
            <a:pPr lvl="2"/>
            <a:r>
              <a:rPr lang="en-US" noProof="0"/>
              <a:t>Workload (Daily, Duration of peak: 0 </a:t>
            </a:r>
            <a:r>
              <a:rPr lang="en-US" noProof="0" err="1"/>
              <a:t>Hr</a:t>
            </a:r>
            <a:r>
              <a:rPr lang="en-US" noProof="0"/>
              <a:t> 15 Min)</a:t>
            </a:r>
          </a:p>
          <a:p>
            <a:pPr lvl="2"/>
            <a:r>
              <a:rPr lang="en-US" noProof="0"/>
              <a:t>Instance type (m4.xlarge)</a:t>
            </a:r>
          </a:p>
          <a:p>
            <a:pPr lvl="1"/>
            <a:r>
              <a:rPr lang="en-US" noProof="0"/>
              <a:t>2 x EC2 on demand (master and core nodes): 330€</a:t>
            </a:r>
          </a:p>
          <a:p>
            <a:pPr lvl="2"/>
            <a:r>
              <a:rPr lang="en-US" noProof="0"/>
              <a:t>Storage amount (30 GB)</a:t>
            </a:r>
          </a:p>
          <a:p>
            <a:pPr lvl="2"/>
            <a:r>
              <a:rPr lang="en-US" noProof="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343</a:t>
            </a:fld>
            <a:endParaRPr lang="it-IT"/>
          </a:p>
        </p:txBody>
      </p:sp>
      <p:sp>
        <p:nvSpPr>
          <p:cNvPr id="7" name="Segnaposto contenuto 6">
            <a:extLst>
              <a:ext uri="{FF2B5EF4-FFF2-40B4-BE49-F238E27FC236}">
                <a16:creationId xmlns:a16="http://schemas.microsoft.com/office/drawing/2014/main" id="{46EFE356-665C-350C-CAEE-EA45D33700D2}"/>
              </a:ext>
            </a:extLst>
          </p:cNvPr>
          <p:cNvSpPr>
            <a:spLocks noGrp="1"/>
          </p:cNvSpPr>
          <p:nvPr>
            <p:ph idx="13"/>
          </p:nvPr>
        </p:nvSpPr>
        <p:spPr/>
        <p:txBody>
          <a:bodyPr/>
          <a:lstStyle/>
          <a:p>
            <a:r>
              <a:rPr lang="en-US" b="0" i="0" u="sng" strike="noStrike" noProof="0" dirty="0">
                <a:solidFill>
                  <a:srgbClr val="0563C1"/>
                </a:solidFill>
                <a:effectLst/>
                <a:latin typeface="Helvetica" panose="020B0604020202020204" pitchFamily="34" charset="0"/>
                <a:hlinkClick r:id="rId2"/>
              </a:rPr>
              <a:t>https://calculator.aws/#/estimate?id=c3780b12bb43b593d05def5a1d5218d9764b8a65</a:t>
            </a:r>
            <a:endParaRPr lang="en-US" b="0" i="0" noProof="0" dirty="0">
              <a:effectLst/>
              <a:latin typeface="Calibri" panose="020F0502020204030204" pitchFamily="34" charset="0"/>
            </a:endParaRPr>
          </a:p>
        </p:txBody>
      </p:sp>
      <p:graphicFrame>
        <p:nvGraphicFramePr>
          <p:cNvPr id="6" name="Tabella 6">
            <a:extLst>
              <a:ext uri="{FF2B5EF4-FFF2-40B4-BE49-F238E27FC236}">
                <a16:creationId xmlns:a16="http://schemas.microsoft.com/office/drawing/2014/main" id="{450420D4-7664-444E-A75D-46759538F444}"/>
              </a:ext>
            </a:extLst>
          </p:cNvPr>
          <p:cNvGraphicFramePr>
            <a:graphicFrameLocks noGrp="1"/>
          </p:cNvGraphicFramePr>
          <p:nvPr>
            <p:extLst>
              <p:ext uri="{D42A27DB-BD31-4B8C-83A1-F6EECF244321}">
                <p14:modId xmlns:p14="http://schemas.microsoft.com/office/powerpoint/2010/main" val="70340502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On-premises</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 cloud</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Hardware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a:solidFill>
                            <a:srgbClr val="FF0000"/>
                          </a:solidFill>
                          <a:latin typeface="Helvetica" panose="020B0604020202020204" pitchFamily="34" charset="0"/>
                          <a:ea typeface="+mn-ea"/>
                          <a:cs typeface="Helvetica" panose="020B0604020202020204" pitchFamily="34" charset="0"/>
                        </a:rPr>
                        <a:t>13445€/year</a:t>
                      </a:r>
                      <a:endParaRPr lang="en-US" sz="160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Software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100000</a:t>
                      </a:r>
                      <a:r>
                        <a:rPr lang="en-US" sz="1600">
                          <a:solidFill>
                            <a:schemeClr val="tx1"/>
                          </a:solidFill>
                          <a:latin typeface="Helvetica" panose="020B0604020202020204" pitchFamily="34" charset="0"/>
                          <a:cs typeface="Helvetica" panose="020B0604020202020204" pitchFamily="34" charset="0"/>
                        </a:rPr>
                        <a:t>€</a:t>
                      </a:r>
                      <a:r>
                        <a:rPr lang="it-IT" sz="1600">
                          <a:solidFill>
                            <a:schemeClr val="tx1"/>
                          </a:solidFill>
                          <a:latin typeface="Helvetica" panose="020B0604020202020204" pitchFamily="34" charset="0"/>
                          <a:cs typeface="Helvetica" panose="020B0604020202020204" pitchFamily="34" charset="0"/>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a:solidFill>
                            <a:schemeClr val="tx1"/>
                          </a:solidFill>
                          <a:latin typeface="Helvetica" panose="020B0604020202020204" pitchFamily="34" charset="0"/>
                          <a:cs typeface="Helvetica" panose="020B0604020202020204" pitchFamily="34" charset="0"/>
                        </a:rPr>
                        <a:t>?</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1907358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graphicFrame>
        <p:nvGraphicFramePr>
          <p:cNvPr id="4" name="Segnaposto contenuto 3">
            <a:extLst>
              <a:ext uri="{FF2B5EF4-FFF2-40B4-BE49-F238E27FC236}">
                <a16:creationId xmlns:a16="http://schemas.microsoft.com/office/drawing/2014/main" id="{8949750A-AB3A-4064-8469-2FB38C31DCC6}"/>
              </a:ext>
            </a:extLst>
          </p:cNvPr>
          <p:cNvGraphicFramePr>
            <a:graphicFrameLocks noGrp="1"/>
          </p:cNvGraphicFramePr>
          <p:nvPr>
            <p:ph idx="1"/>
          </p:nvPr>
        </p:nvGraphicFramePr>
        <p:xfrm>
          <a:off x="1875630" y="2414301"/>
          <a:ext cx="8440739" cy="2743200"/>
        </p:xfrm>
        <a:graphic>
          <a:graphicData uri="http://schemas.openxmlformats.org/drawingml/2006/table">
            <a:tbl>
              <a:tblPr firstRow="1" bandRow="1">
                <a:tableStyleId>{793D81CF-94F2-401A-BA57-92F5A7B2D0C5}</a:tableStyleId>
              </a:tblPr>
              <a:tblGrid>
                <a:gridCol w="1570355">
                  <a:extLst>
                    <a:ext uri="{9D8B030D-6E8A-4147-A177-3AD203B41FA5}">
                      <a16:colId xmlns:a16="http://schemas.microsoft.com/office/drawing/2014/main" val="4286645629"/>
                    </a:ext>
                  </a:extLst>
                </a:gridCol>
                <a:gridCol w="892493">
                  <a:extLst>
                    <a:ext uri="{9D8B030D-6E8A-4147-A177-3AD203B41FA5}">
                      <a16:colId xmlns:a16="http://schemas.microsoft.com/office/drawing/2014/main" val="2512345349"/>
                    </a:ext>
                  </a:extLst>
                </a:gridCol>
                <a:gridCol w="981393">
                  <a:extLst>
                    <a:ext uri="{9D8B030D-6E8A-4147-A177-3AD203B41FA5}">
                      <a16:colId xmlns:a16="http://schemas.microsoft.com/office/drawing/2014/main" val="3716184475"/>
                    </a:ext>
                  </a:extLst>
                </a:gridCol>
                <a:gridCol w="3630930">
                  <a:extLst>
                    <a:ext uri="{9D8B030D-6E8A-4147-A177-3AD203B41FA5}">
                      <a16:colId xmlns:a16="http://schemas.microsoft.com/office/drawing/2014/main" val="3835883997"/>
                    </a:ext>
                  </a:extLst>
                </a:gridCol>
                <a:gridCol w="1365568">
                  <a:extLst>
                    <a:ext uri="{9D8B030D-6E8A-4147-A177-3AD203B41FA5}">
                      <a16:colId xmlns:a16="http://schemas.microsoft.com/office/drawing/2014/main" val="3950749961"/>
                    </a:ext>
                  </a:extLst>
                </a:gridCol>
              </a:tblGrid>
              <a:tr h="190500">
                <a:tc>
                  <a:txBody>
                    <a:bodyPr/>
                    <a:lstStyle/>
                    <a:p>
                      <a:pPr algn="l" fontAlgn="b"/>
                      <a:r>
                        <a:rPr lang="it-IT" sz="1400" u="none" strike="noStrike">
                          <a:effectLst/>
                          <a:latin typeface="Helvetica" panose="020B0604020202020204" pitchFamily="34" charset="0"/>
                          <a:cs typeface="Helvetica" panose="020B0604020202020204" pitchFamily="34" charset="0"/>
                        </a:rPr>
                        <a:t>Machine uptime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Storage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Software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Feasible?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Cost per year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574669516"/>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YES: but high storage cost</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~36K€</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14486687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YES: but high storage cost</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~37K€</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42805020"/>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YES: but still manual provisioning</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~17K€</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427195304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YES</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~18K€</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201923881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NO: pay-per-use + EC2 = Data unpersisted</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20280693"/>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NO: pay-per-use + EC2 = Data unpersisted</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85784575"/>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ISH: repetitive manual provisioning</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982675049"/>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YES</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~14K€</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814738951"/>
                  </a:ext>
                </a:extLst>
              </a:tr>
            </a:tbl>
          </a:graphicData>
        </a:graphic>
      </p:graphicFrame>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344</a:t>
            </a:fld>
            <a:endParaRPr lang="it-IT"/>
          </a:p>
        </p:txBody>
      </p:sp>
      <p:sp>
        <p:nvSpPr>
          <p:cNvPr id="2" name="Segnaposto contenuto 1">
            <a:extLst>
              <a:ext uri="{FF2B5EF4-FFF2-40B4-BE49-F238E27FC236}">
                <a16:creationId xmlns:a16="http://schemas.microsoft.com/office/drawing/2014/main" id="{39C5C414-8999-4CBB-80AD-02CF1396A7D9}"/>
              </a:ext>
            </a:extLst>
          </p:cNvPr>
          <p:cNvSpPr>
            <a:spLocks noGrp="1"/>
          </p:cNvSpPr>
          <p:nvPr>
            <p:ph idx="13"/>
          </p:nvPr>
        </p:nvSpPr>
        <p:spPr/>
        <p:txBody>
          <a:bodyPr/>
          <a:lstStyle/>
          <a:p>
            <a:endParaRPr lang="en-US"/>
          </a:p>
        </p:txBody>
      </p:sp>
      <p:sp>
        <p:nvSpPr>
          <p:cNvPr id="11" name="Segnaposto contenuto 8">
            <a:extLst>
              <a:ext uri="{FF2B5EF4-FFF2-40B4-BE49-F238E27FC236}">
                <a16:creationId xmlns:a16="http://schemas.microsoft.com/office/drawing/2014/main" id="{786E0932-DFAB-4A19-9346-251D668C4A58}"/>
              </a:ext>
            </a:extLst>
          </p:cNvPr>
          <p:cNvSpPr txBox="1">
            <a:spLocks/>
          </p:cNvSpPr>
          <p:nvPr/>
        </p:nvSpPr>
        <p:spPr>
          <a:xfrm>
            <a:off x="838200" y="1700499"/>
            <a:ext cx="10515600" cy="435133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Summing up (cloud options)</a:t>
            </a:r>
          </a:p>
        </p:txBody>
      </p:sp>
    </p:spTree>
    <p:extLst>
      <p:ext uri="{BB962C8B-B14F-4D97-AF65-F5344CB8AC3E}">
        <p14:creationId xmlns:p14="http://schemas.microsoft.com/office/powerpoint/2010/main" val="293647122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a:t>Summing up</a:t>
            </a:r>
          </a:p>
          <a:p>
            <a:pPr lvl="1"/>
            <a:r>
              <a:rPr lang="en-US" noProof="0"/>
              <a:t>We estimated the cluster costs</a:t>
            </a:r>
          </a:p>
          <a:p>
            <a:pPr lvl="2"/>
            <a:r>
              <a:rPr lang="en-US" noProof="0"/>
              <a:t>On-premises solution with 18 machines: no go</a:t>
            </a:r>
          </a:p>
          <a:p>
            <a:pPr lvl="2"/>
            <a:r>
              <a:rPr lang="en-US" noProof="0"/>
              <a:t>Cloud solution with 18 EC2 instances: no go</a:t>
            </a:r>
          </a:p>
          <a:p>
            <a:pPr lvl="1"/>
            <a:r>
              <a:rPr lang="en-US" noProof="0"/>
              <a:t>We reduced the solution based on software requirements</a:t>
            </a:r>
          </a:p>
          <a:p>
            <a:pPr lvl="2"/>
            <a:r>
              <a:rPr lang="en-US" noProof="0"/>
              <a:t>On-premises solution with 4 machines: no go</a:t>
            </a:r>
          </a:p>
          <a:p>
            <a:pPr lvl="2"/>
            <a:r>
              <a:rPr lang="en-US" noProof="0"/>
              <a:t>Cloud solution with 4 EC2 instances: no go, we miss the software configuration</a:t>
            </a:r>
          </a:p>
          <a:p>
            <a:pPr lvl="1"/>
            <a:r>
              <a:rPr lang="en-US" noProof="0"/>
              <a:t>We moved the cluster to AWS EMR + spot instances + S3 storage</a:t>
            </a:r>
          </a:p>
          <a:p>
            <a:r>
              <a:rPr lang="en-US" noProof="0"/>
              <a:t>Can we do better? </a:t>
            </a:r>
          </a:p>
          <a:p>
            <a:pPr lvl="1"/>
            <a:r>
              <a:rPr lang="en-US" noProof="0"/>
              <a:t>Pick ad-hoc cloud services (AWS Lambda e AWS Batch)</a:t>
            </a:r>
          </a:p>
          <a:p>
            <a:pPr lvl="1"/>
            <a:r>
              <a:rPr lang="en-US" noProof="0"/>
              <a:t>... to re-think the applications (food for thoughts)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345</a:t>
            </a:fld>
            <a:endParaRPr lang="it-IT"/>
          </a:p>
        </p:txBody>
      </p:sp>
    </p:spTree>
    <p:extLst>
      <p:ext uri="{BB962C8B-B14F-4D97-AF65-F5344CB8AC3E}">
        <p14:creationId xmlns:p14="http://schemas.microsoft.com/office/powerpoint/2010/main" val="93406442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noProof="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noProof="0"/>
              <a:t>WeLASER</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346</a:t>
            </a:fld>
            <a:endParaRPr lang="it-IT"/>
          </a:p>
        </p:txBody>
      </p:sp>
    </p:spTree>
    <p:extLst>
      <p:ext uri="{BB962C8B-B14F-4D97-AF65-F5344CB8AC3E}">
        <p14:creationId xmlns:p14="http://schemas.microsoft.com/office/powerpoint/2010/main" val="182315503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noProof="0"/>
              <a:t>The WeLASER project</a:t>
            </a:r>
          </a:p>
        </p:txBody>
      </p:sp>
      <p:sp>
        <p:nvSpPr>
          <p:cNvPr id="8" name="Content Placeholder 7">
            <a:extLst>
              <a:ext uri="{FF2B5EF4-FFF2-40B4-BE49-F238E27FC236}">
                <a16:creationId xmlns:a16="http://schemas.microsoft.com/office/drawing/2014/main" id="{3DFFA4AB-65EB-B49C-EBA7-61673E1C7912}"/>
              </a:ext>
            </a:extLst>
          </p:cNvPr>
          <p:cNvSpPr>
            <a:spLocks noGrp="1"/>
          </p:cNvSpPr>
          <p:nvPr>
            <p:ph sz="half" idx="1"/>
          </p:nvPr>
        </p:nvSpPr>
        <p:spPr/>
        <p:txBody>
          <a:bodyPr/>
          <a:lstStyle/>
          <a:p>
            <a:r>
              <a:rPr lang="en-US" sz="1800" b="1" noProof="0"/>
              <a:t>Project description</a:t>
            </a:r>
          </a:p>
          <a:p>
            <a:pPr marL="457200" lvl="1" indent="0">
              <a:buNone/>
            </a:pPr>
            <a:endParaRPr lang="en-US" sz="1400" i="1" noProof="0"/>
          </a:p>
          <a:p>
            <a:pPr marL="457200" lvl="1" indent="0">
              <a:buNone/>
            </a:pPr>
            <a:r>
              <a:rPr lang="en-US" sz="1400" i="1" noProof="0"/>
              <a:t>The increased use of pesticides and </a:t>
            </a:r>
            <a:r>
              <a:rPr lang="en-US" sz="1400" i="1" noProof="0" err="1"/>
              <a:t>fertilisers</a:t>
            </a:r>
            <a:r>
              <a:rPr lang="en-US" sz="1400" i="1" noProof="0"/>
              <a:t> damages the environment, destroys non-target plants and beneficial insects for the soil and harms human and animal health. Most seeds develop herbicide-resistant properties, rendering pesticides ineffective. Mechanical automatic systems that are studied as alternatives to pesticides deteriorate soil features, damage beneficial soil organisms and offer limited results for in-row weeding. The EU-funded WeLASER project will develop a non-chemical solution for weed management based on pioneering technology consisting of the application of lethal doses of energy on the weed meristems through a high-power laser source. An AI-vision system separates crops from weeds, identifying the weed meristems and pointing the laser at them. A smart controller based on IoT and cloud computing techniques coordinates the system, which is </a:t>
            </a:r>
            <a:r>
              <a:rPr lang="en-US" sz="1400" i="1" noProof="0" err="1"/>
              <a:t>transfered</a:t>
            </a:r>
            <a:r>
              <a:rPr lang="en-US" sz="1400" i="1" noProof="0"/>
              <a:t> all over the field by an autonomous vehicle.</a:t>
            </a:r>
          </a:p>
        </p:txBody>
      </p:sp>
      <p:pic>
        <p:nvPicPr>
          <p:cNvPr id="12" name="Content Placeholder 15" descr="Diagram&#10;&#10;Description automatically generated">
            <a:extLst>
              <a:ext uri="{FF2B5EF4-FFF2-40B4-BE49-F238E27FC236}">
                <a16:creationId xmlns:a16="http://schemas.microsoft.com/office/drawing/2014/main" id="{90CAD1B8-FABF-AAA8-8D32-7F4B481995F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347</a:t>
            </a:fld>
            <a:endParaRPr lang="it-IT"/>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noProof="0">
                <a:hlinkClick r:id="rId3"/>
              </a:rPr>
              <a:t>https://cordis.europa.eu/project/id/101000256</a:t>
            </a:r>
            <a:r>
              <a:rPr lang="en-US" noProof="0"/>
              <a:t> (accessed 2020-08-01)</a:t>
            </a:r>
          </a:p>
        </p:txBody>
      </p:sp>
    </p:spTree>
    <p:extLst>
      <p:ext uri="{BB962C8B-B14F-4D97-AF65-F5344CB8AC3E}">
        <p14:creationId xmlns:p14="http://schemas.microsoft.com/office/powerpoint/2010/main" val="39261622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noProof="0"/>
              <a:t>The WeLASER project</a:t>
            </a:r>
          </a:p>
        </p:txBody>
      </p:sp>
      <p:sp>
        <p:nvSpPr>
          <p:cNvPr id="12" name="Content Placeholder 11">
            <a:extLst>
              <a:ext uri="{FF2B5EF4-FFF2-40B4-BE49-F238E27FC236}">
                <a16:creationId xmlns:a16="http://schemas.microsoft.com/office/drawing/2014/main" id="{E3EDEA3A-26BA-D492-EBAD-423DFD2EDF4B}"/>
              </a:ext>
            </a:extLst>
          </p:cNvPr>
          <p:cNvSpPr>
            <a:spLocks noGrp="1"/>
          </p:cNvSpPr>
          <p:nvPr>
            <p:ph sz="half" idx="1"/>
          </p:nvPr>
        </p:nvSpPr>
        <p:spPr>
          <a:xfrm>
            <a:off x="838199" y="1825625"/>
            <a:ext cx="5510349" cy="4351338"/>
          </a:xfrm>
        </p:spPr>
        <p:txBody>
          <a:bodyPr/>
          <a:lstStyle/>
          <a:p>
            <a:r>
              <a:rPr lang="en-US" noProof="0"/>
              <a:t>Which requirements do you foresee?</a:t>
            </a:r>
          </a:p>
          <a:p>
            <a:endParaRPr lang="en-US" noProof="0"/>
          </a:p>
          <a:p>
            <a:r>
              <a:rPr lang="en-US" noProof="0"/>
              <a:t>Can we define a tentative (service) architecture for the WeLASER project?</a:t>
            </a:r>
          </a:p>
          <a:p>
            <a:endParaRPr lang="en-US" noProof="0"/>
          </a:p>
          <a:p>
            <a:r>
              <a:rPr lang="en-US" noProof="0"/>
              <a:t>Assumptions</a:t>
            </a:r>
          </a:p>
          <a:p>
            <a:pPr lvl="1"/>
            <a:r>
              <a:rPr lang="en-US" noProof="0"/>
              <a:t>Do not consider the collection of weed/crop images &amp; training/deploying of the CV algorithm</a:t>
            </a:r>
          </a:p>
          <a:p>
            <a:endParaRPr lang="en-US" noProof="0"/>
          </a:p>
        </p:txBody>
      </p:sp>
      <p:pic>
        <p:nvPicPr>
          <p:cNvPr id="13" name="Content Placeholder 15" descr="Diagram&#10;&#10;Description automatically generated">
            <a:extLst>
              <a:ext uri="{FF2B5EF4-FFF2-40B4-BE49-F238E27FC236}">
                <a16:creationId xmlns:a16="http://schemas.microsoft.com/office/drawing/2014/main" id="{53DF5367-5717-6315-2862-4AE61E14D5B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348</a:t>
            </a:fld>
            <a:endParaRPr lang="it-IT"/>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noProof="0">
                <a:hlinkClick r:id="rId3"/>
              </a:rPr>
              <a:t>https://cordis.europa.eu/project/id/101000256</a:t>
            </a:r>
            <a:r>
              <a:rPr lang="en-US" noProof="0"/>
              <a:t> (accessed 2020-08-01)</a:t>
            </a:r>
          </a:p>
        </p:txBody>
      </p:sp>
    </p:spTree>
    <p:extLst>
      <p:ext uri="{BB962C8B-B14F-4D97-AF65-F5344CB8AC3E}">
        <p14:creationId xmlns:p14="http://schemas.microsoft.com/office/powerpoint/2010/main" val="224604048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8161ED-DBB3-7A18-AFD6-C34DAC2C9643}"/>
              </a:ext>
            </a:extLst>
          </p:cNvPr>
          <p:cNvSpPr>
            <a:spLocks noGrp="1"/>
          </p:cNvSpPr>
          <p:nvPr>
            <p:ph type="title"/>
          </p:nvPr>
        </p:nvSpPr>
        <p:spPr/>
        <p:txBody>
          <a:bodyPr/>
          <a:lstStyle/>
          <a:p>
            <a:r>
              <a:rPr lang="en-US" sz="4800" noProof="0"/>
              <a:t>Data sources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101ED489-4DBB-F7C0-E5CA-01934D123AF6}"/>
                  </a:ext>
                </a:extLst>
              </p:cNvPr>
              <p:cNvSpPr>
                <a:spLocks noGrp="1"/>
              </p:cNvSpPr>
              <p:nvPr>
                <p:ph idx="1"/>
              </p:nvPr>
            </p:nvSpPr>
            <p:spPr/>
            <p:txBody>
              <a:bodyPr/>
              <a:lstStyle/>
              <a:p>
                <a:pPr lvl="1"/>
                <a:r>
                  <a:rPr lang="en-US" sz="1600" noProof="0">
                    <a:solidFill>
                      <a:srgbClr val="0070C0"/>
                    </a:solidFill>
                  </a:rPr>
                  <a:t>8 cameras on the field</a:t>
                </a:r>
                <a:r>
                  <a:rPr lang="en-US" sz="1600" noProof="0"/>
                  <a:t>, average image size 3MB; two services:</a:t>
                </a:r>
              </a:p>
              <a:p>
                <a:pPr lvl="2"/>
                <a:r>
                  <a:rPr lang="en-US" sz="1400" noProof="0">
                    <a:solidFill>
                      <a:srgbClr val="FF5050"/>
                    </a:solidFill>
                  </a:rPr>
                  <a:t>Alerting</a:t>
                </a:r>
                <a:r>
                  <a:rPr lang="en-US" sz="1400" noProof="0"/>
                  <a:t>: a camera sends an image when </a:t>
                </a:r>
                <a:r>
                  <a:rPr lang="en-US" sz="1400" noProof="0" err="1"/>
                  <a:t>smt</a:t>
                </a:r>
                <a:r>
                  <a:rPr lang="en-US" sz="1400" noProof="0"/>
                  <a:t> enters the field (at most 1 </a:t>
                </a:r>
                <a:r>
                  <a:rPr lang="en-US" sz="1400" noProof="0" err="1"/>
                  <a:t>img</a:t>
                </a:r>
                <a:r>
                  <a:rPr lang="en-US" sz="1400" noProof="0"/>
                  <a:t>/5 min); assuming 20 alerts/day</a:t>
                </a:r>
              </a:p>
              <a:p>
                <a:pPr lvl="3"/>
                <a14:m>
                  <m:oMath xmlns:m="http://schemas.openxmlformats.org/officeDocument/2006/math">
                    <m:r>
                      <a:rPr lang="en-US" sz="1200" b="0" i="0" noProof="0" smtClean="0">
                        <a:latin typeface="Cambria Math" panose="02040503050406030204" pitchFamily="18" charset="0"/>
                      </a:rPr>
                      <m:t>20</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𝑎𝑙𝑒𝑟𝑡</m:t>
                        </m:r>
                      </m:num>
                      <m:den>
                        <m:r>
                          <a:rPr lang="en-US" sz="1200" b="0" i="1" noProof="0" smtClean="0">
                            <a:latin typeface="Cambria Math" panose="02040503050406030204" pitchFamily="18" charset="0"/>
                          </a:rPr>
                          <m:t>𝑑𝑎𝑦</m:t>
                        </m:r>
                      </m:den>
                    </m:f>
                    <m:r>
                      <a:rPr lang="en-US" sz="1200" b="0" i="1" noProof="0" smtClean="0">
                        <a:latin typeface="Cambria Math" panose="02040503050406030204" pitchFamily="18" charset="0"/>
                      </a:rPr>
                      <m:t> ⋅1</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𝑎𝑙𝑒𝑟𝑡</m:t>
                        </m:r>
                      </m:den>
                    </m:f>
                    <m:r>
                      <a:rPr lang="en-US" sz="1200" b="0" i="1" noProof="0" smtClean="0">
                        <a:latin typeface="Cambria Math" panose="02040503050406030204" pitchFamily="18" charset="0"/>
                      </a:rPr>
                      <m:t>⋅8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𝑐𝑎𝑚𝑒𝑟𝑎</m:t>
                        </m:r>
                      </m:num>
                      <m:den>
                        <m:r>
                          <a:rPr lang="en-US" sz="1200" b="0" i="1" noProof="0" smtClean="0">
                            <a:latin typeface="Cambria Math" panose="02040503050406030204" pitchFamily="18" charset="0"/>
                          </a:rPr>
                          <m:t>𝑓𝑖𝑒𝑙𝑑</m:t>
                        </m:r>
                      </m:den>
                    </m:f>
                    <m:r>
                      <a:rPr lang="en-US" sz="1200" b="0" i="1" noProof="0" smtClean="0">
                        <a:latin typeface="Cambria Math" panose="02040503050406030204" pitchFamily="18" charset="0"/>
                      </a:rPr>
                      <m:t>=160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oMath>
                </a14:m>
                <a:endParaRPr lang="en-US" sz="1200" noProof="0"/>
              </a:p>
              <a:p>
                <a:pPr lvl="3"/>
                <a14:m>
                  <m:oMath xmlns:m="http://schemas.openxmlformats.org/officeDocument/2006/math">
                    <m:r>
                      <a:rPr lang="en-US" sz="1200" b="0" i="1" noProof="0" smtClean="0">
                        <a:latin typeface="Cambria Math" panose="02040503050406030204" pitchFamily="18" charset="0"/>
                      </a:rPr>
                      <m:t>160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r>
                      <a:rPr lang="en-US" sz="1200" i="1" noProof="0">
                        <a:latin typeface="Cambria Math" panose="02040503050406030204" pitchFamily="18" charset="0"/>
                      </a:rPr>
                      <m:t>⋅</m:t>
                    </m:r>
                    <m:r>
                      <a:rPr lang="en-US" sz="1200" b="0" i="1" noProof="0" smtClean="0">
                        <a:latin typeface="Cambria Math" panose="02040503050406030204" pitchFamily="18" charset="0"/>
                      </a:rPr>
                      <m:t>3</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b="0" i="1" noProof="0" smtClean="0">
                            <a:latin typeface="Cambria Math" panose="02040503050406030204" pitchFamily="18" charset="0"/>
                          </a:rPr>
                          <m:t>𝑖𝑚𝑎𝑔𝑒</m:t>
                        </m:r>
                      </m:den>
                    </m:f>
                    <m:r>
                      <a:rPr lang="en-US" sz="1200" b="0" i="1" noProof="0" smtClean="0">
                        <a:latin typeface="Cambria Math" panose="02040503050406030204" pitchFamily="18" charset="0"/>
                      </a:rPr>
                      <m:t>=480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i="1" noProof="0">
                            <a:latin typeface="Cambria Math" panose="02040503050406030204" pitchFamily="18" charset="0"/>
                          </a:rPr>
                          <m:t>𝑑𝑎𝑦</m:t>
                        </m:r>
                        <m:r>
                          <a:rPr lang="en-US" sz="1200" i="1" noProof="0">
                            <a:latin typeface="Cambria Math" panose="02040503050406030204" pitchFamily="18" charset="0"/>
                          </a:rPr>
                          <m:t>⋅</m:t>
                        </m:r>
                        <m:r>
                          <a:rPr lang="en-US" sz="1200" i="1" noProof="0">
                            <a:latin typeface="Cambria Math" panose="02040503050406030204" pitchFamily="18" charset="0"/>
                          </a:rPr>
                          <m:t>𝑓𝑖𝑒𝑙𝑑</m:t>
                        </m:r>
                      </m:den>
                    </m:f>
                    <m:r>
                      <a:rPr lang="en-US" sz="1200" b="0" i="1" noProof="0" smtClean="0">
                        <a:latin typeface="Cambria Math" panose="02040503050406030204" pitchFamily="18" charset="0"/>
                      </a:rPr>
                      <m:t> ~ </m:t>
                    </m:r>
                    <m:r>
                      <a:rPr lang="en-US" sz="1200" b="0" i="1" noProof="0" smtClean="0">
                        <a:solidFill>
                          <a:srgbClr val="7030A0"/>
                        </a:solidFill>
                        <a:latin typeface="Cambria Math" panose="02040503050406030204" pitchFamily="18" charset="0"/>
                      </a:rPr>
                      <m:t>500</m:t>
                    </m:r>
                    <m:f>
                      <m:fPr>
                        <m:ctrlPr>
                          <a:rPr lang="en-US" sz="1200" i="1" noProof="0">
                            <a:solidFill>
                              <a:srgbClr val="7030A0"/>
                            </a:solidFill>
                            <a:latin typeface="Cambria Math" panose="02040503050406030204" pitchFamily="18" charset="0"/>
                          </a:rPr>
                        </m:ctrlPr>
                      </m:fPr>
                      <m:num>
                        <m:r>
                          <a:rPr lang="en-US" sz="1200" i="1" noProof="0">
                            <a:solidFill>
                              <a:srgbClr val="7030A0"/>
                            </a:solidFill>
                            <a:latin typeface="Cambria Math" panose="02040503050406030204" pitchFamily="18" charset="0"/>
                          </a:rPr>
                          <m:t>𝑀𝐵</m:t>
                        </m:r>
                      </m:num>
                      <m:den>
                        <m:r>
                          <a:rPr lang="en-US" sz="1200" i="1" noProof="0">
                            <a:solidFill>
                              <a:srgbClr val="7030A0"/>
                            </a:solidFill>
                            <a:latin typeface="Cambria Math" panose="02040503050406030204" pitchFamily="18" charset="0"/>
                          </a:rPr>
                          <m:t>𝑑𝑎𝑦</m:t>
                        </m:r>
                        <m:r>
                          <a:rPr lang="en-US" sz="1200" i="1" noProof="0">
                            <a:solidFill>
                              <a:srgbClr val="7030A0"/>
                            </a:solidFill>
                            <a:latin typeface="Cambria Math" panose="02040503050406030204" pitchFamily="18" charset="0"/>
                          </a:rPr>
                          <m:t>⋅</m:t>
                        </m:r>
                        <m:r>
                          <a:rPr lang="en-US" sz="1200" i="1" noProof="0">
                            <a:solidFill>
                              <a:srgbClr val="7030A0"/>
                            </a:solidFill>
                            <a:latin typeface="Cambria Math" panose="02040503050406030204" pitchFamily="18" charset="0"/>
                          </a:rPr>
                          <m:t>𝑓𝑖𝑒𝑙𝑑</m:t>
                        </m:r>
                      </m:den>
                    </m:f>
                  </m:oMath>
                </a14:m>
                <a:endParaRPr lang="en-US" sz="1200" noProof="0"/>
              </a:p>
              <a:p>
                <a:pPr lvl="2"/>
                <a:r>
                  <a:rPr lang="en-US" sz="1400" noProof="0">
                    <a:solidFill>
                      <a:srgbClr val="FF5050"/>
                    </a:solidFill>
                  </a:rPr>
                  <a:t>Monitoring</a:t>
                </a:r>
                <a:r>
                  <a:rPr lang="en-US" sz="1400" noProof="0"/>
                  <a:t> the crop/weed; assuming 2 images/day</a:t>
                </a:r>
              </a:p>
              <a:p>
                <a:pPr lvl="3"/>
                <a14:m>
                  <m:oMath xmlns:m="http://schemas.openxmlformats.org/officeDocument/2006/math">
                    <m:r>
                      <a:rPr lang="en-US" sz="1200" b="0" i="0" noProof="0" smtClean="0">
                        <a:latin typeface="Cambria Math" panose="02040503050406030204" pitchFamily="18" charset="0"/>
                      </a:rPr>
                      <m:t>2</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den>
                    </m:f>
                    <m:r>
                      <a:rPr lang="en-US" sz="1200" b="0" i="1" noProof="0" smtClean="0">
                        <a:latin typeface="Cambria Math" panose="02040503050406030204" pitchFamily="18" charset="0"/>
                      </a:rPr>
                      <m:t> ⋅8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𝑐𝑎𝑚𝑒𝑟𝑎</m:t>
                        </m:r>
                      </m:num>
                      <m:den>
                        <m:r>
                          <a:rPr lang="en-US" sz="1200" b="0" i="1" noProof="0" smtClean="0">
                            <a:latin typeface="Cambria Math" panose="02040503050406030204" pitchFamily="18" charset="0"/>
                          </a:rPr>
                          <m:t>𝑓𝑖𝑒𝑙𝑑</m:t>
                        </m:r>
                      </m:den>
                    </m:f>
                    <m:r>
                      <a:rPr lang="en-US" sz="1200" b="0" i="1" noProof="0" smtClean="0">
                        <a:latin typeface="Cambria Math" panose="02040503050406030204" pitchFamily="18" charset="0"/>
                      </a:rPr>
                      <m:t>=16</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oMath>
                </a14:m>
                <a:endParaRPr lang="en-US" sz="1200" noProof="0"/>
              </a:p>
              <a:p>
                <a:pPr lvl="3"/>
                <a14:m>
                  <m:oMath xmlns:m="http://schemas.openxmlformats.org/officeDocument/2006/math">
                    <m:r>
                      <a:rPr lang="en-US" sz="1200" b="0" i="1" noProof="0" smtClean="0">
                        <a:latin typeface="Cambria Math" panose="02040503050406030204" pitchFamily="18" charset="0"/>
                      </a:rPr>
                      <m:t>16</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r>
                      <a:rPr lang="en-US" sz="1200" i="1" noProof="0">
                        <a:latin typeface="Cambria Math" panose="02040503050406030204" pitchFamily="18" charset="0"/>
                      </a:rPr>
                      <m:t>⋅</m:t>
                    </m:r>
                    <m:r>
                      <a:rPr lang="en-US" sz="1200" b="0" i="1" noProof="0" smtClean="0">
                        <a:latin typeface="Cambria Math" panose="02040503050406030204" pitchFamily="18" charset="0"/>
                      </a:rPr>
                      <m:t>3</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b="0" i="1" noProof="0" smtClean="0">
                            <a:latin typeface="Cambria Math" panose="02040503050406030204" pitchFamily="18" charset="0"/>
                          </a:rPr>
                          <m:t>𝑖𝑚𝑎𝑔𝑒</m:t>
                        </m:r>
                      </m:den>
                    </m:f>
                    <m:r>
                      <a:rPr lang="en-US" sz="1200" b="0" i="1" noProof="0" smtClean="0">
                        <a:latin typeface="Cambria Math" panose="02040503050406030204" pitchFamily="18" charset="0"/>
                      </a:rPr>
                      <m:t>=48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i="1" noProof="0">
                            <a:latin typeface="Cambria Math" panose="02040503050406030204" pitchFamily="18" charset="0"/>
                          </a:rPr>
                          <m:t>𝑑𝑎𝑦</m:t>
                        </m:r>
                        <m:r>
                          <a:rPr lang="en-US" sz="1200" i="1" noProof="0">
                            <a:latin typeface="Cambria Math" panose="02040503050406030204" pitchFamily="18" charset="0"/>
                          </a:rPr>
                          <m:t>⋅</m:t>
                        </m:r>
                        <m:r>
                          <a:rPr lang="en-US" sz="1200" i="1" noProof="0">
                            <a:latin typeface="Cambria Math" panose="02040503050406030204" pitchFamily="18" charset="0"/>
                          </a:rPr>
                          <m:t>𝑓𝑖𝑒𝑙𝑑</m:t>
                        </m:r>
                      </m:den>
                    </m:f>
                    <m:r>
                      <a:rPr lang="en-US" sz="1200" b="0" i="1" noProof="0" smtClean="0">
                        <a:latin typeface="Cambria Math" panose="02040503050406030204" pitchFamily="18" charset="0"/>
                      </a:rPr>
                      <m:t> ~ </m:t>
                    </m:r>
                    <m:r>
                      <a:rPr lang="en-US" sz="1200" b="0" i="1" noProof="0" smtClean="0">
                        <a:solidFill>
                          <a:srgbClr val="7030A0"/>
                        </a:solidFill>
                        <a:latin typeface="Cambria Math" panose="02040503050406030204" pitchFamily="18" charset="0"/>
                      </a:rPr>
                      <m:t>50</m:t>
                    </m:r>
                    <m:f>
                      <m:fPr>
                        <m:ctrlPr>
                          <a:rPr lang="en-US" sz="1200" i="1" noProof="0">
                            <a:solidFill>
                              <a:srgbClr val="7030A0"/>
                            </a:solidFill>
                            <a:latin typeface="Cambria Math" panose="02040503050406030204" pitchFamily="18" charset="0"/>
                          </a:rPr>
                        </m:ctrlPr>
                      </m:fPr>
                      <m:num>
                        <m:r>
                          <a:rPr lang="en-US" sz="1200" i="1" noProof="0">
                            <a:solidFill>
                              <a:srgbClr val="7030A0"/>
                            </a:solidFill>
                            <a:latin typeface="Cambria Math" panose="02040503050406030204" pitchFamily="18" charset="0"/>
                          </a:rPr>
                          <m:t>𝑀𝐵</m:t>
                        </m:r>
                      </m:num>
                      <m:den>
                        <m:r>
                          <a:rPr lang="en-US" sz="1200" i="1" noProof="0">
                            <a:solidFill>
                              <a:srgbClr val="7030A0"/>
                            </a:solidFill>
                            <a:latin typeface="Cambria Math" panose="02040503050406030204" pitchFamily="18" charset="0"/>
                          </a:rPr>
                          <m:t>𝑑𝑎𝑦</m:t>
                        </m:r>
                        <m:r>
                          <a:rPr lang="en-US" sz="1200" i="1" noProof="0">
                            <a:solidFill>
                              <a:srgbClr val="7030A0"/>
                            </a:solidFill>
                            <a:latin typeface="Cambria Math" panose="02040503050406030204" pitchFamily="18" charset="0"/>
                          </a:rPr>
                          <m:t>⋅</m:t>
                        </m:r>
                        <m:r>
                          <a:rPr lang="en-US" sz="1200" i="1" noProof="0">
                            <a:solidFill>
                              <a:srgbClr val="7030A0"/>
                            </a:solidFill>
                            <a:latin typeface="Cambria Math" panose="02040503050406030204" pitchFamily="18" charset="0"/>
                          </a:rPr>
                          <m:t>𝑓𝑖𝑒𝑙𝑑</m:t>
                        </m:r>
                      </m:den>
                    </m:f>
                  </m:oMath>
                </a14:m>
                <a:endParaRPr lang="en-US" sz="1200" noProof="0"/>
              </a:p>
              <a:p>
                <a:pPr lvl="1"/>
                <a:r>
                  <a:rPr lang="en-US" sz="1600" noProof="0">
                    <a:solidFill>
                      <a:srgbClr val="0070C0"/>
                    </a:solidFill>
                  </a:rPr>
                  <a:t>Weather station: </a:t>
                </a:r>
                <a:r>
                  <a:rPr lang="en-US" sz="1600" noProof="0"/>
                  <a:t>24 measurement/day for humidity/solar radiation/temperature/wind; 1KB/measurement</a:t>
                </a:r>
                <a:endParaRPr lang="en-US" sz="1200" noProof="0"/>
              </a:p>
              <a:p>
                <a:pPr lvl="2"/>
                <a14:m>
                  <m:oMath xmlns:m="http://schemas.openxmlformats.org/officeDocument/2006/math">
                    <m:r>
                      <a:rPr lang="en-US" sz="1400" b="0" i="0" noProof="0" smtClean="0">
                        <a:latin typeface="Cambria Math" panose="02040503050406030204" pitchFamily="18" charset="0"/>
                      </a:rPr>
                      <m:t>24</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𝑠𝑎𝑚𝑝𝑙𝑒</m:t>
                        </m:r>
                      </m:num>
                      <m:den>
                        <m:r>
                          <a:rPr lang="en-US" sz="1400" b="0" i="1" noProof="0" smtClean="0">
                            <a:latin typeface="Cambria Math" panose="02040503050406030204" pitchFamily="18" charset="0"/>
                          </a:rPr>
                          <m:t>𝑑𝑎𝑦</m:t>
                        </m:r>
                      </m:den>
                    </m:f>
                    <m:r>
                      <a:rPr lang="en-US" sz="1400" b="0" i="1" noProof="0" smtClean="0">
                        <a:latin typeface="Cambria Math" panose="02040503050406030204" pitchFamily="18" charset="0"/>
                      </a:rPr>
                      <m:t> ⋅4</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𝑠𝑎𝑚𝑝𝑙𝑒</m:t>
                        </m:r>
                      </m:den>
                    </m:f>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𝑤𝑒𝑎𝑡h𝑒𝑟</m:t>
                        </m:r>
                        <m:r>
                          <a:rPr lang="en-US" sz="1400" b="0" i="1" noProof="0" smtClean="0">
                            <a:latin typeface="Cambria Math" panose="02040503050406030204" pitchFamily="18" charset="0"/>
                          </a:rPr>
                          <m:t> </m:t>
                        </m:r>
                        <m:r>
                          <a:rPr lang="en-US" sz="1400" b="0" i="1" noProof="0" smtClean="0">
                            <a:latin typeface="Cambria Math" panose="02040503050406030204" pitchFamily="18" charset="0"/>
                          </a:rPr>
                          <m:t>𝑠𝑡𝑎𝑡𝑖𝑜𝑛</m:t>
                        </m:r>
                      </m:num>
                      <m:den>
                        <m:r>
                          <a:rPr lang="en-US" sz="1400" b="0" i="1" noProof="0" smtClean="0">
                            <a:latin typeface="Cambria Math" panose="02040503050406030204" pitchFamily="18" charset="0"/>
                          </a:rPr>
                          <m:t>𝑓𝑖𝑒𝑙𝑑</m:t>
                        </m:r>
                      </m:den>
                    </m:f>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oMath>
                </a14:m>
                <a:endParaRPr lang="en-US" sz="1400" noProof="0"/>
              </a:p>
              <a:p>
                <a:pPr lvl="2"/>
                <a14:m>
                  <m:oMath xmlns:m="http://schemas.openxmlformats.org/officeDocument/2006/math">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r>
                      <a:rPr lang="en-US" sz="1400" i="1" noProof="0">
                        <a:latin typeface="Cambria Math" panose="02040503050406030204" pitchFamily="18" charset="0"/>
                      </a:rPr>
                      <m:t>⋅</m:t>
                    </m:r>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𝐾</m:t>
                        </m:r>
                        <m:r>
                          <a:rPr lang="en-US" sz="1400" i="1" noProof="0">
                            <a:latin typeface="Cambria Math" panose="02040503050406030204" pitchFamily="18" charset="0"/>
                          </a:rPr>
                          <m:t>𝐵</m:t>
                        </m:r>
                      </m:num>
                      <m:den>
                        <m:r>
                          <a:rPr lang="en-US" sz="1400" b="0" i="1" noProof="0" smtClean="0">
                            <a:latin typeface="Cambria Math" panose="02040503050406030204" pitchFamily="18" charset="0"/>
                          </a:rPr>
                          <m:t>𝑚𝑒𝑎𝑠𝑢𝑟𝑒𝑚𝑒𝑛𝑡</m:t>
                        </m:r>
                      </m:den>
                    </m:f>
                    <m:r>
                      <a:rPr lang="en-US" sz="1400" i="1" noProof="0">
                        <a:latin typeface="Cambria Math" panose="02040503050406030204" pitchFamily="18" charset="0"/>
                      </a:rPr>
                      <m:t>=</m:t>
                    </m:r>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𝐾</m:t>
                        </m:r>
                        <m:r>
                          <a:rPr lang="en-US" sz="1400" i="1" noProof="0">
                            <a:latin typeface="Cambria Math" panose="02040503050406030204" pitchFamily="18" charset="0"/>
                          </a:rPr>
                          <m:t>𝐵</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i="1" noProof="0">
                        <a:latin typeface="Cambria Math" panose="02040503050406030204" pitchFamily="18" charset="0"/>
                      </a:rPr>
                      <m:t> ~ </m:t>
                    </m:r>
                    <m:r>
                      <a:rPr lang="en-US" sz="1400" b="0" i="1" noProof="0" smtClean="0">
                        <a:solidFill>
                          <a:srgbClr val="7030A0"/>
                        </a:solidFill>
                        <a:latin typeface="Cambria Math" panose="02040503050406030204" pitchFamily="18" charset="0"/>
                      </a:rPr>
                      <m:t>0.1</m:t>
                    </m:r>
                    <m:f>
                      <m:fPr>
                        <m:ctrlPr>
                          <a:rPr lang="en-US" sz="1400" i="1" noProof="0">
                            <a:solidFill>
                              <a:srgbClr val="7030A0"/>
                            </a:solidFill>
                            <a:latin typeface="Cambria Math" panose="02040503050406030204" pitchFamily="18" charset="0"/>
                          </a:rPr>
                        </m:ctrlPr>
                      </m:fPr>
                      <m:num>
                        <m:r>
                          <a:rPr lang="en-US" sz="1400" i="1" noProof="0">
                            <a:solidFill>
                              <a:srgbClr val="7030A0"/>
                            </a:solidFill>
                            <a:latin typeface="Cambria Math" panose="02040503050406030204" pitchFamily="18" charset="0"/>
                          </a:rPr>
                          <m:t>𝑀𝐵</m:t>
                        </m:r>
                      </m:num>
                      <m:den>
                        <m:r>
                          <a:rPr lang="en-US" sz="1400" i="1" noProof="0">
                            <a:solidFill>
                              <a:srgbClr val="7030A0"/>
                            </a:solidFill>
                            <a:latin typeface="Cambria Math" panose="02040503050406030204" pitchFamily="18" charset="0"/>
                          </a:rPr>
                          <m:t>𝑑𝑎𝑦</m:t>
                        </m:r>
                        <m:r>
                          <a:rPr lang="en-US" sz="1400" i="1" noProof="0">
                            <a:solidFill>
                              <a:srgbClr val="7030A0"/>
                            </a:solidFill>
                            <a:latin typeface="Cambria Math" panose="02040503050406030204" pitchFamily="18" charset="0"/>
                          </a:rPr>
                          <m:t>⋅</m:t>
                        </m:r>
                        <m:r>
                          <a:rPr lang="en-US" sz="1400" i="1" noProof="0">
                            <a:solidFill>
                              <a:srgbClr val="7030A0"/>
                            </a:solidFill>
                            <a:latin typeface="Cambria Math" panose="02040503050406030204" pitchFamily="18" charset="0"/>
                          </a:rPr>
                          <m:t>𝑓𝑖𝑒𝑙𝑑</m:t>
                        </m:r>
                      </m:den>
                    </m:f>
                  </m:oMath>
                </a14:m>
                <a:endParaRPr lang="en-US" sz="1400" noProof="0"/>
              </a:p>
              <a:p>
                <a:pPr lvl="1"/>
                <a:r>
                  <a:rPr lang="en-US" sz="1600" noProof="0">
                    <a:solidFill>
                      <a:srgbClr val="0070C0"/>
                    </a:solidFill>
                  </a:rPr>
                  <a:t>Robot mission:</a:t>
                </a:r>
                <a:r>
                  <a:rPr lang="en-US" sz="1600" noProof="0"/>
                  <a:t> lasts 4 hours, 100 measurement/s from sensor systems; 1KB/measurement </a:t>
                </a:r>
              </a:p>
              <a:p>
                <a:pPr lvl="2"/>
                <a14:m>
                  <m:oMath xmlns:m="http://schemas.openxmlformats.org/officeDocument/2006/math">
                    <m:r>
                      <a:rPr lang="en-US" sz="1400" b="0" i="1" noProof="0" smtClean="0">
                        <a:latin typeface="Cambria Math" panose="02040503050406030204" pitchFamily="18" charset="0"/>
                      </a:rPr>
                      <m:t>3600</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𝑠𝑒𝑐𝑜𝑛𝑑</m:t>
                        </m:r>
                      </m:num>
                      <m:den>
                        <m:r>
                          <a:rPr lang="en-US" sz="1400" b="0" i="1" noProof="0" smtClean="0">
                            <a:latin typeface="Cambria Math" panose="02040503050406030204" pitchFamily="18" charset="0"/>
                          </a:rPr>
                          <m:t>h𝑜𝑢𝑟</m:t>
                        </m:r>
                      </m:den>
                    </m:f>
                    <m:r>
                      <a:rPr lang="en-US" sz="1400" i="1" noProof="0">
                        <a:latin typeface="Cambria Math" panose="02040503050406030204" pitchFamily="18" charset="0"/>
                      </a:rPr>
                      <m:t>⋅</m:t>
                    </m:r>
                    <m:r>
                      <a:rPr lang="en-US" sz="1400" b="0" i="1" noProof="0" smtClean="0">
                        <a:latin typeface="Cambria Math" panose="02040503050406030204" pitchFamily="18" charset="0"/>
                      </a:rPr>
                      <m:t>4</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h𝑜𝑢𝑟</m:t>
                        </m:r>
                      </m:num>
                      <m:den>
                        <m:r>
                          <a:rPr lang="en-US" sz="1400" b="0" i="1" noProof="0" smtClean="0">
                            <a:latin typeface="Cambria Math" panose="02040503050406030204" pitchFamily="18" charset="0"/>
                          </a:rPr>
                          <m:t>𝑚𝑖𝑠𝑠𝑖𝑜𝑛</m:t>
                        </m:r>
                      </m:den>
                    </m:f>
                    <m:r>
                      <a:rPr lang="en-US" sz="1400" i="1" noProof="0">
                        <a:latin typeface="Cambria Math" panose="02040503050406030204" pitchFamily="18" charset="0"/>
                      </a:rPr>
                      <m:t>⋅</m:t>
                    </m:r>
                    <m:r>
                      <a:rPr lang="en-US" sz="1400" b="0" i="1" noProof="0" smtClean="0">
                        <a:latin typeface="Cambria Math" panose="02040503050406030204" pitchFamily="18" charset="0"/>
                      </a:rPr>
                      <m:t>100</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𝑠𝑒𝑐𝑜𝑛𝑑</m:t>
                        </m:r>
                      </m:den>
                    </m:f>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𝑚𝑖𝑠𝑠𝑖𝑜𝑛</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r>
                      <a:rPr lang="en-US" sz="1400" i="1" noProof="0">
                        <a:latin typeface="Cambria Math" panose="02040503050406030204" pitchFamily="18" charset="0"/>
                      </a:rPr>
                      <m:t>=</m:t>
                    </m:r>
                    <m:r>
                      <a:rPr lang="en-US" sz="1400" b="0" i="1" noProof="0" smtClean="0">
                        <a:latin typeface="Cambria Math" panose="02040503050406030204" pitchFamily="18" charset="0"/>
                      </a:rPr>
                      <m:t>1 440 000</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oMath>
                </a14:m>
                <a:endParaRPr lang="en-US" sz="1400" i="1" noProof="0">
                  <a:latin typeface="Cambria Math" panose="02040503050406030204" pitchFamily="18" charset="0"/>
                </a:endParaRPr>
              </a:p>
              <a:p>
                <a:pPr lvl="2"/>
                <a14:m>
                  <m:oMath xmlns:m="http://schemas.openxmlformats.org/officeDocument/2006/math">
                    <m:r>
                      <a:rPr lang="en-US" sz="1400" i="1" noProof="0">
                        <a:latin typeface="Cambria Math" panose="02040503050406030204" pitchFamily="18" charset="0"/>
                      </a:rPr>
                      <m:t>1 440 000</m:t>
                    </m:r>
                    <m:f>
                      <m:fPr>
                        <m:ctrlPr>
                          <a:rPr lang="en-US" sz="1400" i="1" noProof="0">
                            <a:latin typeface="Cambria Math" panose="02040503050406030204" pitchFamily="18" charset="0"/>
                          </a:rPr>
                        </m:ctrlPr>
                      </m:fPr>
                      <m:num>
                        <m:r>
                          <a:rPr lang="en-US" sz="1400" i="1" noProof="0">
                            <a:latin typeface="Cambria Math" panose="02040503050406030204" pitchFamily="18" charset="0"/>
                          </a:rPr>
                          <m:t>𝑚𝑒𝑎𝑠𝑢𝑟𝑒𝑚𝑒𝑛𝑡</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b="0" i="1" noProof="0" smtClean="0">
                        <a:latin typeface="Cambria Math" panose="02040503050406030204" pitchFamily="18" charset="0"/>
                      </a:rPr>
                      <m:t>⋅</m:t>
                    </m:r>
                    <m:r>
                      <a:rPr lang="en-US" sz="1400" i="1" noProof="0">
                        <a:latin typeface="Cambria Math" panose="02040503050406030204" pitchFamily="18" charset="0"/>
                      </a:rPr>
                      <m:t>1</m:t>
                    </m:r>
                    <m:f>
                      <m:fPr>
                        <m:ctrlPr>
                          <a:rPr lang="en-US" sz="1400" i="1" noProof="0">
                            <a:latin typeface="Cambria Math" panose="02040503050406030204" pitchFamily="18" charset="0"/>
                          </a:rPr>
                        </m:ctrlPr>
                      </m:fPr>
                      <m:num>
                        <m:r>
                          <a:rPr lang="en-US" sz="1400" i="1" noProof="0">
                            <a:latin typeface="Cambria Math" panose="02040503050406030204" pitchFamily="18" charset="0"/>
                          </a:rPr>
                          <m:t>𝐾𝐵</m:t>
                        </m:r>
                      </m:num>
                      <m:den>
                        <m:r>
                          <a:rPr lang="en-US" sz="1400" i="1" noProof="0">
                            <a:latin typeface="Cambria Math" panose="02040503050406030204" pitchFamily="18" charset="0"/>
                          </a:rPr>
                          <m:t>𝑚𝑒𝑎𝑠𝑢𝑟𝑒𝑚𝑒𝑛𝑡</m:t>
                        </m:r>
                      </m:den>
                    </m:f>
                    <m:r>
                      <a:rPr lang="en-US" sz="1400" b="0" i="1" noProof="0" smtClean="0">
                        <a:solidFill>
                          <a:schemeClr val="tx1"/>
                        </a:solidFill>
                        <a:latin typeface="Cambria Math" panose="02040503050406030204" pitchFamily="18" charset="0"/>
                      </a:rPr>
                      <m:t>=1.44 </m:t>
                    </m:r>
                    <m:f>
                      <m:fPr>
                        <m:ctrlPr>
                          <a:rPr lang="en-US" sz="1400" i="1" noProof="0">
                            <a:solidFill>
                              <a:schemeClr val="tx1"/>
                            </a:solidFill>
                            <a:latin typeface="Cambria Math" panose="02040503050406030204" pitchFamily="18" charset="0"/>
                          </a:rPr>
                        </m:ctrlPr>
                      </m:fPr>
                      <m:num>
                        <m:r>
                          <a:rPr lang="en-US" sz="1400" b="0" i="1" noProof="0" smtClean="0">
                            <a:solidFill>
                              <a:schemeClr val="tx1"/>
                            </a:solidFill>
                            <a:latin typeface="Cambria Math" panose="02040503050406030204" pitchFamily="18" charset="0"/>
                          </a:rPr>
                          <m:t>𝐺</m:t>
                        </m:r>
                        <m:r>
                          <a:rPr lang="en-US" sz="1400" i="1" noProof="0">
                            <a:solidFill>
                              <a:schemeClr val="tx1"/>
                            </a:solidFill>
                            <a:latin typeface="Cambria Math" panose="02040503050406030204" pitchFamily="18" charset="0"/>
                          </a:rPr>
                          <m:t>𝐵</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b="0" i="1" noProof="0" smtClean="0">
                        <a:solidFill>
                          <a:srgbClr val="7030A0"/>
                        </a:solidFill>
                        <a:latin typeface="Cambria Math" panose="02040503050406030204" pitchFamily="18" charset="0"/>
                      </a:rPr>
                      <m:t> ~ 2</m:t>
                    </m:r>
                    <m:f>
                      <m:fPr>
                        <m:ctrlPr>
                          <a:rPr lang="en-US" sz="1400" i="1" noProof="0">
                            <a:solidFill>
                              <a:srgbClr val="7030A0"/>
                            </a:solidFill>
                            <a:latin typeface="Cambria Math" panose="02040503050406030204" pitchFamily="18" charset="0"/>
                          </a:rPr>
                        </m:ctrlPr>
                      </m:fPr>
                      <m:num>
                        <m:r>
                          <a:rPr lang="en-US" sz="1400" i="1" noProof="0">
                            <a:solidFill>
                              <a:srgbClr val="7030A0"/>
                            </a:solidFill>
                            <a:latin typeface="Cambria Math" panose="02040503050406030204" pitchFamily="18" charset="0"/>
                          </a:rPr>
                          <m:t>𝐺𝐵</m:t>
                        </m:r>
                      </m:num>
                      <m:den>
                        <m:r>
                          <a:rPr lang="en-US" sz="1400" i="1" noProof="0">
                            <a:solidFill>
                              <a:srgbClr val="7030A0"/>
                            </a:solidFill>
                            <a:latin typeface="Cambria Math" panose="02040503050406030204" pitchFamily="18" charset="0"/>
                          </a:rPr>
                          <m:t>𝑑𝑎𝑦</m:t>
                        </m:r>
                        <m:r>
                          <a:rPr lang="en-US" sz="1400" i="1" noProof="0">
                            <a:solidFill>
                              <a:srgbClr val="7030A0"/>
                            </a:solidFill>
                            <a:latin typeface="Cambria Math" panose="02040503050406030204" pitchFamily="18" charset="0"/>
                          </a:rPr>
                          <m:t>⋅</m:t>
                        </m:r>
                        <m:r>
                          <a:rPr lang="en-US" sz="1400" i="1" noProof="0">
                            <a:solidFill>
                              <a:srgbClr val="7030A0"/>
                            </a:solidFill>
                            <a:latin typeface="Cambria Math" panose="02040503050406030204" pitchFamily="18" charset="0"/>
                          </a:rPr>
                          <m:t>𝑓𝑖𝑒𝑙𝑑</m:t>
                        </m:r>
                      </m:den>
                    </m:f>
                  </m:oMath>
                </a14:m>
                <a:endParaRPr lang="en-US" sz="1400" noProof="0"/>
              </a:p>
              <a:p>
                <a:pPr lvl="1"/>
                <a:r>
                  <a:rPr lang="en-US" sz="1600" noProof="0">
                    <a:solidFill>
                      <a:srgbClr val="0070C0"/>
                    </a:solidFill>
                  </a:rPr>
                  <a:t>Historic data</a:t>
                </a:r>
                <a:r>
                  <a:rPr lang="en-US" sz="1600" noProof="0"/>
                  <a:t>; worst case of 1KB/document: </a:t>
                </a:r>
                <a:r>
                  <a:rPr lang="en-US" sz="1400" noProof="0"/>
                  <a:t>10</a:t>
                </a:r>
                <a:r>
                  <a:rPr lang="en-US" sz="1400" baseline="30000" noProof="0"/>
                  <a:t>3</a:t>
                </a:r>
                <a:r>
                  <a:rPr lang="en-US" sz="1400" noProof="0"/>
                  <a:t>  </a:t>
                </a:r>
                <a:r>
                  <a:rPr lang="en-US" sz="1400" noProof="0" err="1"/>
                  <a:t>Json</a:t>
                </a:r>
                <a:r>
                  <a:rPr lang="en-US" sz="1400" noProof="0"/>
                  <a:t> documents describing the farm </a:t>
                </a:r>
                <a14:m>
                  <m:oMath xmlns:m="http://schemas.openxmlformats.org/officeDocument/2006/math">
                    <m:r>
                      <a:rPr lang="en-US" sz="1400" b="0" i="1" noProof="0" smtClean="0">
                        <a:solidFill>
                          <a:srgbClr val="7030A0"/>
                        </a:solidFill>
                        <a:latin typeface="Cambria Math" panose="02040503050406030204" pitchFamily="18" charset="0"/>
                      </a:rPr>
                      <m:t>~ 1</m:t>
                    </m:r>
                    <m:f>
                      <m:fPr>
                        <m:ctrlPr>
                          <a:rPr lang="en-US" sz="1400" i="1" noProof="0">
                            <a:solidFill>
                              <a:srgbClr val="7030A0"/>
                            </a:solidFill>
                            <a:latin typeface="Cambria Math" panose="02040503050406030204" pitchFamily="18" charset="0"/>
                          </a:rPr>
                        </m:ctrlPr>
                      </m:fPr>
                      <m:num>
                        <m:r>
                          <a:rPr lang="en-US" sz="1400" b="0" i="1" noProof="0" smtClean="0">
                            <a:solidFill>
                              <a:srgbClr val="7030A0"/>
                            </a:solidFill>
                            <a:latin typeface="Cambria Math" panose="02040503050406030204" pitchFamily="18" charset="0"/>
                          </a:rPr>
                          <m:t>𝑀</m:t>
                        </m:r>
                        <m:r>
                          <a:rPr lang="en-US" sz="1400" i="1" noProof="0">
                            <a:solidFill>
                              <a:srgbClr val="7030A0"/>
                            </a:solidFill>
                            <a:latin typeface="Cambria Math" panose="02040503050406030204" pitchFamily="18" charset="0"/>
                          </a:rPr>
                          <m:t>𝐵</m:t>
                        </m:r>
                      </m:num>
                      <m:den>
                        <m:r>
                          <a:rPr lang="en-US" sz="1400" b="0" i="1" noProof="0" smtClean="0">
                            <a:solidFill>
                              <a:srgbClr val="7030A0"/>
                            </a:solidFill>
                            <a:latin typeface="Cambria Math" panose="02040503050406030204" pitchFamily="18" charset="0"/>
                          </a:rPr>
                          <m:t>𝑓𝑎𝑟𝑚</m:t>
                        </m:r>
                      </m:den>
                    </m:f>
                  </m:oMath>
                </a14:m>
                <a:endParaRPr lang="en-US" sz="1400" noProof="0"/>
              </a:p>
            </p:txBody>
          </p:sp>
        </mc:Choice>
        <mc:Fallback xmlns="">
          <p:sp>
            <p:nvSpPr>
              <p:cNvPr id="7" name="Content Placeholder 6">
                <a:extLst>
                  <a:ext uri="{FF2B5EF4-FFF2-40B4-BE49-F238E27FC236}">
                    <a16:creationId xmlns:a16="http://schemas.microsoft.com/office/drawing/2014/main" id="{101ED489-4DBB-F7C0-E5CA-01934D123AF6}"/>
                  </a:ext>
                </a:extLst>
              </p:cNvPr>
              <p:cNvSpPr>
                <a:spLocks noGrp="1" noRot="1" noChangeAspect="1" noMove="1" noResize="1" noEditPoints="1" noAdjustHandles="1" noChangeArrowheads="1" noChangeShapeType="1" noTextEdit="1"/>
              </p:cNvSpPr>
              <p:nvPr>
                <p:ph idx="1"/>
              </p:nvPr>
            </p:nvSpPr>
            <p:spPr>
              <a:blipFill>
                <a:blip r:embed="rId3"/>
                <a:stretch>
                  <a:fillRect t="-2521" b="-182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722E6E6-D733-C3B0-F52F-858E285C88D9}"/>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B619E8DE-9F9A-B355-7444-D0A6BB9D9DC8}"/>
              </a:ext>
            </a:extLst>
          </p:cNvPr>
          <p:cNvSpPr>
            <a:spLocks noGrp="1"/>
          </p:cNvSpPr>
          <p:nvPr>
            <p:ph type="sldNum" sz="quarter" idx="12"/>
          </p:nvPr>
        </p:nvSpPr>
        <p:spPr/>
        <p:txBody>
          <a:bodyPr/>
          <a:lstStyle/>
          <a:p>
            <a:fld id="{5DD6F1BA-2510-46FC-9346-AB1F3CA1593B}" type="slidenum">
              <a:rPr lang="it-IT" smtClean="0"/>
              <a:pPr/>
              <a:t>349</a:t>
            </a:fld>
            <a:endParaRPr lang="it-IT"/>
          </a:p>
        </p:txBody>
      </p:sp>
      <p:sp>
        <p:nvSpPr>
          <p:cNvPr id="21" name="Content Placeholder 20">
            <a:extLst>
              <a:ext uri="{FF2B5EF4-FFF2-40B4-BE49-F238E27FC236}">
                <a16:creationId xmlns:a16="http://schemas.microsoft.com/office/drawing/2014/main" id="{52C5522E-A03C-3DD6-B276-48E78CC47426}"/>
              </a:ext>
            </a:extLst>
          </p:cNvPr>
          <p:cNvSpPr>
            <a:spLocks noGrp="1"/>
          </p:cNvSpPr>
          <p:nvPr>
            <p:ph idx="13"/>
          </p:nvPr>
        </p:nvSpPr>
        <p:spPr/>
        <p:txBody>
          <a:bodyPr/>
          <a:lstStyle/>
          <a:p>
            <a:br>
              <a:rPr lang="en-US" noProof="0">
                <a:hlinkClick r:id="rId4"/>
              </a:rPr>
            </a:br>
            <a:r>
              <a:rPr lang="en-US" noProof="0">
                <a:hlinkClick r:id="rId4"/>
              </a:rPr>
              <a:t>https://docs.google.com/spreadsheets/d/17zEr62CzyqeIy0vU-DcjEUoxf6bMd3ziLSSeIXvk4Lg/edit?usp=sharing</a:t>
            </a:r>
            <a:r>
              <a:rPr lang="en-US" noProof="0"/>
              <a:t> </a:t>
            </a:r>
          </a:p>
        </p:txBody>
      </p:sp>
    </p:spTree>
    <p:extLst>
      <p:ext uri="{BB962C8B-B14F-4D97-AF65-F5344CB8AC3E}">
        <p14:creationId xmlns:p14="http://schemas.microsoft.com/office/powerpoint/2010/main" val="1587715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noProof="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idx="1"/>
          </p:nvPr>
        </p:nvSpPr>
        <p:spPr/>
        <p:txBody>
          <a:bodyPr/>
          <a:lstStyle/>
          <a:p>
            <a:r>
              <a:rPr lang="en-US" noProof="0"/>
              <a:t>Provenance (also referred to as lineage, pedigree, parentage, genealogy) </a:t>
            </a:r>
          </a:p>
          <a:p>
            <a:pPr lvl="1"/>
            <a:r>
              <a:rPr lang="en-US" noProof="0"/>
              <a:t>The description of the origins of data and the process by which it arrived at the database</a:t>
            </a:r>
          </a:p>
          <a:p>
            <a:pPr lvl="1"/>
            <a:r>
              <a:rPr lang="en-US" noProof="0"/>
              <a:t>Not only data products (e.g., tables, files), but also the processes that created them</a:t>
            </a:r>
          </a:p>
          <a:p>
            <a:r>
              <a:rPr lang="en-US" noProof="0"/>
              <a:t>Examples of use cases</a:t>
            </a:r>
          </a:p>
          <a:p>
            <a:pPr lvl="1"/>
            <a:r>
              <a:rPr lang="en-US" noProof="0"/>
              <a:t>Business domain. </a:t>
            </a:r>
            <a:r>
              <a:rPr lang="en-US" i="1" noProof="0"/>
              <a:t>Users traditionally work with an </a:t>
            </a:r>
            <a:r>
              <a:rPr lang="en-US" i="1" noProof="0">
                <a:solidFill>
                  <a:srgbClr val="0070C0"/>
                </a:solidFill>
              </a:rPr>
              <a:t>organized data schema</a:t>
            </a:r>
            <a:r>
              <a:rPr lang="en-US" i="1" noProof="0"/>
              <a:t>, where the structure and </a:t>
            </a:r>
            <a:r>
              <a:rPr lang="en-US" i="1" noProof="0">
                <a:solidFill>
                  <a:srgbClr val="0070C0"/>
                </a:solidFill>
              </a:rPr>
              <a:t>semantics of the data in use is shared</a:t>
            </a:r>
            <a:r>
              <a:rPr lang="en-US" i="1" noProof="0"/>
              <a:t> across the corporation or even B2B. Yet, a large proportion of businesses deal with </a:t>
            </a:r>
            <a:r>
              <a:rPr lang="en-US" i="1" noProof="0">
                <a:solidFill>
                  <a:srgbClr val="0070C0"/>
                </a:solidFill>
              </a:rPr>
              <a:t>bad quality data</a:t>
            </a:r>
            <a:r>
              <a:rPr lang="en-US" i="1" noProof="0"/>
              <a:t>. </a:t>
            </a:r>
            <a:r>
              <a:rPr lang="en-US" i="1" noProof="0">
                <a:solidFill>
                  <a:srgbClr val="0070C0"/>
                </a:solidFill>
              </a:rPr>
              <a:t>Sources</a:t>
            </a:r>
            <a:r>
              <a:rPr lang="en-US" i="1" noProof="0"/>
              <a:t> of bad data </a:t>
            </a:r>
            <a:r>
              <a:rPr lang="en-US" i="1" noProof="0">
                <a:solidFill>
                  <a:srgbClr val="0070C0"/>
                </a:solidFill>
              </a:rPr>
              <a:t>need to be identified </a:t>
            </a:r>
            <a:r>
              <a:rPr lang="en-US" i="1" noProof="0"/>
              <a:t>and corrected to avoid costly errors in business forecasting.</a:t>
            </a:r>
          </a:p>
          <a:p>
            <a:pPr lvl="1"/>
            <a:r>
              <a:rPr lang="en-US" noProof="0"/>
              <a:t>Scientific/research domain. </a:t>
            </a:r>
            <a:r>
              <a:rPr lang="en-US" i="1" noProof="0">
                <a:solidFill>
                  <a:srgbClr val="FF5050"/>
                </a:solidFill>
              </a:rPr>
              <a:t>Data</a:t>
            </a:r>
            <a:r>
              <a:rPr lang="en-US" i="1" noProof="0"/>
              <a:t> used in the scientific field can be </a:t>
            </a:r>
            <a:r>
              <a:rPr lang="en-US" i="1" noProof="0">
                <a:solidFill>
                  <a:srgbClr val="FF5050"/>
                </a:solidFill>
              </a:rPr>
              <a:t>ad hoc</a:t>
            </a:r>
            <a:r>
              <a:rPr lang="en-US" i="1" noProof="0"/>
              <a:t> and driven by </a:t>
            </a:r>
            <a:r>
              <a:rPr lang="en-US" i="1" noProof="0">
                <a:solidFill>
                  <a:srgbClr val="FF5050"/>
                </a:solidFill>
              </a:rPr>
              <a:t>individual researchers </a:t>
            </a:r>
            <a:r>
              <a:rPr lang="en-US" i="1" noProof="0"/>
              <a:t>or small communities. The scientific field is moving </a:t>
            </a:r>
            <a:r>
              <a:rPr lang="en-US" i="1" noProof="0">
                <a:solidFill>
                  <a:srgbClr val="FF5050"/>
                </a:solidFill>
              </a:rPr>
              <a:t>towards more collaborative research</a:t>
            </a:r>
            <a:r>
              <a:rPr lang="en-US" i="1" noProof="0"/>
              <a:t> and organizational boundaries are disappearing. </a:t>
            </a:r>
            <a:r>
              <a:rPr lang="en-US" i="1" noProof="0">
                <a:solidFill>
                  <a:srgbClr val="FF5050"/>
                </a:solidFill>
              </a:rPr>
              <a:t>Sharing data and metadata across organizations is essential</a:t>
            </a:r>
            <a:r>
              <a:rPr lang="en-US" i="1" noProof="0"/>
              <a:t>, leading to a convergence on common schemes to ensure compatibility. Issues of </a:t>
            </a:r>
            <a:r>
              <a:rPr lang="en-US" i="1" noProof="0">
                <a:solidFill>
                  <a:srgbClr val="FF5050"/>
                </a:solidFill>
              </a:rPr>
              <a:t>trust</a:t>
            </a:r>
            <a:r>
              <a:rPr lang="en-US" i="1" noProof="0"/>
              <a:t>, </a:t>
            </a:r>
            <a:r>
              <a:rPr lang="en-US" i="1" noProof="0">
                <a:solidFill>
                  <a:srgbClr val="FF5050"/>
                </a:solidFill>
              </a:rPr>
              <a:t>quality</a:t>
            </a:r>
            <a:r>
              <a:rPr lang="en-US" i="1" noProof="0"/>
              <a:t>, and </a:t>
            </a:r>
            <a:r>
              <a:rPr lang="en-US" i="1" noProof="0">
                <a:solidFill>
                  <a:srgbClr val="FF5050"/>
                </a:solidFill>
              </a:rPr>
              <a:t>copyright</a:t>
            </a:r>
            <a:r>
              <a:rPr lang="en-US" i="1" noProof="0"/>
              <a:t> of data are significant when using third-party data in such a loosely connected network.</a:t>
            </a:r>
          </a:p>
        </p:txBody>
      </p:sp>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35</a:t>
            </a:fld>
            <a:endParaRPr lang="it-IT"/>
          </a:p>
        </p:txBody>
      </p:sp>
      <p:sp>
        <p:nvSpPr>
          <p:cNvPr id="6" name="Segnaposto contenuto 5">
            <a:extLst>
              <a:ext uri="{FF2B5EF4-FFF2-40B4-BE49-F238E27FC236}">
                <a16:creationId xmlns:a16="http://schemas.microsoft.com/office/drawing/2014/main" id="{188BDDF1-A08C-4640-ACC5-40A95824C43F}"/>
              </a:ext>
            </a:extLst>
          </p:cNvPr>
          <p:cNvSpPr>
            <a:spLocks noGrp="1"/>
          </p:cNvSpPr>
          <p:nvPr>
            <p:ph idx="13"/>
          </p:nvPr>
        </p:nvSpPr>
        <p:spPr/>
        <p:txBody>
          <a:bodyPr/>
          <a:lstStyle/>
          <a:p>
            <a:r>
              <a:rPr lang="en-US" noProof="0" err="1"/>
              <a:t>Simmhan</a:t>
            </a:r>
            <a:r>
              <a:rPr lang="en-US" noProof="0"/>
              <a:t>, Yogesh L., Beth </a:t>
            </a:r>
            <a:r>
              <a:rPr lang="en-US" noProof="0" err="1"/>
              <a:t>Plale</a:t>
            </a:r>
            <a:r>
              <a:rPr lang="en-US" noProof="0"/>
              <a:t>, and Dennis Gannon. "A survey of data provenance techniques." </a:t>
            </a:r>
            <a:r>
              <a:rPr lang="en-US" i="1" noProof="0"/>
              <a:t>Computer Science Department, Indiana University, Bloomington IN</a:t>
            </a:r>
            <a:r>
              <a:rPr lang="en-US" noProof="0"/>
              <a:t> 47405 (2005): 69.</a:t>
            </a:r>
          </a:p>
        </p:txBody>
      </p:sp>
    </p:spTree>
    <p:extLst>
      <p:ext uri="{BB962C8B-B14F-4D97-AF65-F5344CB8AC3E}">
        <p14:creationId xmlns:p14="http://schemas.microsoft.com/office/powerpoint/2010/main" val="393767147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3576-7D1D-3BDB-F232-0B0D09B38FEA}"/>
              </a:ext>
            </a:extLst>
          </p:cNvPr>
          <p:cNvSpPr>
            <a:spLocks noGrp="1"/>
          </p:cNvSpPr>
          <p:nvPr>
            <p:ph type="title"/>
          </p:nvPr>
        </p:nvSpPr>
        <p:spPr/>
        <p:txBody>
          <a:bodyPr/>
          <a:lstStyle/>
          <a:p>
            <a:r>
              <a:rPr lang="en-US" noProof="0"/>
              <a:t>Workload</a:t>
            </a:r>
          </a:p>
        </p:txBody>
      </p:sp>
      <p:sp>
        <p:nvSpPr>
          <p:cNvPr id="3" name="Content Placeholder 2">
            <a:extLst>
              <a:ext uri="{FF2B5EF4-FFF2-40B4-BE49-F238E27FC236}">
                <a16:creationId xmlns:a16="http://schemas.microsoft.com/office/drawing/2014/main" id="{4037B2EF-0C8E-3FA1-42C6-CDEBBD0A0B17}"/>
              </a:ext>
            </a:extLst>
          </p:cNvPr>
          <p:cNvSpPr>
            <a:spLocks noGrp="1"/>
          </p:cNvSpPr>
          <p:nvPr>
            <p:ph idx="1"/>
          </p:nvPr>
        </p:nvSpPr>
        <p:spPr/>
        <p:txBody>
          <a:bodyPr/>
          <a:lstStyle/>
          <a:p>
            <a:r>
              <a:rPr lang="en-US" noProof="0"/>
              <a:t>Nothing special</a:t>
            </a:r>
          </a:p>
          <a:p>
            <a:pPr lvl="1"/>
            <a:r>
              <a:rPr lang="en-US" noProof="0"/>
              <a:t>Every night compute aggregated indexes on the collected data (2h/day)</a:t>
            </a:r>
          </a:p>
          <a:p>
            <a:endParaRPr lang="en-US" noProof="0"/>
          </a:p>
          <a:p>
            <a:r>
              <a:rPr lang="en-US" noProof="0"/>
              <a:t>On-premises (HDFS cluster)</a:t>
            </a:r>
          </a:p>
          <a:p>
            <a:pPr lvl="1"/>
            <a:r>
              <a:rPr lang="en-US" noProof="0"/>
              <a:t>How many machines do we need?</a:t>
            </a:r>
          </a:p>
          <a:p>
            <a:pPr lvl="1"/>
            <a:r>
              <a:rPr lang="en-US" noProof="0"/>
              <a:t>With which resources?</a:t>
            </a:r>
          </a:p>
        </p:txBody>
      </p:sp>
      <p:sp>
        <p:nvSpPr>
          <p:cNvPr id="4" name="Footer Placeholder 3">
            <a:extLst>
              <a:ext uri="{FF2B5EF4-FFF2-40B4-BE49-F238E27FC236}">
                <a16:creationId xmlns:a16="http://schemas.microsoft.com/office/drawing/2014/main" id="{5D219140-27AC-5CD4-859C-312F2383ACD9}"/>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57223FD6-3F43-59CD-F64A-F3633C9220C0}"/>
              </a:ext>
            </a:extLst>
          </p:cNvPr>
          <p:cNvSpPr>
            <a:spLocks noGrp="1"/>
          </p:cNvSpPr>
          <p:nvPr>
            <p:ph type="sldNum" sz="quarter" idx="12"/>
          </p:nvPr>
        </p:nvSpPr>
        <p:spPr/>
        <p:txBody>
          <a:bodyPr/>
          <a:lstStyle/>
          <a:p>
            <a:fld id="{5DD6F1BA-2510-46FC-9346-AB1F3CA1593B}" type="slidenum">
              <a:rPr lang="it-IT" smtClean="0"/>
              <a:t>350</a:t>
            </a:fld>
            <a:endParaRPr lang="it-IT"/>
          </a:p>
        </p:txBody>
      </p:sp>
      <p:sp>
        <p:nvSpPr>
          <p:cNvPr id="7" name="Content Placeholder 6">
            <a:extLst>
              <a:ext uri="{FF2B5EF4-FFF2-40B4-BE49-F238E27FC236}">
                <a16:creationId xmlns:a16="http://schemas.microsoft.com/office/drawing/2014/main" id="{BB76F83D-A375-ECEC-C886-F2A6A459B9F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1048356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E127B9B-5C53-3B25-24B2-C80FD76597AF}"/>
              </a:ext>
            </a:extLst>
          </p:cNvPr>
          <p:cNvPicPr>
            <a:picLocks noChangeAspect="1"/>
          </p:cNvPicPr>
          <p:nvPr/>
        </p:nvPicPr>
        <p:blipFill>
          <a:blip r:embed="rId2"/>
          <a:stretch>
            <a:fillRect/>
          </a:stretch>
        </p:blipFill>
        <p:spPr>
          <a:xfrm>
            <a:off x="8456024" y="3718091"/>
            <a:ext cx="3627751" cy="3061532"/>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noProof="0"/>
              <a:t>On-premises</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sz="half" idx="1"/>
          </p:nvPr>
        </p:nvSpPr>
        <p:spPr/>
        <p:txBody>
          <a:bodyPr/>
          <a:lstStyle/>
          <a:p>
            <a:r>
              <a:rPr lang="en-US" noProof="0"/>
              <a:t>On-premises</a:t>
            </a:r>
          </a:p>
          <a:p>
            <a:pPr lvl="1"/>
            <a:r>
              <a:rPr lang="en-US" noProof="0"/>
              <a:t>How many machines do we need?</a:t>
            </a:r>
          </a:p>
          <a:p>
            <a:pPr lvl="2"/>
            <a:r>
              <a:rPr lang="en-US" noProof="0">
                <a:solidFill>
                  <a:srgbClr val="FF5050"/>
                </a:solidFill>
              </a:rPr>
              <a:t>4</a:t>
            </a:r>
            <a:r>
              <a:rPr lang="en-US" noProof="0"/>
              <a:t>: </a:t>
            </a:r>
            <a:r>
              <a:rPr lang="en-US" noProof="0">
                <a:solidFill>
                  <a:srgbClr val="0070C0"/>
                </a:solidFill>
              </a:rPr>
              <a:t>1 master node</a:t>
            </a:r>
            <a:r>
              <a:rPr lang="en-US" noProof="0"/>
              <a:t> + </a:t>
            </a:r>
            <a:r>
              <a:rPr lang="en-US" noProof="0">
                <a:solidFill>
                  <a:srgbClr val="00B050"/>
                </a:solidFill>
              </a:rPr>
              <a:t>3 HDFS data nodes</a:t>
            </a:r>
          </a:p>
          <a:p>
            <a:pPr lvl="1"/>
            <a:r>
              <a:rPr lang="en-US" noProof="0"/>
              <a:t>With which resources?</a:t>
            </a:r>
          </a:p>
          <a:p>
            <a:pPr lvl="2"/>
            <a:r>
              <a:rPr lang="en-US" noProof="0"/>
              <a:t>Assuming a HDFS replication factor of 3, we need at least 1TB of disk overall (not that much)</a:t>
            </a:r>
          </a:p>
          <a:p>
            <a:pPr lvl="2"/>
            <a:r>
              <a:rPr lang="en-US" noProof="0"/>
              <a:t>Think bigger: at least 8 cores, 64GB RAM, 500GB SSD + 4TB HDD, no GPU</a:t>
            </a:r>
          </a:p>
          <a:p>
            <a:pPr lvl="1"/>
            <a:r>
              <a:rPr lang="en-US" noProof="0"/>
              <a:t>8700€ / 3 years = 2900€ </a:t>
            </a:r>
          </a:p>
        </p:txBody>
      </p:sp>
      <p:pic>
        <p:nvPicPr>
          <p:cNvPr id="9" name="Content Placeholder 8">
            <a:extLst>
              <a:ext uri="{FF2B5EF4-FFF2-40B4-BE49-F238E27FC236}">
                <a16:creationId xmlns:a16="http://schemas.microsoft.com/office/drawing/2014/main" id="{1D17232F-DC44-0C68-79E7-384179274A61}"/>
              </a:ext>
            </a:extLst>
          </p:cNvPr>
          <p:cNvPicPr>
            <a:picLocks noGrp="1" noChangeAspect="1"/>
          </p:cNvPicPr>
          <p:nvPr>
            <p:ph sz="half" idx="2"/>
          </p:nvPr>
        </p:nvPicPr>
        <p:blipFill>
          <a:blip r:embed="rId3"/>
          <a:stretch>
            <a:fillRect/>
          </a:stretch>
        </p:blipFill>
        <p:spPr>
          <a:xfrm>
            <a:off x="6172202" y="1922519"/>
            <a:ext cx="2543175" cy="38957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pPr/>
              <a:t>351</a:t>
            </a:fld>
            <a:endParaRPr lang="it-IT"/>
          </a:p>
        </p:txBody>
      </p:sp>
      <p:sp>
        <p:nvSpPr>
          <p:cNvPr id="6" name="Content Placeholder 5">
            <a:extLst>
              <a:ext uri="{FF2B5EF4-FFF2-40B4-BE49-F238E27FC236}">
                <a16:creationId xmlns:a16="http://schemas.microsoft.com/office/drawing/2014/main" id="{11EBB118-A818-A4DE-2932-0B24A3AA21C2}"/>
              </a:ext>
            </a:extLst>
          </p:cNvPr>
          <p:cNvSpPr>
            <a:spLocks noGrp="1"/>
          </p:cNvSpPr>
          <p:nvPr>
            <p:ph idx="13"/>
          </p:nvPr>
        </p:nvSpPr>
        <p:spPr/>
        <p:txBody>
          <a:bodyPr/>
          <a:lstStyle/>
          <a:p>
            <a:r>
              <a:rPr lang="en-US" noProof="0">
                <a:hlinkClick r:id="rId4"/>
              </a:rPr>
              <a:t>https://www.rect.coreto-europe.com/en</a:t>
            </a:r>
            <a:r>
              <a:rPr lang="en-US" noProof="0"/>
              <a:t> (accessed 2022-09-01)</a:t>
            </a:r>
            <a:br>
              <a:rPr lang="en-US" noProof="0"/>
            </a:br>
            <a:r>
              <a:rPr lang="en-US" noProof="0">
                <a:hlinkClick r:id="rId5"/>
              </a:rPr>
              <a:t>https://www.cloudera.com/products/pricing.html</a:t>
            </a:r>
            <a:r>
              <a:rPr lang="en-US" noProof="0"/>
              <a:t> (accessed 2022-09-01)</a:t>
            </a:r>
          </a:p>
        </p:txBody>
      </p:sp>
      <p:graphicFrame>
        <p:nvGraphicFramePr>
          <p:cNvPr id="10" name="Tabella 6">
            <a:extLst>
              <a:ext uri="{FF2B5EF4-FFF2-40B4-BE49-F238E27FC236}">
                <a16:creationId xmlns:a16="http://schemas.microsoft.com/office/drawing/2014/main" id="{4ACD06D1-BD6B-871C-DD3B-44F260D98160}"/>
              </a:ext>
            </a:extLst>
          </p:cNvPr>
          <p:cNvGraphicFramePr>
            <a:graphicFrameLocks noGrp="1"/>
          </p:cNvGraphicFramePr>
          <p:nvPr>
            <p:extLst>
              <p:ext uri="{D42A27DB-BD31-4B8C-83A1-F6EECF244321}">
                <p14:modId xmlns:p14="http://schemas.microsoft.com/office/powerpoint/2010/main" val="144079379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On-premises</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 cloud</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Hardware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a:solidFill>
                            <a:srgbClr val="FF0000"/>
                          </a:solidFill>
                          <a:latin typeface="Helvetica" panose="020B0604020202020204" pitchFamily="34" charset="0"/>
                          <a:ea typeface="+mn-ea"/>
                          <a:cs typeface="Helvetica" panose="020B0604020202020204" pitchFamily="34" charset="0"/>
                        </a:rPr>
                        <a:t>?</a:t>
                      </a:r>
                      <a:endParaRPr lang="en-US" sz="160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Software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40000</a:t>
                      </a:r>
                      <a:r>
                        <a:rPr lang="en-US" sz="1600">
                          <a:solidFill>
                            <a:schemeClr val="tx1"/>
                          </a:solidFill>
                          <a:latin typeface="Helvetica" panose="020B0604020202020204" pitchFamily="34" charset="0"/>
                          <a:cs typeface="Helvetica" panose="020B0604020202020204" pitchFamily="34" charset="0"/>
                        </a:rPr>
                        <a:t>€</a:t>
                      </a:r>
                      <a:r>
                        <a:rPr lang="it-IT" sz="1600">
                          <a:solidFill>
                            <a:schemeClr val="tx1"/>
                          </a:solidFill>
                          <a:latin typeface="Helvetica" panose="020B0604020202020204" pitchFamily="34" charset="0"/>
                          <a:cs typeface="Helvetica" panose="020B0604020202020204" pitchFamily="34" charset="0"/>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a:solidFill>
                            <a:schemeClr val="tx1"/>
                          </a:solidFill>
                          <a:latin typeface="Helvetica" panose="020B0604020202020204" pitchFamily="34" charset="0"/>
                          <a:cs typeface="Helvetica" panose="020B0604020202020204" pitchFamily="34" charset="0"/>
                        </a:rPr>
                        <a:t>?</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3618069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noProof="0"/>
              <a:t>On cloud v1</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noProof="0"/>
              <a:t>Moving the Hadoop cluster as IAAS</a:t>
            </a:r>
          </a:p>
          <a:p>
            <a:r>
              <a:rPr lang="en-US" sz="2000" noProof="0"/>
              <a:t>EC2</a:t>
            </a:r>
          </a:p>
          <a:p>
            <a:pPr lvl="1"/>
            <a:r>
              <a:rPr lang="en-US" sz="1600" noProof="0"/>
              <a:t>Quantity (4), Pricing strategy (EC2 Instance Savings Plans 3 Year No Upfront), </a:t>
            </a:r>
            <a:r>
              <a:rPr lang="en-US" sz="1600" noProof="0">
                <a:solidFill>
                  <a:srgbClr val="FF5050"/>
                </a:solidFill>
              </a:rPr>
              <a:t>Storage amount (4 TB), </a:t>
            </a:r>
            <a:r>
              <a:rPr lang="en-US" sz="1600" noProof="0"/>
              <a:t>Instance type (r6g.2xlarge)</a:t>
            </a:r>
          </a:p>
          <a:p>
            <a:r>
              <a:rPr lang="en-US" sz="2000" noProof="0"/>
              <a:t>EMR</a:t>
            </a:r>
          </a:p>
          <a:p>
            <a:pPr lvl="1"/>
            <a:r>
              <a:rPr lang="en-US" sz="1600" noProof="0"/>
              <a:t>Number of master EMR nodes (1), EC2 instance (r5.2xlarge), Utilization (100 %Utilized/Month) Number of core EMR nodes (3), EC2 instance (r5d.2xlarge), </a:t>
            </a:r>
            <a:r>
              <a:rPr lang="en-US" sz="1600" noProof="0">
                <a:solidFill>
                  <a:srgbClr val="FF5050"/>
                </a:solidFill>
              </a:rPr>
              <a:t>Utilization (100 %Utilized/Month)</a:t>
            </a:r>
          </a:p>
          <a:p>
            <a:r>
              <a:rPr lang="en-US" sz="2000" noProof="0">
                <a:solidFill>
                  <a:srgbClr val="FF5050"/>
                </a:solidFill>
              </a:rPr>
              <a:t>MKS (KAFKA)</a:t>
            </a:r>
          </a:p>
          <a:p>
            <a:pPr lvl="1"/>
            <a:r>
              <a:rPr lang="en-US" sz="1600" noProof="0"/>
              <a:t>Storage per Broker (10 GB), Number of Kafka broker nodes (3), Compute Family (m5.2xlarge)</a:t>
            </a:r>
          </a:p>
        </p:txBody>
      </p:sp>
      <p:pic>
        <p:nvPicPr>
          <p:cNvPr id="11" name="Content Placeholder 10">
            <a:extLst>
              <a:ext uri="{FF2B5EF4-FFF2-40B4-BE49-F238E27FC236}">
                <a16:creationId xmlns:a16="http://schemas.microsoft.com/office/drawing/2014/main" id="{31DFC21F-3730-E214-5457-73F50AEB6928}"/>
              </a:ext>
            </a:extLst>
          </p:cNvPr>
          <p:cNvPicPr>
            <a:picLocks noGrp="1" noChangeAspect="1"/>
          </p:cNvPicPr>
          <p:nvPr>
            <p:ph sz="half" idx="2"/>
          </p:nvPr>
        </p:nvPicPr>
        <p:blipFill>
          <a:blip r:embed="rId2"/>
          <a:stretch>
            <a:fillRect/>
          </a:stretch>
        </p:blipFill>
        <p:spPr>
          <a:xfrm>
            <a:off x="6172200" y="2585972"/>
            <a:ext cx="5181600" cy="2830644"/>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352</a:t>
            </a:fld>
            <a:endParaRPr lang="it-IT"/>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noProof="0" dirty="0">
                <a:effectLst/>
                <a:hlinkClick r:id="rId3"/>
              </a:rPr>
              <a:t>https://calculator.aws/#/estimate?id=05965ca7de23fd9e7d2ab2cd0175fe8c01822c9c</a:t>
            </a:r>
            <a:r>
              <a:rPr lang="en-US" noProof="0" dirty="0">
                <a:effectLst/>
              </a:rPr>
              <a:t> (accessed 2022-09-01)</a:t>
            </a:r>
            <a:endParaRPr lang="en-US" noProof="0" dirty="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332429446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On-premises</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 cloud</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Hardware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a:solidFill>
                            <a:srgbClr val="FF0000"/>
                          </a:solidFill>
                          <a:latin typeface="Helvetica" panose="020B0604020202020204" pitchFamily="34" charset="0"/>
                          <a:ea typeface="+mn-ea"/>
                          <a:cs typeface="Helvetica" panose="020B0604020202020204" pitchFamily="34" charset="0"/>
                        </a:rPr>
                        <a:t>~40000$/year</a:t>
                      </a:r>
                      <a:endParaRPr lang="en-US" sz="160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Software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40000</a:t>
                      </a:r>
                      <a:r>
                        <a:rPr lang="en-US" sz="1600">
                          <a:solidFill>
                            <a:schemeClr val="tx1"/>
                          </a:solidFill>
                          <a:latin typeface="Helvetica" panose="020B0604020202020204" pitchFamily="34" charset="0"/>
                          <a:cs typeface="Helvetica" panose="020B0604020202020204" pitchFamily="34" charset="0"/>
                        </a:rPr>
                        <a:t>€</a:t>
                      </a:r>
                      <a:r>
                        <a:rPr lang="it-IT" sz="1600">
                          <a:solidFill>
                            <a:schemeClr val="tx1"/>
                          </a:solidFill>
                          <a:latin typeface="Helvetica" panose="020B0604020202020204" pitchFamily="34" charset="0"/>
                          <a:cs typeface="Helvetica" panose="020B0604020202020204" pitchFamily="34" charset="0"/>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a:solidFill>
                            <a:schemeClr val="tx1"/>
                          </a:solidFill>
                          <a:latin typeface="Helvetica" panose="020B0604020202020204" pitchFamily="34" charset="0"/>
                          <a:cs typeface="Helvetica" panose="020B0604020202020204" pitchFamily="34" charset="0"/>
                        </a:rPr>
                        <a:t>?</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42834262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noProof="0"/>
              <a:t>On cloud v2</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noProof="0"/>
              <a:t>Moving the Hadoop cluster as PAAS</a:t>
            </a:r>
          </a:p>
          <a:p>
            <a:r>
              <a:rPr lang="en-US" sz="2000" noProof="0"/>
              <a:t>EC2</a:t>
            </a:r>
          </a:p>
          <a:p>
            <a:pPr lvl="1"/>
            <a:r>
              <a:rPr lang="en-US" sz="1600" noProof="0"/>
              <a:t>Quantity (4), Pricing strategy (</a:t>
            </a:r>
            <a:r>
              <a:rPr lang="en-US" sz="1600" noProof="0">
                <a:solidFill>
                  <a:srgbClr val="FF5050"/>
                </a:solidFill>
              </a:rPr>
              <a:t>On-Demand Instances</a:t>
            </a:r>
            <a:r>
              <a:rPr lang="en-US" sz="1600" noProof="0"/>
              <a:t>), Storage amount (30 GB), Instance type (r6g.2xlarge)</a:t>
            </a:r>
          </a:p>
          <a:p>
            <a:r>
              <a:rPr lang="en-US" sz="2000" noProof="0"/>
              <a:t>EMR</a:t>
            </a:r>
          </a:p>
          <a:p>
            <a:pPr lvl="1"/>
            <a:r>
              <a:rPr lang="en-US" sz="1600" noProof="0"/>
              <a:t>Number of master EMR nodes (1), EC2 instance (r5.2xlarge), Utilization (2 Hours/Day) Number of core EMR nodes (3), EC2 instance (r5d.2xlarge), </a:t>
            </a:r>
            <a:r>
              <a:rPr lang="en-US" sz="1600" noProof="0">
                <a:solidFill>
                  <a:srgbClr val="FF5050"/>
                </a:solidFill>
              </a:rPr>
              <a:t>Utilization (2 Hours/Day)</a:t>
            </a:r>
          </a:p>
          <a:p>
            <a:r>
              <a:rPr lang="en-US" sz="2000" noProof="0">
                <a:solidFill>
                  <a:srgbClr val="FF5050"/>
                </a:solidFill>
              </a:rPr>
              <a:t>S3</a:t>
            </a:r>
          </a:p>
          <a:p>
            <a:pPr lvl="1"/>
            <a:r>
              <a:rPr lang="en-US" sz="1600" noProof="0"/>
              <a:t>Standard storage (60 GB per month)</a:t>
            </a:r>
          </a:p>
          <a:p>
            <a:r>
              <a:rPr lang="en-US" sz="2200" noProof="0">
                <a:solidFill>
                  <a:srgbClr val="FF5050"/>
                </a:solidFill>
              </a:rPr>
              <a:t>Kinesis</a:t>
            </a:r>
          </a:p>
          <a:p>
            <a:pPr lvl="1"/>
            <a:r>
              <a:rPr lang="en-US" sz="1600" noProof="0"/>
              <a:t>Days for data retention (1 days), Records (100 per second), Consumer Applications (3)</a:t>
            </a:r>
          </a:p>
        </p:txBody>
      </p:sp>
      <p:pic>
        <p:nvPicPr>
          <p:cNvPr id="22" name="Content Placeholder 21">
            <a:extLst>
              <a:ext uri="{FF2B5EF4-FFF2-40B4-BE49-F238E27FC236}">
                <a16:creationId xmlns:a16="http://schemas.microsoft.com/office/drawing/2014/main" id="{DAD4A469-B719-5326-F707-9101C5FD049C}"/>
              </a:ext>
            </a:extLst>
          </p:cNvPr>
          <p:cNvPicPr>
            <a:picLocks noGrp="1" noChangeAspect="1"/>
          </p:cNvPicPr>
          <p:nvPr>
            <p:ph sz="half" idx="2"/>
          </p:nvPr>
        </p:nvPicPr>
        <p:blipFill>
          <a:blip r:embed="rId2"/>
          <a:stretch>
            <a:fillRect/>
          </a:stretch>
        </p:blipFill>
        <p:spPr>
          <a:xfrm>
            <a:off x="6172200" y="2474487"/>
            <a:ext cx="5181600" cy="3053613"/>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353</a:t>
            </a:fld>
            <a:endParaRPr lang="it-IT"/>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noProof="0">
                <a:effectLst/>
                <a:hlinkClick r:id="rId3"/>
              </a:rPr>
              <a:t>https://calculator.aws/#/estimate?id=53f60ff0412a18877dc8e1274f7d9875aa3bf665</a:t>
            </a:r>
            <a:r>
              <a:rPr lang="en-US" noProof="0">
                <a:effectLst/>
              </a:rPr>
              <a:t> (accessed 2022-09-01)</a:t>
            </a:r>
            <a:endParaRPr lang="en-US" noProof="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158432317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On-premises</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 cloud</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Hardware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a:solidFill>
                            <a:srgbClr val="FF0000"/>
                          </a:solidFill>
                          <a:latin typeface="Helvetica" panose="020B0604020202020204" pitchFamily="34" charset="0"/>
                          <a:ea typeface="+mn-ea"/>
                          <a:cs typeface="Helvetica" panose="020B0604020202020204" pitchFamily="34" charset="0"/>
                        </a:rPr>
                        <a:t>~4000$/year</a:t>
                      </a:r>
                      <a:endParaRPr lang="en-US" sz="160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Software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40000</a:t>
                      </a:r>
                      <a:r>
                        <a:rPr lang="en-US" sz="1600">
                          <a:solidFill>
                            <a:schemeClr val="tx1"/>
                          </a:solidFill>
                          <a:latin typeface="Helvetica" panose="020B0604020202020204" pitchFamily="34" charset="0"/>
                          <a:cs typeface="Helvetica" panose="020B0604020202020204" pitchFamily="34" charset="0"/>
                        </a:rPr>
                        <a:t>€</a:t>
                      </a:r>
                      <a:r>
                        <a:rPr lang="it-IT" sz="1600">
                          <a:solidFill>
                            <a:schemeClr val="tx1"/>
                          </a:solidFill>
                          <a:latin typeface="Helvetica" panose="020B0604020202020204" pitchFamily="34" charset="0"/>
                          <a:cs typeface="Helvetica" panose="020B0604020202020204" pitchFamily="34" charset="0"/>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a:solidFill>
                            <a:schemeClr val="tx1"/>
                          </a:solidFill>
                          <a:latin typeface="Helvetica" panose="020B0604020202020204" pitchFamily="34" charset="0"/>
                          <a:cs typeface="Helvetica" panose="020B0604020202020204" pitchFamily="34" charset="0"/>
                        </a:rPr>
                        <a:t>?</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4639572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noProof="0"/>
              <a:t>Cost vs price</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idx="1"/>
          </p:nvPr>
        </p:nvSpPr>
        <p:spPr/>
        <p:txBody>
          <a:bodyPr/>
          <a:lstStyle/>
          <a:p>
            <a:r>
              <a:rPr lang="en-US" noProof="0"/>
              <a:t>How would you evaluate the cost and the price?</a:t>
            </a:r>
          </a:p>
        </p:txBody>
      </p:sp>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t>354</a:t>
            </a:fld>
            <a:endParaRPr lang="it-IT"/>
          </a:p>
        </p:txBody>
      </p:sp>
      <p:sp>
        <p:nvSpPr>
          <p:cNvPr id="7" name="Content Placeholder 6">
            <a:extLst>
              <a:ext uri="{FF2B5EF4-FFF2-40B4-BE49-F238E27FC236}">
                <a16:creationId xmlns:a16="http://schemas.microsoft.com/office/drawing/2014/main" id="{97838C5D-1B4A-7D80-D05A-EF4611A4DE4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93020081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624D-653A-B368-FABF-B7742144A2B4}"/>
              </a:ext>
            </a:extLst>
          </p:cNvPr>
          <p:cNvSpPr>
            <a:spLocks noGrp="1"/>
          </p:cNvSpPr>
          <p:nvPr>
            <p:ph type="title"/>
          </p:nvPr>
        </p:nvSpPr>
        <p:spPr/>
        <p:txBody>
          <a:bodyPr/>
          <a:lstStyle/>
          <a:p>
            <a:r>
              <a:rPr lang="en-US" noProof="0"/>
              <a:t>Cost vs price</a:t>
            </a:r>
          </a:p>
        </p:txBody>
      </p:sp>
      <p:sp>
        <p:nvSpPr>
          <p:cNvPr id="7" name="Content Placeholder 6">
            <a:extLst>
              <a:ext uri="{FF2B5EF4-FFF2-40B4-BE49-F238E27FC236}">
                <a16:creationId xmlns:a16="http://schemas.microsoft.com/office/drawing/2014/main" id="{76E19D55-59D5-A7DE-9A42-CC50BC289758}"/>
              </a:ext>
            </a:extLst>
          </p:cNvPr>
          <p:cNvSpPr>
            <a:spLocks noGrp="1"/>
          </p:cNvSpPr>
          <p:nvPr>
            <p:ph idx="1"/>
          </p:nvPr>
        </p:nvSpPr>
        <p:spPr/>
        <p:txBody>
          <a:bodyPr/>
          <a:lstStyle/>
          <a:p>
            <a:r>
              <a:rPr lang="en-US" noProof="0">
                <a:solidFill>
                  <a:srgbClr val="FF5050"/>
                </a:solidFill>
              </a:rPr>
              <a:t>Price</a:t>
            </a:r>
            <a:r>
              <a:rPr lang="en-US" noProof="0"/>
              <a:t> is the amount a customer is willing to pay for a product or service</a:t>
            </a:r>
          </a:p>
          <a:p>
            <a:r>
              <a:rPr lang="en-US" noProof="0">
                <a:solidFill>
                  <a:srgbClr val="FF5050"/>
                </a:solidFill>
              </a:rPr>
              <a:t>Cost</a:t>
            </a:r>
            <a:r>
              <a:rPr lang="en-US" noProof="0"/>
              <a:t> is the expense incurred for creating a product or service</a:t>
            </a:r>
          </a:p>
          <a:p>
            <a:pPr lvl="1"/>
            <a:r>
              <a:rPr lang="en-US" noProof="0"/>
              <a:t>Hardware</a:t>
            </a:r>
          </a:p>
          <a:p>
            <a:pPr lvl="1"/>
            <a:r>
              <a:rPr lang="en-US" noProof="0"/>
              <a:t>Development</a:t>
            </a:r>
          </a:p>
          <a:p>
            <a:pPr lvl="1"/>
            <a:r>
              <a:rPr lang="en-US" noProof="0"/>
              <a:t>Maintenance</a:t>
            </a:r>
          </a:p>
          <a:p>
            <a:r>
              <a:rPr lang="en-US" noProof="0">
                <a:solidFill>
                  <a:srgbClr val="FF5050"/>
                </a:solidFill>
              </a:rPr>
              <a:t>Profit</a:t>
            </a:r>
            <a:r>
              <a:rPr lang="en-US" noProof="0"/>
              <a:t> is the difference between price paid and costs incurred is profit</a:t>
            </a:r>
          </a:p>
          <a:p>
            <a:pPr lvl="1"/>
            <a:r>
              <a:rPr lang="en-US" noProof="0"/>
              <a:t>If a customer pays $10 for a product that costs $6 to make and sell, the company earns $4</a:t>
            </a:r>
          </a:p>
        </p:txBody>
      </p:sp>
      <p:sp>
        <p:nvSpPr>
          <p:cNvPr id="4" name="Footer Placeholder 3">
            <a:extLst>
              <a:ext uri="{FF2B5EF4-FFF2-40B4-BE49-F238E27FC236}">
                <a16:creationId xmlns:a16="http://schemas.microsoft.com/office/drawing/2014/main" id="{0249F40D-D476-6129-33D2-37E7A1D4ACA6}"/>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B1148B23-556F-C9E0-F0B3-A3E295093A79}"/>
              </a:ext>
            </a:extLst>
          </p:cNvPr>
          <p:cNvSpPr>
            <a:spLocks noGrp="1"/>
          </p:cNvSpPr>
          <p:nvPr>
            <p:ph type="sldNum" sz="quarter" idx="12"/>
          </p:nvPr>
        </p:nvSpPr>
        <p:spPr/>
        <p:txBody>
          <a:bodyPr/>
          <a:lstStyle/>
          <a:p>
            <a:fld id="{5DD6F1BA-2510-46FC-9346-AB1F3CA1593B}" type="slidenum">
              <a:rPr lang="it-IT" smtClean="0"/>
              <a:t>355</a:t>
            </a:fld>
            <a:endParaRPr lang="it-IT"/>
          </a:p>
        </p:txBody>
      </p:sp>
      <p:sp>
        <p:nvSpPr>
          <p:cNvPr id="8" name="Content Placeholder 7">
            <a:extLst>
              <a:ext uri="{FF2B5EF4-FFF2-40B4-BE49-F238E27FC236}">
                <a16:creationId xmlns:a16="http://schemas.microsoft.com/office/drawing/2014/main" id="{D381FFC5-5F23-BE64-0F16-15C4B28676E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6819248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a:t>BIG DATA AND </a:t>
            </a:r>
            <a:br>
              <a:rPr lang="en-US" noProof="0"/>
            </a:br>
            <a:r>
              <a:rPr lang="en-US" noProof="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a:t>Data pipelines on cloud (Streaming)</a:t>
            </a:r>
          </a:p>
        </p:txBody>
      </p:sp>
    </p:spTree>
    <p:extLst>
      <p:ext uri="{BB962C8B-B14F-4D97-AF65-F5344CB8AC3E}">
        <p14:creationId xmlns:p14="http://schemas.microsoft.com/office/powerpoint/2010/main" val="89110998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endParaRPr lang="en-US" noProof="0"/>
          </a:p>
        </p:txBody>
      </p:sp>
      <p:sp>
        <p:nvSpPr>
          <p:cNvPr id="10" name="Text Placeholder 9">
            <a:extLst>
              <a:ext uri="{FF2B5EF4-FFF2-40B4-BE49-F238E27FC236}">
                <a16:creationId xmlns:a16="http://schemas.microsoft.com/office/drawing/2014/main" id="{039E513C-D7BE-465A-9C3A-146148FD102C}"/>
              </a:ext>
            </a:extLst>
          </p:cNvPr>
          <p:cNvSpPr>
            <a:spLocks noGrp="1"/>
          </p:cNvSpPr>
          <p:nvPr>
            <p:ph type="body" idx="1"/>
          </p:nvPr>
        </p:nvSpPr>
        <p:spPr/>
        <p:txBody>
          <a:bodyPr/>
          <a:lstStyle/>
          <a:p>
            <a:endParaRPr lang="en-US"/>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357</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a:solidFill>
                    <a:srgbClr val="000000"/>
                  </a:solidFill>
                  <a:latin typeface="Arial"/>
                  <a:cs typeface="Arial"/>
                  <a:sym typeface="Arial"/>
                  <a:rtl val="0"/>
                </a:rPr>
                <a:t>Networking, etc.</a:t>
              </a:r>
              <a:endParaRPr lang="en-US" sz="1425" spc="0" baseline="0">
                <a:solidFill>
                  <a:srgbClr val="000000"/>
                </a:solidFill>
                <a:latin typeface="Arial"/>
                <a:cs typeface="Arial"/>
                <a:sym typeface="Arial"/>
                <a:rtl val="0"/>
              </a:endParaRPr>
            </a:p>
          </p:txBody>
        </p:sp>
      </p:grpSp>
    </p:spTree>
    <p:extLst>
      <p:ext uri="{BB962C8B-B14F-4D97-AF65-F5344CB8AC3E}">
        <p14:creationId xmlns:p14="http://schemas.microsoft.com/office/powerpoint/2010/main" val="235304528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noProof="0"/>
              <a:t>Reference scenario: batch vs stream</a:t>
            </a:r>
          </a:p>
        </p:txBody>
      </p:sp>
      <p:sp>
        <p:nvSpPr>
          <p:cNvPr id="3" name="Content Placeholder 2">
            <a:extLst>
              <a:ext uri="{FF2B5EF4-FFF2-40B4-BE49-F238E27FC236}">
                <a16:creationId xmlns:a16="http://schemas.microsoft.com/office/drawing/2014/main" id="{797A386E-C5C2-4889-8443-6E98B61A889F}"/>
              </a:ext>
            </a:extLst>
          </p:cNvPr>
          <p:cNvSpPr>
            <a:spLocks noGrp="1"/>
          </p:cNvSpPr>
          <p:nvPr>
            <p:ph idx="1"/>
          </p:nvPr>
        </p:nvSpPr>
        <p:spPr/>
        <p:txBody>
          <a:bodyPr/>
          <a:lstStyle/>
          <a:p>
            <a:endParaRPr lang="en-US"/>
          </a:p>
        </p:txBody>
      </p:sp>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358</a:t>
            </a:fld>
            <a:endParaRPr lang="it-IT"/>
          </a:p>
        </p:txBody>
      </p:sp>
      <p:sp>
        <p:nvSpPr>
          <p:cNvPr id="8" name="Content Placeholder 7">
            <a:extLst>
              <a:ext uri="{FF2B5EF4-FFF2-40B4-BE49-F238E27FC236}">
                <a16:creationId xmlns:a16="http://schemas.microsoft.com/office/drawing/2014/main" id="{DCBD00B6-3668-43B0-C8E4-74E8BCC3D4B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71935642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noProof="0"/>
              <a:t>Batch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noProof="0"/>
              <a:t>What is a bulk processing system?</a:t>
            </a:r>
          </a:p>
          <a:p>
            <a:pPr lvl="1"/>
            <a:r>
              <a:rPr lang="en-US" noProof="0"/>
              <a:t>High latency</a:t>
            </a:r>
          </a:p>
          <a:p>
            <a:pPr lvl="1"/>
            <a:r>
              <a:rPr lang="en-US" noProof="0"/>
              <a:t>Exact results</a:t>
            </a:r>
          </a:p>
          <a:p>
            <a:pPr lvl="1"/>
            <a:r>
              <a:rPr lang="en-US" noProof="0"/>
              <a:t>Process massive data at once</a:t>
            </a:r>
          </a:p>
          <a:p>
            <a:pPr lvl="2"/>
            <a:r>
              <a:rPr lang="en-US" noProof="0"/>
              <a:t>... is this true?</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noProof="0"/>
              <a:t>What is a streaming system?</a:t>
            </a:r>
          </a:p>
          <a:p>
            <a:pPr lvl="1"/>
            <a:r>
              <a:rPr lang="en-US" noProof="0"/>
              <a:t>Low latency</a:t>
            </a:r>
          </a:p>
          <a:p>
            <a:pPr lvl="1"/>
            <a:r>
              <a:rPr lang="en-US" noProof="0"/>
              <a:t>Approximate result</a:t>
            </a:r>
          </a:p>
          <a:p>
            <a:pPr lvl="2"/>
            <a:r>
              <a:rPr lang="en-US" noProof="0"/>
              <a:t>... is this true?</a:t>
            </a:r>
          </a:p>
          <a:p>
            <a:pPr lvl="1"/>
            <a:r>
              <a:rPr lang="en-US" noProof="0"/>
              <a:t>Process data item by data item</a:t>
            </a:r>
          </a:p>
          <a:p>
            <a:pPr lvl="2"/>
            <a:r>
              <a:rPr lang="en-US" noProof="0"/>
              <a:t>... is this true?</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359</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449223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noProof="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sz="half" idx="1"/>
          </p:nvPr>
        </p:nvSpPr>
        <p:spPr/>
        <p:txBody>
          <a:bodyPr/>
          <a:lstStyle/>
          <a:p>
            <a:r>
              <a:rPr lang="en-US" noProof="0"/>
              <a:t>Astronomers are creating an international Virtual Observatory </a:t>
            </a:r>
          </a:p>
          <a:p>
            <a:pPr lvl="1"/>
            <a:r>
              <a:rPr lang="en-US" noProof="0"/>
              <a:t>A </a:t>
            </a:r>
            <a:r>
              <a:rPr lang="en-US" noProof="0">
                <a:solidFill>
                  <a:srgbClr val="FF5050"/>
                </a:solidFill>
              </a:rPr>
              <a:t>federation</a:t>
            </a:r>
            <a:r>
              <a:rPr lang="en-US" noProof="0"/>
              <a:t> of all the world significant astronomical </a:t>
            </a:r>
            <a:r>
              <a:rPr lang="en-US" noProof="0">
                <a:solidFill>
                  <a:srgbClr val="FF5050"/>
                </a:solidFill>
              </a:rPr>
              <a:t>data</a:t>
            </a:r>
            <a:r>
              <a:rPr lang="en-US" noProof="0"/>
              <a:t> </a:t>
            </a:r>
            <a:r>
              <a:rPr lang="en-US" noProof="0">
                <a:solidFill>
                  <a:srgbClr val="FF5050"/>
                </a:solidFill>
              </a:rPr>
              <a:t>resources</a:t>
            </a:r>
            <a:r>
              <a:rPr lang="en-US" noProof="0"/>
              <a:t> coupled with </a:t>
            </a:r>
            <a:r>
              <a:rPr lang="en-US" noProof="0">
                <a:solidFill>
                  <a:srgbClr val="FF5050"/>
                </a:solidFill>
              </a:rPr>
              <a:t>provision of the computational resources </a:t>
            </a:r>
            <a:r>
              <a:rPr lang="en-US" noProof="0"/>
              <a:t>needed to exploit the data scientifically</a:t>
            </a:r>
          </a:p>
          <a:p>
            <a:pPr lvl="1"/>
            <a:r>
              <a:rPr lang="en-US" noProof="0"/>
              <a:t>Astronomy changed from being an individualistic to a </a:t>
            </a:r>
            <a:r>
              <a:rPr lang="en-US" noProof="0">
                <a:solidFill>
                  <a:srgbClr val="FF5050"/>
                </a:solidFill>
              </a:rPr>
              <a:t>collective enterprise</a:t>
            </a:r>
          </a:p>
          <a:p>
            <a:pPr lvl="1"/>
            <a:r>
              <a:rPr lang="en-US" noProof="0"/>
              <a:t>Telescope time is devoted/allocated to systematic sky surveys and analysis is performed using data from the archives</a:t>
            </a:r>
          </a:p>
          <a:p>
            <a:pPr lvl="1"/>
            <a:r>
              <a:rPr lang="en-US" noProof="0"/>
              <a:t>Astronomers are </a:t>
            </a:r>
            <a:r>
              <a:rPr lang="en-US" noProof="0">
                <a:solidFill>
                  <a:srgbClr val="FF5050"/>
                </a:solidFill>
              </a:rPr>
              <a:t>increasingly relying on data that they did not take themselves</a:t>
            </a:r>
          </a:p>
          <a:p>
            <a:pPr lvl="1"/>
            <a:r>
              <a:rPr lang="en-US" noProof="0"/>
              <a:t>Raw data bear </a:t>
            </a:r>
            <a:r>
              <a:rPr lang="en-US" noProof="0">
                <a:solidFill>
                  <a:srgbClr val="FF5050"/>
                </a:solidFill>
              </a:rPr>
              <a:t>many instrumental signatures that must be removed </a:t>
            </a:r>
            <a:r>
              <a:rPr lang="en-US" noProof="0"/>
              <a:t>in the process of generating data products</a:t>
            </a:r>
          </a:p>
        </p:txBody>
      </p:sp>
      <p:pic>
        <p:nvPicPr>
          <p:cNvPr id="9" name="Segnaposto contenuto 8">
            <a:extLst>
              <a:ext uri="{FF2B5EF4-FFF2-40B4-BE49-F238E27FC236}">
                <a16:creationId xmlns:a16="http://schemas.microsoft.com/office/drawing/2014/main" id="{1A6259B4-1960-441F-B3A4-CB46B70CCE2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90140"/>
            <a:ext cx="5181600" cy="3222307"/>
          </a:xfrm>
        </p:spPr>
      </p:pic>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36</a:t>
            </a:fld>
            <a:endParaRPr lang="it-IT"/>
          </a:p>
        </p:txBody>
      </p:sp>
      <p:sp>
        <p:nvSpPr>
          <p:cNvPr id="7" name="Segnaposto contenuto 6">
            <a:extLst>
              <a:ext uri="{FF2B5EF4-FFF2-40B4-BE49-F238E27FC236}">
                <a16:creationId xmlns:a16="http://schemas.microsoft.com/office/drawing/2014/main" id="{19C412CC-5CAA-4E88-A2B2-F5EFD386BDF9}"/>
              </a:ext>
            </a:extLst>
          </p:cNvPr>
          <p:cNvSpPr>
            <a:spLocks noGrp="1"/>
          </p:cNvSpPr>
          <p:nvPr>
            <p:ph idx="13"/>
          </p:nvPr>
        </p:nvSpPr>
        <p:spPr>
          <a:xfrm>
            <a:off x="838200" y="6241125"/>
            <a:ext cx="10515600" cy="365125"/>
          </a:xfrm>
        </p:spPr>
        <p:txBody>
          <a:bodyPr/>
          <a:lstStyle/>
          <a:p>
            <a:r>
              <a:rPr lang="en-US" noProof="0"/>
              <a:t>Mann, Bob. "Some data derivation and provenance issues in astronomy." </a:t>
            </a:r>
            <a:r>
              <a:rPr lang="en-US" i="1" noProof="0"/>
              <a:t>Workshop on Data Derivation and Provenance, Chicago</a:t>
            </a:r>
            <a:r>
              <a:rPr lang="en-US" noProof="0"/>
              <a:t>. 2002.</a:t>
            </a:r>
            <a:br>
              <a:rPr lang="en-US" noProof="0"/>
            </a:br>
            <a:r>
              <a:rPr lang="en-US" noProof="0">
                <a:hlinkClick r:id="rId3"/>
              </a:rPr>
              <a:t>https://www.esa.int/Science_Exploration/Space_Science/Webb/Webb_inspects_the_heart_of_the_Phantom_Galaxy</a:t>
            </a:r>
            <a:r>
              <a:rPr lang="en-US" noProof="0"/>
              <a:t> (accessed 2022-08-01)</a:t>
            </a:r>
          </a:p>
        </p:txBody>
      </p:sp>
    </p:spTree>
    <p:extLst>
      <p:ext uri="{BB962C8B-B14F-4D97-AF65-F5344CB8AC3E}">
        <p14:creationId xmlns:p14="http://schemas.microsoft.com/office/powerpoint/2010/main" val="693419107"/>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noProof="0"/>
              <a:t>Batch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noProof="0"/>
              <a:t>What is a bulk processing system?</a:t>
            </a:r>
          </a:p>
          <a:p>
            <a:pPr lvl="1"/>
            <a:r>
              <a:rPr lang="en-US" noProof="0"/>
              <a:t>An engine capable to handle processing on </a:t>
            </a:r>
            <a:r>
              <a:rPr lang="en-US" b="1" noProof="0"/>
              <a:t>bounded</a:t>
            </a:r>
            <a:r>
              <a:rPr lang="en-US" noProof="0"/>
              <a:t> datasets</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noProof="0"/>
              <a:t>What is a streaming system?</a:t>
            </a:r>
          </a:p>
          <a:p>
            <a:pPr lvl="1"/>
            <a:r>
              <a:rPr lang="en-US" noProof="0"/>
              <a:t>An engine capable to handle processing on </a:t>
            </a:r>
            <a:r>
              <a:rPr lang="en-US" b="1" noProof="0"/>
              <a:t>unbounded</a:t>
            </a:r>
            <a:r>
              <a:rPr lang="en-US" noProof="0"/>
              <a:t> datasets</a:t>
            </a:r>
          </a:p>
          <a:p>
            <a:pPr lvl="1"/>
            <a:r>
              <a:rPr lang="en-US" noProof="0"/>
              <a:t>Streaming is a superset of batch processing</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360</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r>
              <a:rPr lang="en-US" sz="1100" noProof="0" err="1"/>
              <a:t>Akidau</a:t>
            </a:r>
            <a:r>
              <a:rPr lang="en-US" sz="1100" noProof="0"/>
              <a:t>, Tyler, Slava </a:t>
            </a:r>
            <a:r>
              <a:rPr lang="en-US" sz="1100" noProof="0" err="1"/>
              <a:t>Chernyak</a:t>
            </a:r>
            <a:r>
              <a:rPr lang="en-US" sz="1100" noProof="0"/>
              <a:t>, and Reuven Lax. </a:t>
            </a:r>
            <a:r>
              <a:rPr lang="en-US" sz="1100" i="1" noProof="0"/>
              <a:t>Streaming systems: the what, where, when, and how of large-scale data processing</a:t>
            </a:r>
            <a:r>
              <a:rPr lang="en-US" sz="1100" noProof="0"/>
              <a:t>. " O'Reilly Media, Inc.", 2018.</a:t>
            </a:r>
          </a:p>
        </p:txBody>
      </p:sp>
    </p:spTree>
    <p:extLst>
      <p:ext uri="{BB962C8B-B14F-4D97-AF65-F5344CB8AC3E}">
        <p14:creationId xmlns:p14="http://schemas.microsoft.com/office/powerpoint/2010/main" val="229561150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noProof="0"/>
              <a:t>Reference scenario: batch vs stream</a:t>
            </a:r>
          </a:p>
        </p:txBody>
      </p:sp>
      <p:graphicFrame>
        <p:nvGraphicFramePr>
          <p:cNvPr id="10" name="Segnaposto contenuto 9">
            <a:extLst>
              <a:ext uri="{FF2B5EF4-FFF2-40B4-BE49-F238E27FC236}">
                <a16:creationId xmlns:a16="http://schemas.microsoft.com/office/drawing/2014/main" id="{2AD84256-5C7F-9975-39EE-76249DF042BC}"/>
              </a:ext>
            </a:extLst>
          </p:cNvPr>
          <p:cNvGraphicFramePr>
            <a:graphicFrameLocks noGrp="1"/>
          </p:cNvGraphicFramePr>
          <p:nvPr>
            <p:ph idx="1"/>
          </p:nvPr>
        </p:nvGraphicFramePr>
        <p:xfrm>
          <a:off x="838200" y="2275681"/>
          <a:ext cx="10515599" cy="3505200"/>
        </p:xfrm>
        <a:graphic>
          <a:graphicData uri="http://schemas.openxmlformats.org/drawingml/2006/table">
            <a:tbl>
              <a:tblPr/>
              <a:tblGrid>
                <a:gridCol w="1638330">
                  <a:extLst>
                    <a:ext uri="{9D8B030D-6E8A-4147-A177-3AD203B41FA5}">
                      <a16:colId xmlns:a16="http://schemas.microsoft.com/office/drawing/2014/main" val="2682574471"/>
                    </a:ext>
                  </a:extLst>
                </a:gridCol>
                <a:gridCol w="4208343">
                  <a:extLst>
                    <a:ext uri="{9D8B030D-6E8A-4147-A177-3AD203B41FA5}">
                      <a16:colId xmlns:a16="http://schemas.microsoft.com/office/drawing/2014/main" val="803277394"/>
                    </a:ext>
                  </a:extLst>
                </a:gridCol>
                <a:gridCol w="4668926">
                  <a:extLst>
                    <a:ext uri="{9D8B030D-6E8A-4147-A177-3AD203B41FA5}">
                      <a16:colId xmlns:a16="http://schemas.microsoft.com/office/drawing/2014/main" val="2673660138"/>
                    </a:ext>
                  </a:extLst>
                </a:gridCol>
              </a:tblGrid>
              <a:tr h="0">
                <a:tc>
                  <a:txBody>
                    <a:bodyPr/>
                    <a:lstStyle/>
                    <a:p>
                      <a:pPr fontAlgn="t"/>
                      <a:br>
                        <a:rPr lang="en-US" sz="2000">
                          <a:effectLst/>
                          <a:latin typeface="Helvetica" panose="020B0604020202020204" pitchFamily="34" charset="0"/>
                          <a:cs typeface="Helvetica" panose="020B0604020202020204" pitchFamily="34" charset="0"/>
                        </a:rPr>
                      </a:br>
                      <a:endParaRPr lang="en-US" sz="200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chemeClr val="tx2">
                        <a:lumMod val="75000"/>
                      </a:schemeClr>
                    </a:solidFill>
                  </a:tcPr>
                </a:tc>
                <a:tc>
                  <a:txBody>
                    <a:bodyPr/>
                    <a:lstStyle/>
                    <a:p>
                      <a:pPr algn="ctr" fontAlgn="t"/>
                      <a:r>
                        <a:rPr lang="en-US" sz="2000" b="1">
                          <a:solidFill>
                            <a:srgbClr val="FFFFFF"/>
                          </a:solidFill>
                          <a:effectLst/>
                          <a:latin typeface="Helvetica" panose="020B0604020202020204" pitchFamily="34" charset="0"/>
                          <a:cs typeface="Helvetica" panose="020B0604020202020204" pitchFamily="34" charset="0"/>
                        </a:rPr>
                        <a:t>Batch data processing</a:t>
                      </a:r>
                      <a:endParaRPr lang="en-US" sz="200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tc>
                  <a:txBody>
                    <a:bodyPr/>
                    <a:lstStyle/>
                    <a:p>
                      <a:pPr algn="ctr" fontAlgn="t"/>
                      <a:r>
                        <a:rPr lang="en-US" sz="2000" b="1">
                          <a:solidFill>
                            <a:srgbClr val="FFFFFF"/>
                          </a:solidFill>
                          <a:effectLst/>
                          <a:latin typeface="Helvetica" panose="020B0604020202020204" pitchFamily="34" charset="0"/>
                          <a:cs typeface="Helvetica" panose="020B0604020202020204" pitchFamily="34" charset="0"/>
                        </a:rPr>
                        <a:t>Stream data processing</a:t>
                      </a:r>
                      <a:endParaRPr lang="en-US" sz="200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extLst>
                  <a:ext uri="{0D108BD9-81ED-4DB2-BD59-A6C34878D82A}">
                    <a16:rowId xmlns:a16="http://schemas.microsoft.com/office/drawing/2014/main" val="1262068261"/>
                  </a:ext>
                </a:extLst>
              </a:tr>
              <a:tr h="0">
                <a:tc>
                  <a:txBody>
                    <a:bodyPr/>
                    <a:lstStyle/>
                    <a:p>
                      <a:pPr fontAlgn="t"/>
                      <a:r>
                        <a:rPr lang="en-US" sz="2000" b="1">
                          <a:effectLst/>
                          <a:latin typeface="Helvetica" panose="020B0604020202020204" pitchFamily="34" charset="0"/>
                          <a:cs typeface="Helvetica" panose="020B0604020202020204" pitchFamily="34" charset="0"/>
                        </a:rPr>
                        <a:t>Data scope</a:t>
                      </a:r>
                      <a:endParaRPr lang="en-US" sz="200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Queries or processing over all or most of the data in the dataset</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Queries or processing over data within a rolling time window, or on just the most recent data record</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104087439"/>
                  </a:ext>
                </a:extLst>
              </a:tr>
              <a:tr h="0">
                <a:tc>
                  <a:txBody>
                    <a:bodyPr/>
                    <a:lstStyle/>
                    <a:p>
                      <a:pPr fontAlgn="t"/>
                      <a:r>
                        <a:rPr lang="en-US" sz="2000" b="1">
                          <a:effectLst/>
                          <a:latin typeface="Helvetica" panose="020B0604020202020204" pitchFamily="34" charset="0"/>
                          <a:cs typeface="Helvetica" panose="020B0604020202020204" pitchFamily="34" charset="0"/>
                        </a:rPr>
                        <a:t>Data size</a:t>
                      </a:r>
                      <a:endParaRPr lang="en-US" sz="200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Large batches of data</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Individual records or micro batches consisting of a few records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2944356321"/>
                  </a:ext>
                </a:extLst>
              </a:tr>
              <a:tr h="0">
                <a:tc>
                  <a:txBody>
                    <a:bodyPr/>
                    <a:lstStyle/>
                    <a:p>
                      <a:pPr fontAlgn="t"/>
                      <a:r>
                        <a:rPr lang="en-US" sz="2000" b="1">
                          <a:effectLst/>
                          <a:latin typeface="Helvetica" panose="020B0604020202020204" pitchFamily="34" charset="0"/>
                          <a:cs typeface="Helvetica" panose="020B0604020202020204" pitchFamily="34" charset="0"/>
                        </a:rPr>
                        <a:t>Latency</a:t>
                      </a:r>
                      <a:endParaRPr lang="en-US" sz="200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Minutes to hours</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Seconds or milliseconds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3766140005"/>
                  </a:ext>
                </a:extLst>
              </a:tr>
              <a:tr h="0">
                <a:tc>
                  <a:txBody>
                    <a:bodyPr/>
                    <a:lstStyle/>
                    <a:p>
                      <a:pPr fontAlgn="t"/>
                      <a:r>
                        <a:rPr lang="en-US" sz="2000" b="1">
                          <a:effectLst/>
                          <a:latin typeface="Helvetica" panose="020B0604020202020204" pitchFamily="34" charset="0"/>
                          <a:cs typeface="Helvetica" panose="020B0604020202020204" pitchFamily="34" charset="0"/>
                        </a:rPr>
                        <a:t>Analysis</a:t>
                      </a:r>
                      <a:endParaRPr lang="en-US" sz="200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Complex analytics</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Simple response functions, aggregates, and rolling metrics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853005497"/>
                  </a:ext>
                </a:extLst>
              </a:tr>
            </a:tbl>
          </a:graphicData>
        </a:graphic>
      </p:graphicFrame>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361</a:t>
            </a:fld>
            <a:endParaRPr lang="it-IT"/>
          </a:p>
        </p:txBody>
      </p:sp>
      <p:sp>
        <p:nvSpPr>
          <p:cNvPr id="9" name="Segnaposto contenuto 8">
            <a:extLst>
              <a:ext uri="{FF2B5EF4-FFF2-40B4-BE49-F238E27FC236}">
                <a16:creationId xmlns:a16="http://schemas.microsoft.com/office/drawing/2014/main" id="{6D052447-B4A8-C74A-6D61-C98EBED0587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17946426"/>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batch</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b="1" noProof="0">
                <a:effectLst/>
                <a:latin typeface="Arial" panose="020B0604020202020204" pitchFamily="34" charset="0"/>
              </a:rPr>
              <a:t>Goal</a:t>
            </a:r>
            <a:r>
              <a:rPr lang="en-US" noProof="0">
                <a:effectLst/>
                <a:latin typeface="Arial" panose="020B0604020202020204" pitchFamily="34" charset="0"/>
              </a:rPr>
              <a:t>: moving data to the cloud</a:t>
            </a:r>
          </a:p>
          <a:p>
            <a:endParaRPr lang="en-US" noProof="0">
              <a:latin typeface="Arial" panose="020B0604020202020204" pitchFamily="34" charset="0"/>
            </a:endParaRPr>
          </a:p>
          <a:p>
            <a:r>
              <a:rPr lang="en-US" noProof="0">
                <a:effectLst/>
                <a:latin typeface="Arial" panose="020B0604020202020204" pitchFamily="34" charset="0"/>
              </a:rPr>
              <a:t>Moving data to the cloud</a:t>
            </a:r>
          </a:p>
          <a:p>
            <a:pPr lvl="1"/>
            <a:r>
              <a:rPr lang="en-US" noProof="0">
                <a:solidFill>
                  <a:srgbClr val="FF0000"/>
                </a:solidFill>
                <a:effectLst/>
                <a:latin typeface="Arial" panose="020B0604020202020204" pitchFamily="34" charset="0"/>
              </a:rPr>
              <a:t>80TB</a:t>
            </a:r>
            <a:r>
              <a:rPr lang="en-US" noProof="0">
                <a:effectLst/>
                <a:latin typeface="Arial" panose="020B0604020202020204" pitchFamily="34" charset="0"/>
              </a:rPr>
              <a:t> of data to move, </a:t>
            </a:r>
          </a:p>
          <a:p>
            <a:pPr lvl="1"/>
            <a:r>
              <a:rPr lang="en-US" noProof="0">
                <a:solidFill>
                  <a:srgbClr val="0070C0"/>
                </a:solidFill>
                <a:effectLst/>
                <a:latin typeface="Arial" panose="020B0604020202020204" pitchFamily="34" charset="0"/>
              </a:rPr>
              <a:t>1Gbps</a:t>
            </a:r>
            <a:r>
              <a:rPr lang="en-US" noProof="0">
                <a:effectLst/>
                <a:latin typeface="Arial" panose="020B0604020202020204" pitchFamily="34" charset="0"/>
              </a:rPr>
              <a:t> connection to the internet</a:t>
            </a:r>
          </a:p>
          <a:p>
            <a:r>
              <a:rPr lang="en-US" noProof="0">
                <a:effectLst/>
                <a:latin typeface="Arial" panose="020B0604020202020204" pitchFamily="34" charset="0"/>
              </a:rPr>
              <a:t>How many </a:t>
            </a:r>
            <a:r>
              <a:rPr lang="en-US" noProof="0">
                <a:solidFill>
                  <a:schemeClr val="accent6">
                    <a:lumMod val="75000"/>
                  </a:schemeClr>
                </a:solidFill>
                <a:effectLst/>
                <a:latin typeface="Arial" panose="020B0604020202020204" pitchFamily="34" charset="0"/>
              </a:rPr>
              <a:t>days</a:t>
            </a:r>
            <a:r>
              <a:rPr lang="en-US" noProof="0">
                <a:effectLst/>
                <a:latin typeface="Arial" panose="020B0604020202020204" pitchFamily="34" charset="0"/>
              </a:rPr>
              <a:t>?</a:t>
            </a:r>
          </a:p>
          <a:p>
            <a:pPr lvl="1"/>
            <a:r>
              <a:rPr lang="en-US" noProof="0">
                <a:solidFill>
                  <a:srgbClr val="FF0000"/>
                </a:solidFill>
                <a:effectLst/>
                <a:latin typeface="Arial" panose="020B0604020202020204" pitchFamily="34" charset="0"/>
              </a:rPr>
              <a:t>80000GB</a:t>
            </a:r>
            <a:r>
              <a:rPr lang="en-US" noProof="0">
                <a:effectLst/>
                <a:latin typeface="Arial" panose="020B0604020202020204" pitchFamily="34" charset="0"/>
              </a:rPr>
              <a:t> / (</a:t>
            </a:r>
            <a:r>
              <a:rPr lang="en-US" noProof="0">
                <a:solidFill>
                  <a:srgbClr val="0070C0"/>
                </a:solidFill>
                <a:effectLst/>
                <a:latin typeface="Arial" panose="020B0604020202020204" pitchFamily="34" charset="0"/>
              </a:rPr>
              <a:t>1Gbps / 8</a:t>
            </a:r>
            <a:r>
              <a:rPr lang="en-US" noProof="0">
                <a:effectLst/>
                <a:latin typeface="Arial" panose="020B0604020202020204" pitchFamily="34" charset="0"/>
              </a:rPr>
              <a:t>) / </a:t>
            </a:r>
            <a:r>
              <a:rPr lang="en-US" noProof="0">
                <a:solidFill>
                  <a:schemeClr val="accent6">
                    <a:lumMod val="75000"/>
                  </a:schemeClr>
                </a:solidFill>
                <a:effectLst/>
                <a:latin typeface="Arial" panose="020B0604020202020204" pitchFamily="34" charset="0"/>
              </a:rPr>
              <a:t>60 / 60 / 24 </a:t>
            </a:r>
            <a:r>
              <a:rPr lang="en-US" noProof="0">
                <a:effectLst/>
                <a:latin typeface="Arial" panose="020B0604020202020204" pitchFamily="34" charset="0"/>
              </a:rPr>
              <a:t>~= a week without internet</a:t>
            </a:r>
            <a:endParaRPr lang="en-US" noProof="0"/>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362</a:t>
            </a:fld>
            <a:endParaRPr lang="it-IT"/>
          </a:p>
        </p:txBody>
      </p:sp>
    </p:spTree>
    <p:extLst>
      <p:ext uri="{BB962C8B-B14F-4D97-AF65-F5344CB8AC3E}">
        <p14:creationId xmlns:p14="http://schemas.microsoft.com/office/powerpoint/2010/main" val="391184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batch</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noProof="0"/>
              <a:t>Batch/Bulk: move data from on-premises storage</a:t>
            </a:r>
          </a:p>
          <a:p>
            <a:endParaRPr lang="en-US" noProof="0"/>
          </a:p>
          <a:p>
            <a:r>
              <a:rPr lang="en-US" noProof="0"/>
              <a:t>Workflow</a:t>
            </a:r>
          </a:p>
          <a:p>
            <a:pPr lvl="1"/>
            <a:r>
              <a:rPr lang="en-US" noProof="0"/>
              <a:t>Receive shipment</a:t>
            </a:r>
          </a:p>
          <a:p>
            <a:pPr lvl="1"/>
            <a:r>
              <a:rPr lang="en-US" noProof="0"/>
              <a:t>Set up</a:t>
            </a:r>
          </a:p>
          <a:p>
            <a:pPr lvl="1"/>
            <a:r>
              <a:rPr lang="en-US" noProof="0"/>
              <a:t>Transfer data</a:t>
            </a:r>
          </a:p>
          <a:p>
            <a:pPr lvl="1"/>
            <a:r>
              <a:rPr lang="en-US" noProof="0"/>
              <a:t>Ship back (shipping carrier)</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363</a:t>
            </a:fld>
            <a:endParaRPr lang="it-IT"/>
          </a:p>
        </p:txBody>
      </p:sp>
    </p:spTree>
    <p:extLst>
      <p:ext uri="{BB962C8B-B14F-4D97-AF65-F5344CB8AC3E}">
        <p14:creationId xmlns:p14="http://schemas.microsoft.com/office/powerpoint/2010/main" val="56596800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batch (AWS)</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noProof="0"/>
              <a:t>AWS Snowball</a:t>
            </a:r>
          </a:p>
          <a:p>
            <a:pPr lvl="1"/>
            <a:r>
              <a:rPr lang="en-US" noProof="0"/>
              <a:t>50TB (North America only) and 80TB versions </a:t>
            </a:r>
          </a:p>
          <a:p>
            <a:pPr lvl="1"/>
            <a:r>
              <a:rPr lang="en-US" noProof="0"/>
              <a:t>Not rack-mountable</a:t>
            </a:r>
          </a:p>
          <a:p>
            <a:r>
              <a:rPr lang="en-US" noProof="0"/>
              <a:t>Throughput</a:t>
            </a:r>
          </a:p>
          <a:p>
            <a:pPr lvl="1"/>
            <a:r>
              <a:rPr lang="en-US" noProof="0"/>
              <a:t>1 Gbps or 10 Gbps using an RJ-45 connection</a:t>
            </a:r>
          </a:p>
          <a:p>
            <a:pPr lvl="1"/>
            <a:r>
              <a:rPr lang="en-US" noProof="0"/>
              <a:t>10 Gbps using a fiber optic connection</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364</a:t>
            </a:fld>
            <a:endParaRPr lang="it-IT"/>
          </a:p>
        </p:txBody>
      </p:sp>
      <p:sp>
        <p:nvSpPr>
          <p:cNvPr id="2" name="Content Placeholder 1">
            <a:extLst>
              <a:ext uri="{FF2B5EF4-FFF2-40B4-BE49-F238E27FC236}">
                <a16:creationId xmlns:a16="http://schemas.microsoft.com/office/drawing/2014/main" id="{7F6BEBEB-32A8-4A76-83B1-3B6FAC45E1A7}"/>
              </a:ext>
            </a:extLst>
          </p:cNvPr>
          <p:cNvSpPr>
            <a:spLocks noGrp="1"/>
          </p:cNvSpPr>
          <p:nvPr>
            <p:ph idx="13"/>
          </p:nvPr>
        </p:nvSpPr>
        <p:spPr/>
        <p:txBody>
          <a:bodyPr/>
          <a:lstStyle/>
          <a:p>
            <a:r>
              <a:rPr lang="en-US" noProof="0">
                <a:hlinkClick r:id="rId2"/>
              </a:rPr>
              <a:t>https://aws.amazon.com/snowball/</a:t>
            </a:r>
            <a:r>
              <a:rPr lang="en-US" noProof="0"/>
              <a:t> </a:t>
            </a:r>
          </a:p>
        </p:txBody>
      </p:sp>
      <p:pic>
        <p:nvPicPr>
          <p:cNvPr id="13" name="Picture 12">
            <a:extLst>
              <a:ext uri="{FF2B5EF4-FFF2-40B4-BE49-F238E27FC236}">
                <a16:creationId xmlns:a16="http://schemas.microsoft.com/office/drawing/2014/main" id="{EFDCB994-4185-4CE8-B2BD-CB8A633BF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78" y="2628107"/>
            <a:ext cx="2057400" cy="2495550"/>
          </a:xfrm>
          <a:prstGeom prst="rect">
            <a:avLst/>
          </a:prstGeom>
        </p:spPr>
      </p:pic>
    </p:spTree>
    <p:extLst>
      <p:ext uri="{BB962C8B-B14F-4D97-AF65-F5344CB8AC3E}">
        <p14:creationId xmlns:p14="http://schemas.microsoft.com/office/powerpoint/2010/main" val="141441349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0">
            <a:extLst>
              <a:ext uri="{FF2B5EF4-FFF2-40B4-BE49-F238E27FC236}">
                <a16:creationId xmlns:a16="http://schemas.microsoft.com/office/drawing/2014/main" id="{CE36DE7E-0722-41F1-B7A0-D99673C60C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260111" cy="6858000"/>
          </a:xfrm>
          <a:prstGeom prst="rect">
            <a:avLst/>
          </a:prstGeom>
        </p:spPr>
      </p:pic>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AWS Snowmobile</a:t>
            </a:r>
          </a:p>
        </p:txBody>
      </p:sp>
      <p:sp>
        <p:nvSpPr>
          <p:cNvPr id="13" name="Content Placeholder 12">
            <a:extLst>
              <a:ext uri="{FF2B5EF4-FFF2-40B4-BE49-F238E27FC236}">
                <a16:creationId xmlns:a16="http://schemas.microsoft.com/office/drawing/2014/main" id="{FA995D29-4AD9-468C-BE9E-DD268B1312D4}"/>
              </a:ext>
            </a:extLst>
          </p:cNvPr>
          <p:cNvSpPr>
            <a:spLocks noGrp="1"/>
          </p:cNvSpPr>
          <p:nvPr>
            <p:ph idx="1"/>
          </p:nvPr>
        </p:nvSpPr>
        <p:spPr/>
        <p:txBody>
          <a:bodyPr/>
          <a:lstStyle/>
          <a:p>
            <a:r>
              <a:rPr lang="en-US"/>
              <a:t>What if we have exabyte of data?</a:t>
            </a:r>
          </a:p>
          <a:p>
            <a:endParaRPr lang="en-US">
              <a:latin typeface="Consolas" panose="020B0609020204030204" pitchFamily="49" charset="0"/>
            </a:endParaRPr>
          </a:p>
          <a:p>
            <a:r>
              <a:rPr lang="en-US" sz="1200">
                <a:latin typeface="Consolas" panose="020B0609020204030204" pitchFamily="49" charset="0"/>
              </a:rPr>
              <a:t>Value  </a:t>
            </a:r>
            <a:r>
              <a:rPr lang="en-US" sz="1200" baseline="30000">
                <a:latin typeface="Consolas" panose="020B0609020204030204" pitchFamily="49" charset="0"/>
              </a:rPr>
              <a:t> </a:t>
            </a:r>
            <a:r>
              <a:rPr lang="en-US" sz="1200">
                <a:latin typeface="Consolas" panose="020B0609020204030204" pitchFamily="49" charset="0"/>
              </a:rPr>
              <a:t>Metric</a:t>
            </a:r>
          </a:p>
          <a:p>
            <a:r>
              <a:rPr lang="en-US" sz="1200">
                <a:latin typeface="Consolas" panose="020B0609020204030204" pitchFamily="49" charset="0"/>
              </a:rPr>
              <a:t> 10</a:t>
            </a:r>
            <a:r>
              <a:rPr lang="en-US" sz="1200" baseline="30000">
                <a:latin typeface="Consolas" panose="020B0609020204030204" pitchFamily="49" charset="0"/>
              </a:rPr>
              <a:t>3</a:t>
            </a:r>
            <a:r>
              <a:rPr lang="en-US" sz="1200">
                <a:latin typeface="Consolas" panose="020B0609020204030204" pitchFamily="49" charset="0"/>
              </a:rPr>
              <a:t>    KB (kilobyte)</a:t>
            </a:r>
          </a:p>
          <a:p>
            <a:r>
              <a:rPr lang="en-US" sz="1200">
                <a:latin typeface="Consolas" panose="020B0609020204030204" pitchFamily="49" charset="0"/>
              </a:rPr>
              <a:t> 10</a:t>
            </a:r>
            <a:r>
              <a:rPr lang="en-US" sz="1200" baseline="30000">
                <a:latin typeface="Consolas" panose="020B0609020204030204" pitchFamily="49" charset="0"/>
              </a:rPr>
              <a:t>6</a:t>
            </a:r>
            <a:r>
              <a:rPr lang="en-US" sz="1200">
                <a:latin typeface="Consolas" panose="020B0609020204030204" pitchFamily="49" charset="0"/>
              </a:rPr>
              <a:t>    MB (megabyte)</a:t>
            </a:r>
          </a:p>
          <a:p>
            <a:r>
              <a:rPr lang="en-US" sz="1200">
                <a:latin typeface="Consolas" panose="020B0609020204030204" pitchFamily="49" charset="0"/>
              </a:rPr>
              <a:t> 10</a:t>
            </a:r>
            <a:r>
              <a:rPr lang="en-US" sz="1200" baseline="30000">
                <a:latin typeface="Consolas" panose="020B0609020204030204" pitchFamily="49" charset="0"/>
              </a:rPr>
              <a:t>9</a:t>
            </a:r>
            <a:r>
              <a:rPr lang="en-US" sz="1200">
                <a:latin typeface="Consolas" panose="020B0609020204030204" pitchFamily="49" charset="0"/>
              </a:rPr>
              <a:t>    GB (gigabyte)</a:t>
            </a:r>
          </a:p>
          <a:p>
            <a:r>
              <a:rPr lang="en-US" sz="1200">
                <a:latin typeface="Consolas" panose="020B0609020204030204" pitchFamily="49" charset="0"/>
              </a:rPr>
              <a:t> 10</a:t>
            </a:r>
            <a:r>
              <a:rPr lang="en-US" sz="1200" baseline="30000">
                <a:latin typeface="Consolas" panose="020B0609020204030204" pitchFamily="49" charset="0"/>
              </a:rPr>
              <a:t>12</a:t>
            </a:r>
            <a:r>
              <a:rPr lang="en-US" sz="1200">
                <a:latin typeface="Consolas" panose="020B0609020204030204" pitchFamily="49" charset="0"/>
              </a:rPr>
              <a:t>   TB (terabyte)</a:t>
            </a:r>
          </a:p>
          <a:p>
            <a:r>
              <a:rPr lang="en-US" sz="1200">
                <a:latin typeface="Consolas" panose="020B0609020204030204" pitchFamily="49" charset="0"/>
              </a:rPr>
              <a:t> 10</a:t>
            </a:r>
            <a:r>
              <a:rPr lang="en-US" sz="1200" baseline="30000">
                <a:latin typeface="Consolas" panose="020B0609020204030204" pitchFamily="49" charset="0"/>
              </a:rPr>
              <a:t>15</a:t>
            </a:r>
            <a:r>
              <a:rPr lang="en-US" sz="1200">
                <a:latin typeface="Consolas" panose="020B0609020204030204" pitchFamily="49" charset="0"/>
              </a:rPr>
              <a:t>   PB (petabyte)</a:t>
            </a:r>
          </a:p>
          <a:p>
            <a:r>
              <a:rPr lang="en-US" sz="1200">
                <a:latin typeface="Consolas" panose="020B0609020204030204" pitchFamily="49" charset="0"/>
              </a:rPr>
              <a:t> 10</a:t>
            </a:r>
            <a:r>
              <a:rPr lang="en-US" sz="1200" baseline="30000">
                <a:latin typeface="Consolas" panose="020B0609020204030204" pitchFamily="49" charset="0"/>
              </a:rPr>
              <a:t>18</a:t>
            </a:r>
            <a:r>
              <a:rPr lang="en-US" sz="1200">
                <a:latin typeface="Consolas" panose="020B0609020204030204" pitchFamily="49" charset="0"/>
              </a:rPr>
              <a:t>   EB (exabyte)</a:t>
            </a:r>
          </a:p>
          <a:p>
            <a:r>
              <a:rPr lang="en-US" sz="1200">
                <a:latin typeface="Consolas" panose="020B0609020204030204" pitchFamily="49" charset="0"/>
              </a:rPr>
              <a:t> 10</a:t>
            </a:r>
            <a:r>
              <a:rPr lang="en-US" sz="1200" baseline="30000">
                <a:latin typeface="Consolas" panose="020B0609020204030204" pitchFamily="49" charset="0"/>
              </a:rPr>
              <a:t>21</a:t>
            </a:r>
            <a:r>
              <a:rPr lang="en-US" sz="1200">
                <a:latin typeface="Consolas" panose="020B0609020204030204" pitchFamily="49" charset="0"/>
              </a:rPr>
              <a:t>   ZB (zettabyte)</a:t>
            </a:r>
          </a:p>
          <a:p>
            <a:r>
              <a:rPr lang="en-US" sz="1200">
                <a:latin typeface="Consolas" panose="020B0609020204030204" pitchFamily="49" charset="0"/>
              </a:rPr>
              <a:t> 10</a:t>
            </a:r>
            <a:r>
              <a:rPr lang="en-US" sz="1200" baseline="30000">
                <a:latin typeface="Consolas" panose="020B0609020204030204" pitchFamily="49" charset="0"/>
              </a:rPr>
              <a:t>24</a:t>
            </a:r>
            <a:r>
              <a:rPr lang="en-US" sz="1200">
                <a:latin typeface="Consolas" panose="020B0609020204030204" pitchFamily="49" charset="0"/>
              </a:rPr>
              <a:t>   YB (yottabyte)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365</a:t>
            </a:fld>
            <a:endParaRPr lang="it-IT"/>
          </a:p>
        </p:txBody>
      </p:sp>
      <p:sp>
        <p:nvSpPr>
          <p:cNvPr id="2" name="Segnaposto contenuto 1">
            <a:extLst>
              <a:ext uri="{FF2B5EF4-FFF2-40B4-BE49-F238E27FC236}">
                <a16:creationId xmlns:a16="http://schemas.microsoft.com/office/drawing/2014/main" id="{FA088D92-DF9E-48C6-AB1B-9F4AF885C01C}"/>
              </a:ext>
            </a:extLst>
          </p:cNvPr>
          <p:cNvSpPr>
            <a:spLocks noGrp="1"/>
          </p:cNvSpPr>
          <p:nvPr>
            <p:ph idx="13"/>
          </p:nvPr>
        </p:nvSpPr>
        <p:spPr/>
        <p:txBody>
          <a:bodyPr/>
          <a:lstStyle/>
          <a:p>
            <a:r>
              <a:rPr lang="en-US" noProof="0">
                <a:hlinkClick r:id="rId3"/>
              </a:rPr>
              <a:t>https://youtu.be/8vQmTZTq7nw?t=45</a:t>
            </a:r>
            <a:r>
              <a:rPr lang="en-US" noProof="0">
                <a:solidFill>
                  <a:schemeClr val="bg1"/>
                </a:solidFill>
              </a:rPr>
              <a:t> (2022-11-14)</a:t>
            </a:r>
          </a:p>
        </p:txBody>
      </p:sp>
    </p:spTree>
    <p:extLst>
      <p:ext uri="{BB962C8B-B14F-4D97-AF65-F5344CB8AC3E}">
        <p14:creationId xmlns:p14="http://schemas.microsoft.com/office/powerpoint/2010/main" val="181842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pPr lvl="1"/>
            <a:r>
              <a:rPr lang="en-US" noProof="0"/>
              <a:t>Data (often) flows in both directions, storage systems are both sources and destinations for data transformations </a:t>
            </a:r>
          </a:p>
          <a:p>
            <a:pPr lvl="1"/>
            <a:r>
              <a:rPr lang="en-US" noProof="0"/>
              <a:t>Two pipelines per application (data in/out)</a:t>
            </a:r>
          </a:p>
          <a:p>
            <a:pPr lvl="2"/>
            <a:r>
              <a:rPr lang="en-US"/>
              <a:t>Worst case (f</a:t>
            </a:r>
            <a:r>
              <a:rPr lang="en-US" noProof="0" err="1"/>
              <a:t>ull</a:t>
            </a:r>
            <a:r>
              <a:rPr lang="en-US" noProof="0"/>
              <a:t> connectivity): O(N</a:t>
            </a:r>
            <a:r>
              <a:rPr lang="en-US" baseline="30000" noProof="0"/>
              <a:t>2</a:t>
            </a:r>
            <a:r>
              <a:rPr lang="en-US" noProof="0"/>
              <a:t>)</a:t>
            </a:r>
          </a:p>
        </p:txBody>
      </p:sp>
      <p:pic>
        <p:nvPicPr>
          <p:cNvPr id="11" name="Content Placeholder 10">
            <a:extLst>
              <a:ext uri="{FF2B5EF4-FFF2-40B4-BE49-F238E27FC236}">
                <a16:creationId xmlns:a16="http://schemas.microsoft.com/office/drawing/2014/main" id="{AFE612F0-D90B-440A-9E3E-CAF82E8B45A7}"/>
              </a:ext>
            </a:extLst>
          </p:cNvPr>
          <p:cNvPicPr>
            <a:picLocks noGrp="1" noChangeAspect="1"/>
          </p:cNvPicPr>
          <p:nvPr>
            <p:ph sz="half" idx="2"/>
          </p:nvPr>
        </p:nvPicPr>
        <p:blipFill rotWithShape="1">
          <a:blip r:embed="rId2"/>
          <a:stretch/>
        </p:blipFill>
        <p:spPr>
          <a:xfrm>
            <a:off x="6172200" y="2799896"/>
            <a:ext cx="5181600" cy="240279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366</a:t>
            </a:fld>
            <a:endParaRPr lang="en-US"/>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noProof="0"/>
              <a:t>Kreps, Jay. </a:t>
            </a:r>
            <a:r>
              <a:rPr lang="en-US" i="1" noProof="0"/>
              <a:t>I heart logs: Event data, stream processing, and data integration</a:t>
            </a:r>
            <a:r>
              <a:rPr lang="en-US" noProof="0"/>
              <a:t>. " O'Reilly Media, Inc.", 2014.</a:t>
            </a:r>
          </a:p>
        </p:txBody>
      </p:sp>
    </p:spTree>
    <p:extLst>
      <p:ext uri="{BB962C8B-B14F-4D97-AF65-F5344CB8AC3E}">
        <p14:creationId xmlns:p14="http://schemas.microsoft.com/office/powerpoint/2010/main" val="385131244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noProof="0"/>
              <a:t>Stream</a:t>
            </a:r>
            <a:r>
              <a:rPr lang="en-US" noProof="0"/>
              <a:t>: real-time streaming data</a:t>
            </a:r>
          </a:p>
          <a:p>
            <a:r>
              <a:rPr lang="en-US" b="1" noProof="0"/>
              <a:t>Event</a:t>
            </a:r>
            <a:r>
              <a:rPr lang="en-US" noProof="0"/>
              <a:t>: anything that we can observe occurring at a particular point in time</a:t>
            </a:r>
          </a:p>
          <a:p>
            <a:r>
              <a:rPr lang="en-US" b="1" noProof="0"/>
              <a:t>Continuous streaming</a:t>
            </a:r>
          </a:p>
          <a:p>
            <a:pPr lvl="1"/>
            <a:r>
              <a:rPr lang="en-US" noProof="0"/>
              <a:t>Illimited succession of individual events</a:t>
            </a:r>
          </a:p>
          <a:p>
            <a:pPr lvl="1"/>
            <a:r>
              <a:rPr lang="en-US" noProof="0"/>
              <a:t>Ordered by the point in time at which each event occurred</a:t>
            </a:r>
          </a:p>
          <a:p>
            <a:r>
              <a:rPr lang="en-US" b="1" noProof="0"/>
              <a:t>Publish/subscribe (pub/sub)</a:t>
            </a:r>
            <a:r>
              <a:rPr lang="en-US" noProof="0"/>
              <a:t>: a way of communicating messages</a:t>
            </a:r>
          </a:p>
          <a:p>
            <a:pPr lvl="1"/>
            <a:r>
              <a:rPr lang="en-US" i="1" noProof="0"/>
              <a:t>Senders</a:t>
            </a:r>
            <a:r>
              <a:rPr lang="en-US" noProof="0"/>
              <a:t> publish messages associated with one or more </a:t>
            </a:r>
            <a:r>
              <a:rPr lang="en-US" b="1" noProof="0"/>
              <a:t>topics</a:t>
            </a:r>
          </a:p>
          <a:p>
            <a:pPr lvl="1"/>
            <a:r>
              <a:rPr lang="en-US" i="1" noProof="0"/>
              <a:t>Receivers</a:t>
            </a:r>
            <a:r>
              <a:rPr lang="en-US" noProof="0"/>
              <a:t> subscribe to specific topics, receive all messages with that topic</a:t>
            </a:r>
          </a:p>
          <a:p>
            <a:pPr lvl="1"/>
            <a:r>
              <a:rPr lang="en-US" i="1" noProof="0"/>
              <a:t>Messages</a:t>
            </a:r>
            <a:r>
              <a:rPr lang="en-US" noProof="0"/>
              <a:t> are events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367</a:t>
            </a:fld>
            <a:endParaRPr lang="en-US"/>
          </a:p>
        </p:txBody>
      </p:sp>
      <p:sp>
        <p:nvSpPr>
          <p:cNvPr id="2" name="Content Placeholder 1">
            <a:extLst>
              <a:ext uri="{FF2B5EF4-FFF2-40B4-BE49-F238E27FC236}">
                <a16:creationId xmlns:a16="http://schemas.microsoft.com/office/drawing/2014/main" id="{D2B39B03-CB12-4B6F-8FA9-458A7EF4C3D9}"/>
              </a:ext>
            </a:extLst>
          </p:cNvPr>
          <p:cNvSpPr>
            <a:spLocks noGrp="1"/>
          </p:cNvSpPr>
          <p:nvPr>
            <p:ph idx="13"/>
          </p:nvPr>
        </p:nvSpPr>
        <p:spPr/>
        <p:txBody>
          <a:bodyPr/>
          <a:lstStyle/>
          <a:p>
            <a:r>
              <a:rPr lang="en-US" noProof="0">
                <a:hlinkClick r:id="rId2"/>
              </a:rPr>
              <a:t>https://www.manning.com/books/event-streams-in-action</a:t>
            </a:r>
            <a:r>
              <a:rPr lang="en-US" noProof="0"/>
              <a:t> </a:t>
            </a:r>
          </a:p>
        </p:txBody>
      </p:sp>
      <p:pic>
        <p:nvPicPr>
          <p:cNvPr id="8" name="Picture 7" descr="A picture containing text&#10;&#10;Description automatically generated">
            <a:extLst>
              <a:ext uri="{FF2B5EF4-FFF2-40B4-BE49-F238E27FC236}">
                <a16:creationId xmlns:a16="http://schemas.microsoft.com/office/drawing/2014/main" id="{7548068D-3AD2-4429-94E3-3C7AB8EDB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93" y="5166210"/>
            <a:ext cx="1119013" cy="1404983"/>
          </a:xfrm>
          <a:prstGeom prst="rect">
            <a:avLst/>
          </a:prstGeom>
        </p:spPr>
      </p:pic>
    </p:spTree>
    <p:extLst>
      <p:ext uri="{BB962C8B-B14F-4D97-AF65-F5344CB8AC3E}">
        <p14:creationId xmlns:p14="http://schemas.microsoft.com/office/powerpoint/2010/main" val="89015870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a:t>Log</a:t>
            </a:r>
          </a:p>
          <a:p>
            <a:pPr lvl="1"/>
            <a:r>
              <a:rPr lang="en-US" noProof="0"/>
              <a:t>Append-only data structure</a:t>
            </a:r>
          </a:p>
          <a:p>
            <a:pPr lvl="1"/>
            <a:r>
              <a:rPr lang="en-US" noProof="0"/>
              <a:t>Each application only knows about the log, it ignores the details of the source</a:t>
            </a:r>
          </a:p>
          <a:p>
            <a:pPr lvl="2"/>
            <a:r>
              <a:rPr lang="en-US" noProof="0"/>
              <a:t>E.g., a data consumer is not concerned about whether the data came from a relational database or some application</a:t>
            </a:r>
          </a:p>
          <a:p>
            <a:r>
              <a:rPr lang="en-US" noProof="0"/>
              <a:t>The log acts as a messaging system with durability guarantees and ordering semantics</a:t>
            </a:r>
          </a:p>
        </p:txBody>
      </p:sp>
      <p:pic>
        <p:nvPicPr>
          <p:cNvPr id="12" name="Content Placeholder 11">
            <a:extLst>
              <a:ext uri="{FF2B5EF4-FFF2-40B4-BE49-F238E27FC236}">
                <a16:creationId xmlns:a16="http://schemas.microsoft.com/office/drawing/2014/main" id="{A5547376-02F1-4A5E-9401-C82CF8FB6485}"/>
              </a:ext>
            </a:extLst>
          </p:cNvPr>
          <p:cNvPicPr>
            <a:picLocks noGrp="1" noChangeAspect="1"/>
          </p:cNvPicPr>
          <p:nvPr>
            <p:ph sz="half" idx="2"/>
          </p:nvPr>
        </p:nvPicPr>
        <p:blipFill rotWithShape="1">
          <a:blip r:embed="rId2"/>
          <a:srcRect b="1270"/>
          <a:stretch/>
        </p:blipFill>
        <p:spPr>
          <a:xfrm>
            <a:off x="6172200" y="2495334"/>
            <a:ext cx="5181600" cy="2973649"/>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368</a:t>
            </a:fld>
            <a:endParaRPr lang="it-IT"/>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noProof="0"/>
              <a:t>Kreps, Jay. </a:t>
            </a:r>
            <a:r>
              <a:rPr lang="en-US" i="1" noProof="0"/>
              <a:t>I heart logs: Event data, stream processing, and data integration</a:t>
            </a:r>
            <a:r>
              <a:rPr lang="en-US" noProof="0"/>
              <a:t>. " O'Reilly Media, Inc.", 2014.</a:t>
            </a:r>
          </a:p>
        </p:txBody>
      </p:sp>
    </p:spTree>
    <p:extLst>
      <p:ext uri="{BB962C8B-B14F-4D97-AF65-F5344CB8AC3E}">
        <p14:creationId xmlns:p14="http://schemas.microsoft.com/office/powerpoint/2010/main" val="362095978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a:t>General idea:</a:t>
            </a:r>
          </a:p>
          <a:p>
            <a:pPr lvl="1"/>
            <a:r>
              <a:rPr lang="en-US" noProof="0"/>
              <a:t>Collect events from many source systems</a:t>
            </a:r>
          </a:p>
          <a:p>
            <a:pPr lvl="1"/>
            <a:r>
              <a:rPr lang="en-US" noProof="0"/>
              <a:t>Store them in a unified log</a:t>
            </a:r>
          </a:p>
          <a:p>
            <a:pPr lvl="1"/>
            <a:r>
              <a:rPr lang="en-US" noProof="0"/>
              <a:t>Enable applications to operate on these event streams</a:t>
            </a:r>
          </a:p>
          <a:p>
            <a:r>
              <a:rPr lang="en-US" b="1" noProof="0"/>
              <a:t>Unified log</a:t>
            </a:r>
          </a:p>
          <a:p>
            <a:pPr lvl="1"/>
            <a:r>
              <a:rPr lang="en-US" noProof="0">
                <a:solidFill>
                  <a:srgbClr val="FF0000"/>
                </a:solidFill>
              </a:rPr>
              <a:t>Unified</a:t>
            </a:r>
            <a:r>
              <a:rPr lang="en-US" noProof="0"/>
              <a:t>, </a:t>
            </a:r>
            <a:r>
              <a:rPr lang="en-US" noProof="0">
                <a:solidFill>
                  <a:srgbClr val="0070C0"/>
                </a:solidFill>
              </a:rPr>
              <a:t>append-only</a:t>
            </a:r>
            <a:r>
              <a:rPr lang="en-US" noProof="0"/>
              <a:t>, </a:t>
            </a:r>
            <a:r>
              <a:rPr lang="en-US" noProof="0">
                <a:solidFill>
                  <a:srgbClr val="00B050"/>
                </a:solidFill>
              </a:rPr>
              <a:t>ordered</a:t>
            </a:r>
            <a:r>
              <a:rPr lang="en-US" noProof="0"/>
              <a:t>, </a:t>
            </a:r>
            <a:r>
              <a:rPr lang="en-US" noProof="0">
                <a:solidFill>
                  <a:srgbClr val="7030A0"/>
                </a:solidFill>
              </a:rPr>
              <a:t>distributed</a:t>
            </a:r>
            <a:r>
              <a:rPr lang="en-US" noProof="0"/>
              <a:t> log that allows the centralization of event streams</a:t>
            </a:r>
          </a:p>
        </p:txBody>
      </p:sp>
      <p:pic>
        <p:nvPicPr>
          <p:cNvPr id="9" name="Segnaposto contenuto 8">
            <a:extLst>
              <a:ext uri="{FF2B5EF4-FFF2-40B4-BE49-F238E27FC236}">
                <a16:creationId xmlns:a16="http://schemas.microsoft.com/office/drawing/2014/main" id="{1D36F19B-71A5-46CB-B8F1-6B716F1E7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04301"/>
            <a:ext cx="5181600" cy="379398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369</a:t>
            </a:fld>
            <a:endParaRPr lang="it-IT"/>
          </a:p>
        </p:txBody>
      </p:sp>
      <p:sp>
        <p:nvSpPr>
          <p:cNvPr id="4" name="Segnaposto contenuto 3">
            <a:extLst>
              <a:ext uri="{FF2B5EF4-FFF2-40B4-BE49-F238E27FC236}">
                <a16:creationId xmlns:a16="http://schemas.microsoft.com/office/drawing/2014/main" id="{7F5614D9-74F4-4F9F-8D61-6BE3448B4A5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807682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noProof="0"/>
              <a:t>Data provenance</a:t>
            </a:r>
          </a:p>
        </p:txBody>
      </p:sp>
      <p:pic>
        <p:nvPicPr>
          <p:cNvPr id="14" name="Segnaposto contenuto 13">
            <a:extLst>
              <a:ext uri="{FF2B5EF4-FFF2-40B4-BE49-F238E27FC236}">
                <a16:creationId xmlns:a16="http://schemas.microsoft.com/office/drawing/2014/main" id="{37108565-8C35-BC7B-C554-ECCA4A3D952A}"/>
              </a:ext>
            </a:extLst>
          </p:cNvPr>
          <p:cNvPicPr>
            <a:picLocks noGrp="1" noChangeAspect="1"/>
          </p:cNvPicPr>
          <p:nvPr>
            <p:ph idx="1"/>
          </p:nvPr>
        </p:nvPicPr>
        <p:blipFill>
          <a:blip r:embed="rId2"/>
          <a:stretch>
            <a:fillRect/>
          </a:stretch>
        </p:blipFill>
        <p:spPr>
          <a:xfrm>
            <a:off x="1759071" y="1700213"/>
            <a:ext cx="8673857" cy="4351337"/>
          </a:xfrm>
        </p:spPr>
      </p:pic>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it-IT" smtClean="0"/>
              <a:t>37</a:t>
            </a:fld>
            <a:endParaRPr lang="it-IT"/>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noProof="0" err="1"/>
              <a:t>Simmhan</a:t>
            </a:r>
            <a:r>
              <a:rPr lang="en-US" noProof="0"/>
              <a:t>, Yogesh L., Beth </a:t>
            </a:r>
            <a:r>
              <a:rPr lang="en-US" noProof="0" err="1"/>
              <a:t>Plale</a:t>
            </a:r>
            <a:r>
              <a:rPr lang="en-US" noProof="0"/>
              <a:t>, and Dennis Gannon. "A survey of data provenance techniques." </a:t>
            </a:r>
            <a:r>
              <a:rPr lang="en-US" i="1" noProof="0"/>
              <a:t>Computer Science Department, Indiana University, Bloomington IN</a:t>
            </a:r>
            <a:r>
              <a:rPr lang="en-US" noProof="0"/>
              <a:t> 47405 (2005): 69.</a:t>
            </a:r>
          </a:p>
        </p:txBody>
      </p:sp>
    </p:spTree>
    <p:extLst>
      <p:ext uri="{BB962C8B-B14F-4D97-AF65-F5344CB8AC3E}">
        <p14:creationId xmlns:p14="http://schemas.microsoft.com/office/powerpoint/2010/main" val="2112947176"/>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noProof="0"/>
              <a:t>Unified</a:t>
            </a:r>
            <a:r>
              <a:rPr lang="en-US" noProof="0"/>
              <a:t>: a single log in a company with applications sending/reading events</a:t>
            </a:r>
          </a:p>
          <a:p>
            <a:pPr lvl="1"/>
            <a:r>
              <a:rPr lang="en-US" noProof="0"/>
              <a:t>Log serves as central data backbone</a:t>
            </a:r>
          </a:p>
          <a:p>
            <a:pPr lvl="2"/>
            <a:r>
              <a:rPr lang="en-US" noProof="0"/>
              <a:t>It can contain many distinct continuous streams of events</a:t>
            </a:r>
          </a:p>
          <a:p>
            <a:pPr lvl="2"/>
            <a:r>
              <a:rPr lang="en-US" noProof="0"/>
              <a:t>Not all events are sent to the same event stream</a:t>
            </a:r>
          </a:p>
          <a:p>
            <a:r>
              <a:rPr lang="en-US" b="1" noProof="0"/>
              <a:t>Append-only</a:t>
            </a:r>
            <a:r>
              <a:rPr lang="en-US" noProof="0"/>
              <a:t>: new events are appended to the unified log</a:t>
            </a:r>
          </a:p>
          <a:p>
            <a:pPr lvl="1"/>
            <a:r>
              <a:rPr lang="en-US" noProof="0"/>
              <a:t>Existing events are never updated in place</a:t>
            </a:r>
          </a:p>
          <a:p>
            <a:pPr lvl="2"/>
            <a:r>
              <a:rPr lang="en-US" noProof="0"/>
              <a:t>If read the event #10, never look at events 1 through 10 again</a:t>
            </a:r>
          </a:p>
          <a:p>
            <a:pPr lvl="1"/>
            <a:r>
              <a:rPr lang="en-US" noProof="0"/>
              <a:t>Events are automatically deleted from the unified log when they age</a:t>
            </a:r>
          </a:p>
          <a:p>
            <a:pPr lvl="2"/>
            <a:r>
              <a:rPr lang="en-US" noProof="0"/>
              <a:t>E.g., automatically remove events after 7 days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370</a:t>
            </a:fld>
            <a:endParaRPr lang="it-IT"/>
          </a:p>
        </p:txBody>
      </p:sp>
    </p:spTree>
    <p:extLst>
      <p:ext uri="{BB962C8B-B14F-4D97-AF65-F5344CB8AC3E}">
        <p14:creationId xmlns:p14="http://schemas.microsoft.com/office/powerpoint/2010/main" val="169251070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noProof="0"/>
              <a:t>Distributed</a:t>
            </a:r>
            <a:r>
              <a:rPr lang="en-US" noProof="0"/>
              <a:t>: the unified log lives across a cluster of machines</a:t>
            </a:r>
          </a:p>
          <a:p>
            <a:pPr lvl="1"/>
            <a:r>
              <a:rPr lang="en-US" noProof="0"/>
              <a:t>Optionally divide events into shards (i.e., partitions)</a:t>
            </a:r>
            <a:br>
              <a:rPr lang="en-US" noProof="0"/>
            </a:br>
            <a:r>
              <a:rPr lang="en-US" noProof="0"/>
              <a:t>Still, the log is unified since we have a single (conceptual) log</a:t>
            </a:r>
          </a:p>
          <a:p>
            <a:r>
              <a:rPr lang="en-US" noProof="0"/>
              <a:t>Distribution ensures</a:t>
            </a:r>
          </a:p>
          <a:p>
            <a:pPr lvl="1"/>
            <a:r>
              <a:rPr lang="en-US" noProof="0"/>
              <a:t>Scalability: work with streams larger than the capacity of single machines</a:t>
            </a:r>
          </a:p>
          <a:p>
            <a:pPr lvl="1"/>
            <a:r>
              <a:rPr lang="en-US" noProof="0"/>
              <a:t>Durability: replicate all events within the cluster to overcome data loss</a:t>
            </a:r>
          </a:p>
          <a:p>
            <a:pPr lvl="1"/>
            <a:r>
              <a:rPr lang="en-US" noProof="0"/>
              <a:t>Using a log as a universal integration mechanism is never going to be more than an elegant fantasy if we can’t build a log that is fast, cheap, and scalable</a:t>
            </a:r>
          </a:p>
        </p:txBody>
      </p:sp>
      <p:pic>
        <p:nvPicPr>
          <p:cNvPr id="9" name="Content Placeholder 8" descr="Diagram&#10;&#10;Description automatically generated with low confidence">
            <a:extLst>
              <a:ext uri="{FF2B5EF4-FFF2-40B4-BE49-F238E27FC236}">
                <a16:creationId xmlns:a16="http://schemas.microsoft.com/office/drawing/2014/main" id="{BED3392D-B84B-4EBB-BC9D-62F6EA77033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2375" y="3007519"/>
            <a:ext cx="4921250" cy="1987550"/>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371</a:t>
            </a:fld>
            <a:endParaRPr lang="it-IT"/>
          </a:p>
        </p:txBody>
      </p:sp>
      <p:sp>
        <p:nvSpPr>
          <p:cNvPr id="8" name="Content Placeholder 7">
            <a:extLst>
              <a:ext uri="{FF2B5EF4-FFF2-40B4-BE49-F238E27FC236}">
                <a16:creationId xmlns:a16="http://schemas.microsoft.com/office/drawing/2014/main" id="{75B05CB4-BAC9-496A-9B2B-9DE3492AE44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5719538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noProof="0"/>
              <a:t>Ordered</a:t>
            </a:r>
            <a:r>
              <a:rPr lang="en-US" noProof="0"/>
              <a:t>: events in a shard have a sequential IDs (unique in a shard)</a:t>
            </a:r>
          </a:p>
          <a:p>
            <a:pPr lvl="1"/>
            <a:r>
              <a:rPr lang="en-US" noProof="0"/>
              <a:t>Local ordering keeps things much simpler than global ordering</a:t>
            </a:r>
          </a:p>
          <a:p>
            <a:pPr lvl="1"/>
            <a:r>
              <a:rPr lang="en-US" noProof="0"/>
              <a:t>Applications maintain their own cursor for each shard</a:t>
            </a:r>
          </a:p>
        </p:txBody>
      </p:sp>
      <p:pic>
        <p:nvPicPr>
          <p:cNvPr id="9" name="Content Placeholder 8" descr="Table&#10;&#10;Description automatically generated">
            <a:extLst>
              <a:ext uri="{FF2B5EF4-FFF2-40B4-BE49-F238E27FC236}">
                <a16:creationId xmlns:a16="http://schemas.microsoft.com/office/drawing/2014/main" id="{AE00AE88-F2A6-4357-A640-A8A41D0F4CA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39650"/>
            <a:ext cx="5181600" cy="3323287"/>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372</a:t>
            </a:fld>
            <a:endParaRPr lang="it-IT"/>
          </a:p>
        </p:txBody>
      </p:sp>
      <p:sp>
        <p:nvSpPr>
          <p:cNvPr id="4" name="Content Placeholder 3">
            <a:extLst>
              <a:ext uri="{FF2B5EF4-FFF2-40B4-BE49-F238E27FC236}">
                <a16:creationId xmlns:a16="http://schemas.microsoft.com/office/drawing/2014/main" id="{C582993C-7168-4CD2-B491-8B6BDA01550E}"/>
              </a:ext>
            </a:extLst>
          </p:cNvPr>
          <p:cNvSpPr>
            <a:spLocks noGrp="1"/>
          </p:cNvSpPr>
          <p:nvPr>
            <p:ph idx="13"/>
          </p:nvPr>
        </p:nvSpPr>
        <p:spPr/>
        <p:txBody>
          <a:bodyPr/>
          <a:lstStyle/>
          <a:p>
            <a:r>
              <a:rPr lang="en-US" noProof="0" err="1"/>
              <a:t>Lamport</a:t>
            </a:r>
            <a:r>
              <a:rPr lang="en-US" noProof="0"/>
              <a:t>, Leslie. "Time, clocks, and the ordering of events in a distributed system." </a:t>
            </a:r>
            <a:r>
              <a:rPr lang="en-US" i="1" noProof="0"/>
              <a:t>Concurrency: the Works of Leslie </a:t>
            </a:r>
            <a:r>
              <a:rPr lang="en-US" i="1" noProof="0" err="1"/>
              <a:t>Lamport</a:t>
            </a:r>
            <a:r>
              <a:rPr lang="en-US" noProof="0"/>
              <a:t>. 2019. 179-196.</a:t>
            </a:r>
          </a:p>
        </p:txBody>
      </p:sp>
    </p:spTree>
    <p:extLst>
      <p:ext uri="{BB962C8B-B14F-4D97-AF65-F5344CB8AC3E}">
        <p14:creationId xmlns:p14="http://schemas.microsoft.com/office/powerpoint/2010/main" val="103627318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a:t>Two types of processing</a:t>
            </a:r>
          </a:p>
          <a:p>
            <a:pPr lvl="1"/>
            <a:r>
              <a:rPr lang="en-US" b="1" noProof="0"/>
              <a:t>Single-event:</a:t>
            </a:r>
            <a:r>
              <a:rPr lang="en-US" noProof="0"/>
              <a:t> a single event produces zero or more events</a:t>
            </a:r>
          </a:p>
          <a:p>
            <a:pPr lvl="2"/>
            <a:r>
              <a:rPr lang="en-US" noProof="0"/>
              <a:t>Validating “Does this event contain all the required fields?”</a:t>
            </a:r>
          </a:p>
          <a:p>
            <a:pPr lvl="2"/>
            <a:r>
              <a:rPr lang="en-US" noProof="0"/>
              <a:t>Enriching “Where is this IP address located?”</a:t>
            </a:r>
          </a:p>
          <a:p>
            <a:pPr lvl="2"/>
            <a:r>
              <a:rPr lang="en-US" noProof="0"/>
              <a:t>Filtering “Is this error critical?”</a:t>
            </a:r>
          </a:p>
          <a:p>
            <a:pPr lvl="1"/>
            <a:r>
              <a:rPr lang="en-US" b="1" noProof="0"/>
              <a:t>Multiple-event:</a:t>
            </a:r>
            <a:r>
              <a:rPr lang="en-US" noProof="0"/>
              <a:t> multiple events collectively produce zero or more events</a:t>
            </a:r>
          </a:p>
          <a:p>
            <a:pPr lvl="2"/>
            <a:r>
              <a:rPr lang="en-US" noProof="0"/>
              <a:t>Aggregating, functions such as minimum, maximum, sum</a:t>
            </a:r>
          </a:p>
          <a:p>
            <a:pPr lvl="2"/>
            <a:r>
              <a:rPr lang="en-US" noProof="0"/>
              <a:t>Pattern matching, looking for patterns or co-occurrence</a:t>
            </a:r>
          </a:p>
          <a:p>
            <a:pPr lvl="2"/>
            <a:r>
              <a:rPr lang="en-US" noProof="0"/>
              <a:t>Reordering events based on a sort key</a:t>
            </a:r>
          </a:p>
        </p:txBody>
      </p:sp>
      <p:pic>
        <p:nvPicPr>
          <p:cNvPr id="9" name="Content Placeholder 8" descr="Diagram&#10;&#10;Description automatically generated">
            <a:extLst>
              <a:ext uri="{FF2B5EF4-FFF2-40B4-BE49-F238E27FC236}">
                <a16:creationId xmlns:a16="http://schemas.microsoft.com/office/drawing/2014/main" id="{629C3EF8-D132-4922-BD80-0C6CD616B0B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81452"/>
            <a:ext cx="5181600" cy="3039683"/>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373</a:t>
            </a:fld>
            <a:endParaRPr lang="en-US"/>
          </a:p>
        </p:txBody>
      </p:sp>
      <p:sp>
        <p:nvSpPr>
          <p:cNvPr id="8" name="Content Placeholder 7">
            <a:extLst>
              <a:ext uri="{FF2B5EF4-FFF2-40B4-BE49-F238E27FC236}">
                <a16:creationId xmlns:a16="http://schemas.microsoft.com/office/drawing/2014/main" id="{02F40B49-DF70-4DFF-8D1B-40420BAD9F2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6711042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DEBC-A636-454D-9D4B-4C1AC01C6DA9}"/>
              </a:ext>
            </a:extLst>
          </p:cNvPr>
          <p:cNvSpPr>
            <a:spLocks noGrp="1"/>
          </p:cNvSpPr>
          <p:nvPr>
            <p:ph type="title"/>
          </p:nvPr>
        </p:nvSpPr>
        <p:spPr/>
        <p:txBody>
          <a:bodyPr/>
          <a:lstStyle/>
          <a:p>
            <a:r>
              <a:rPr lang="en-US" noProof="0"/>
              <a:t>Ingestion: stream</a:t>
            </a:r>
          </a:p>
        </p:txBody>
      </p:sp>
      <p:sp>
        <p:nvSpPr>
          <p:cNvPr id="8" name="Content Placeholder 7">
            <a:extLst>
              <a:ext uri="{FF2B5EF4-FFF2-40B4-BE49-F238E27FC236}">
                <a16:creationId xmlns:a16="http://schemas.microsoft.com/office/drawing/2014/main" id="{F890ED3D-27E4-4491-A64F-6013B9941657}"/>
              </a:ext>
            </a:extLst>
          </p:cNvPr>
          <p:cNvSpPr>
            <a:spLocks noGrp="1"/>
          </p:cNvSpPr>
          <p:nvPr>
            <p:ph idx="1"/>
          </p:nvPr>
        </p:nvSpPr>
        <p:spPr/>
        <p:txBody>
          <a:bodyPr/>
          <a:lstStyle/>
          <a:p>
            <a:r>
              <a:rPr lang="en-US" noProof="0"/>
              <a:t>Why not communicating directly using messaging protocols? </a:t>
            </a:r>
          </a:p>
          <a:p>
            <a:endParaRPr lang="en-US" noProof="0"/>
          </a:p>
          <a:p>
            <a:r>
              <a:rPr lang="en-US" noProof="0"/>
              <a:t>A log enables</a:t>
            </a:r>
          </a:p>
          <a:p>
            <a:pPr lvl="1"/>
            <a:r>
              <a:rPr lang="en-US" noProof="0"/>
              <a:t>Multi-subscriber: each data item is available to any processor that wants it</a:t>
            </a:r>
          </a:p>
          <a:p>
            <a:pPr lvl="1"/>
            <a:r>
              <a:rPr lang="en-US" noProof="0"/>
              <a:t>Order: maintained in the processing done by each consumer of data</a:t>
            </a:r>
          </a:p>
          <a:p>
            <a:pPr lvl="1"/>
            <a:r>
              <a:rPr lang="en-US" noProof="0"/>
              <a:t>Buffering and isolation to the individual processes</a:t>
            </a:r>
          </a:p>
          <a:p>
            <a:pPr lvl="2"/>
            <a:r>
              <a:rPr lang="en-US" noProof="0"/>
              <a:t>E.g., a that processor produces faster than its downstream consumer can keep up</a:t>
            </a:r>
          </a:p>
          <a:p>
            <a:pPr lvl="1"/>
            <a:r>
              <a:rPr lang="en-US" noProof="0"/>
              <a:t>Reprocessing, maintaining state, etc.</a:t>
            </a:r>
          </a:p>
          <a:p>
            <a:r>
              <a:rPr lang="en-US" noProof="0"/>
              <a:t>Indeed, logs are common:</a:t>
            </a:r>
          </a:p>
          <a:p>
            <a:pPr lvl="1"/>
            <a:r>
              <a:rPr lang="en-US" noProof="0"/>
              <a:t>MapReduce workflows use files to checkpoint and share their intermediate results</a:t>
            </a:r>
          </a:p>
          <a:p>
            <a:pPr lvl="1"/>
            <a:r>
              <a:rPr lang="en-US" noProof="0"/>
              <a:t>SQL processing pipelines create intermediate or temporary tables</a:t>
            </a:r>
          </a:p>
          <a:p>
            <a:endParaRPr lang="en-US" noProof="0"/>
          </a:p>
        </p:txBody>
      </p:sp>
      <p:sp>
        <p:nvSpPr>
          <p:cNvPr id="5" name="Footer Placeholder 4">
            <a:extLst>
              <a:ext uri="{FF2B5EF4-FFF2-40B4-BE49-F238E27FC236}">
                <a16:creationId xmlns:a16="http://schemas.microsoft.com/office/drawing/2014/main" id="{F5319397-B777-48CB-984D-5EC828118200}"/>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1E455B16-A542-4704-8313-D5DD1F3466B1}"/>
              </a:ext>
            </a:extLst>
          </p:cNvPr>
          <p:cNvSpPr>
            <a:spLocks noGrp="1"/>
          </p:cNvSpPr>
          <p:nvPr>
            <p:ph type="sldNum" sz="quarter" idx="12"/>
          </p:nvPr>
        </p:nvSpPr>
        <p:spPr/>
        <p:txBody>
          <a:bodyPr/>
          <a:lstStyle/>
          <a:p>
            <a:fld id="{5DD6F1BA-2510-46FC-9346-AB1F3CA1593B}" type="slidenum">
              <a:rPr lang="it-IT" smtClean="0"/>
              <a:t>374</a:t>
            </a:fld>
            <a:endParaRPr lang="it-IT"/>
          </a:p>
        </p:txBody>
      </p:sp>
      <p:sp>
        <p:nvSpPr>
          <p:cNvPr id="9" name="Content Placeholder 8">
            <a:extLst>
              <a:ext uri="{FF2B5EF4-FFF2-40B4-BE49-F238E27FC236}">
                <a16:creationId xmlns:a16="http://schemas.microsoft.com/office/drawing/2014/main" id="{BB5359E7-2A1C-4881-8955-52BFE42F120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1995781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 (AWS)</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a:t>Amazon Kinesis Data Streams</a:t>
            </a:r>
          </a:p>
          <a:p>
            <a:pPr lvl="1"/>
            <a:r>
              <a:rPr lang="en-US" noProof="0"/>
              <a:t>Created and provisioned by shard</a:t>
            </a:r>
          </a:p>
          <a:p>
            <a:pPr lvl="2"/>
            <a:r>
              <a:rPr lang="en-US" noProof="0"/>
              <a:t>Each shard provides 1 </a:t>
            </a:r>
            <a:r>
              <a:rPr lang="en-US" noProof="0" err="1"/>
              <a:t>MBps</a:t>
            </a:r>
            <a:r>
              <a:rPr lang="en-US" noProof="0"/>
              <a:t> and 1000 data puts per second</a:t>
            </a:r>
          </a:p>
          <a:p>
            <a:pPr lvl="1"/>
            <a:r>
              <a:rPr lang="en-US" noProof="0"/>
              <a:t>A data record consists of</a:t>
            </a:r>
          </a:p>
          <a:p>
            <a:pPr lvl="2"/>
            <a:r>
              <a:rPr lang="en-US" noProof="0"/>
              <a:t>User-supplied partition key to balance records across shards </a:t>
            </a:r>
          </a:p>
          <a:p>
            <a:pPr lvl="2"/>
            <a:r>
              <a:rPr lang="en-US" noProof="0"/>
              <a:t>Incremental sequence number added by the shard</a:t>
            </a:r>
          </a:p>
          <a:p>
            <a:pPr lvl="2"/>
            <a:r>
              <a:rPr lang="en-US" noProof="0"/>
              <a:t>A data blob</a:t>
            </a:r>
          </a:p>
          <a:p>
            <a:pPr lvl="1"/>
            <a:r>
              <a:rPr lang="en-US" noProof="0"/>
              <a:t>Consumers get records by shard</a:t>
            </a:r>
          </a:p>
          <a:p>
            <a:pPr lvl="2"/>
            <a:r>
              <a:rPr lang="en-US" noProof="0"/>
              <a:t>Records are sorted by partition key and sequence number</a:t>
            </a:r>
          </a:p>
          <a:p>
            <a:pPr lvl="2"/>
            <a:r>
              <a:rPr lang="en-US" noProof="0"/>
              <a:t>Ordering is not guaranteed across shards</a:t>
            </a:r>
          </a:p>
          <a:p>
            <a:pPr lvl="1"/>
            <a:r>
              <a:rPr lang="en-US" noProof="0"/>
              <a:t>Records are retained for 7 days at maximum</a:t>
            </a:r>
          </a:p>
        </p:txBody>
      </p:sp>
      <p:pic>
        <p:nvPicPr>
          <p:cNvPr id="9" name="Content Placeholder 8" descr="Funnel chart&#10;&#10;Description automatically generated with low confidence">
            <a:extLst>
              <a:ext uri="{FF2B5EF4-FFF2-40B4-BE49-F238E27FC236}">
                <a16:creationId xmlns:a16="http://schemas.microsoft.com/office/drawing/2014/main" id="{70C50E37-384B-4B77-AB3E-62AF4D5D5C6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86921"/>
            <a:ext cx="5181600" cy="2228746"/>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375</a:t>
            </a:fld>
            <a:endParaRPr lang="it-IT"/>
          </a:p>
        </p:txBody>
      </p:sp>
      <p:sp>
        <p:nvSpPr>
          <p:cNvPr id="4" name="Content Placeholder 3">
            <a:extLst>
              <a:ext uri="{FF2B5EF4-FFF2-40B4-BE49-F238E27FC236}">
                <a16:creationId xmlns:a16="http://schemas.microsoft.com/office/drawing/2014/main" id="{83EF114B-E61D-4AD6-8368-9149E1F38A7B}"/>
              </a:ext>
            </a:extLst>
          </p:cNvPr>
          <p:cNvSpPr>
            <a:spLocks noGrp="1"/>
          </p:cNvSpPr>
          <p:nvPr>
            <p:ph idx="13"/>
          </p:nvPr>
        </p:nvSpPr>
        <p:spPr/>
        <p:txBody>
          <a:bodyPr/>
          <a:lstStyle/>
          <a:p>
            <a:r>
              <a:rPr lang="en-US" noProof="0">
                <a:hlinkClick r:id="rId3"/>
              </a:rPr>
              <a:t>https://docs.aws.amazon.com/streams/latest/dev/key-concepts.html</a:t>
            </a:r>
            <a:r>
              <a:rPr lang="en-US" noProof="0"/>
              <a:t> </a:t>
            </a:r>
          </a:p>
        </p:txBody>
      </p:sp>
    </p:spTree>
    <p:extLst>
      <p:ext uri="{BB962C8B-B14F-4D97-AF65-F5344CB8AC3E}">
        <p14:creationId xmlns:p14="http://schemas.microsoft.com/office/powerpoint/2010/main" val="382802334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 (AWS)</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noProof="0"/>
              <a:t>Re-</a:t>
            </a:r>
            <a:r>
              <a:rPr lang="en-US" noProof="0" err="1"/>
              <a:t>sharding</a:t>
            </a:r>
            <a:r>
              <a:rPr lang="en-US" noProof="0"/>
              <a:t> (i.e., scaling)</a:t>
            </a:r>
          </a:p>
          <a:p>
            <a:pPr lvl="1"/>
            <a:r>
              <a:rPr lang="en-US" noProof="0"/>
              <a:t>Split a shard into two, or merge two shards</a:t>
            </a:r>
          </a:p>
          <a:p>
            <a:pPr lvl="1"/>
            <a:r>
              <a:rPr lang="en-US" noProof="0"/>
              <a:t>Users must scale shards up and down manually</a:t>
            </a:r>
          </a:p>
          <a:p>
            <a:pPr lvl="2"/>
            <a:r>
              <a:rPr lang="en-US" noProof="0"/>
              <a:t>Monitor usage with Amazon CloudWatch and modify scale as needed</a:t>
            </a:r>
          </a:p>
          <a:p>
            <a:pPr lvl="1"/>
            <a:r>
              <a:rPr lang="en-US" noProof="0"/>
              <a:t>Avoid shard management by using Kinesis Data Firehose</a:t>
            </a:r>
          </a:p>
          <a:p>
            <a:r>
              <a:rPr lang="en-US" noProof="0"/>
              <a:t>Kinesis is a regional service, with streams scoped to specific regions</a:t>
            </a:r>
          </a:p>
          <a:p>
            <a:pPr lvl="1"/>
            <a:r>
              <a:rPr lang="en-US" noProof="0"/>
              <a:t>All ingested data must travel to the region in which the stream is defined</a:t>
            </a:r>
          </a:p>
          <a:p>
            <a:r>
              <a:rPr lang="en-US" noProof="0"/>
              <a:t>Costs</a:t>
            </a:r>
          </a:p>
          <a:p>
            <a:pPr lvl="1"/>
            <a:r>
              <a:rPr lang="en-US" noProof="0"/>
              <a:t>Priced by shard hour, data volume, and data retention period</a:t>
            </a:r>
          </a:p>
          <a:p>
            <a:pPr lvl="1"/>
            <a:r>
              <a:rPr lang="en-US" noProof="0"/>
              <a:t>Pay for resources you provision (even if not used)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376</a:t>
            </a:fld>
            <a:endParaRPr lang="it-IT"/>
          </a:p>
        </p:txBody>
      </p:sp>
      <p:sp>
        <p:nvSpPr>
          <p:cNvPr id="2" name="Segnaposto contenuto 1">
            <a:extLst>
              <a:ext uri="{FF2B5EF4-FFF2-40B4-BE49-F238E27FC236}">
                <a16:creationId xmlns:a16="http://schemas.microsoft.com/office/drawing/2014/main" id="{EF4D348A-73D3-4388-8DDA-34122D11A433}"/>
              </a:ext>
            </a:extLst>
          </p:cNvPr>
          <p:cNvSpPr>
            <a:spLocks noGrp="1"/>
          </p:cNvSpPr>
          <p:nvPr>
            <p:ph idx="13"/>
          </p:nvPr>
        </p:nvSpPr>
        <p:spPr/>
        <p:txBody>
          <a:bodyPr/>
          <a:lstStyle/>
          <a:p>
            <a:r>
              <a:rPr lang="en-US" noProof="0">
                <a:hlinkClick r:id="rId2"/>
              </a:rPr>
              <a:t>https://aws.amazon.com/cloudwatch/</a:t>
            </a:r>
            <a:br>
              <a:rPr lang="en-US" noProof="0"/>
            </a:br>
            <a:r>
              <a:rPr lang="en-US" noProof="0">
                <a:hlinkClick r:id="rId3"/>
              </a:rPr>
              <a:t>https://aws.amazon.com/kinesis/data-firehose</a:t>
            </a:r>
            <a:r>
              <a:rPr lang="en-US" noProof="0"/>
              <a:t>  </a:t>
            </a:r>
          </a:p>
        </p:txBody>
      </p:sp>
    </p:spTree>
    <p:extLst>
      <p:ext uri="{BB962C8B-B14F-4D97-AF65-F5344CB8AC3E}">
        <p14:creationId xmlns:p14="http://schemas.microsoft.com/office/powerpoint/2010/main" val="378733636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a:t>
            </a:r>
          </a:p>
        </p:txBody>
      </p:sp>
      <p:graphicFrame>
        <p:nvGraphicFramePr>
          <p:cNvPr id="2" name="Table 3">
            <a:extLst>
              <a:ext uri="{FF2B5EF4-FFF2-40B4-BE49-F238E27FC236}">
                <a16:creationId xmlns:a16="http://schemas.microsoft.com/office/drawing/2014/main" id="{7352A2C6-12A4-4663-BADE-28B0199C3237}"/>
              </a:ext>
            </a:extLst>
          </p:cNvPr>
          <p:cNvGraphicFramePr>
            <a:graphicFrameLocks noGrp="1"/>
          </p:cNvGraphicFramePr>
          <p:nvPr>
            <p:ph idx="1"/>
            <p:extLst>
              <p:ext uri="{D42A27DB-BD31-4B8C-83A1-F6EECF244321}">
                <p14:modId xmlns:p14="http://schemas.microsoft.com/office/powerpoint/2010/main" val="2339392170"/>
              </p:ext>
            </p:extLst>
          </p:nvPr>
        </p:nvGraphicFramePr>
        <p:xfrm>
          <a:off x="838200" y="2109516"/>
          <a:ext cx="10515600" cy="3235960"/>
        </p:xfrm>
        <a:graphic>
          <a:graphicData uri="http://schemas.openxmlformats.org/drawingml/2006/table">
            <a:tbl>
              <a:tblPr firstRow="1" bandRow="1">
                <a:tableStyleId>{2D5ABB26-0587-4C30-8999-92F81FD0307C}</a:tableStyleId>
              </a:tblPr>
              <a:tblGrid>
                <a:gridCol w="2957300">
                  <a:extLst>
                    <a:ext uri="{9D8B030D-6E8A-4147-A177-3AD203B41FA5}">
                      <a16:colId xmlns:a16="http://schemas.microsoft.com/office/drawing/2014/main" val="2211252525"/>
                    </a:ext>
                  </a:extLst>
                </a:gridCol>
                <a:gridCol w="3937118">
                  <a:extLst>
                    <a:ext uri="{9D8B030D-6E8A-4147-A177-3AD203B41FA5}">
                      <a16:colId xmlns:a16="http://schemas.microsoft.com/office/drawing/2014/main" val="1207652554"/>
                    </a:ext>
                  </a:extLst>
                </a:gridCol>
                <a:gridCol w="3621182">
                  <a:extLst>
                    <a:ext uri="{9D8B030D-6E8A-4147-A177-3AD203B41FA5}">
                      <a16:colId xmlns:a16="http://schemas.microsoft.com/office/drawing/2014/main" val="4183081969"/>
                    </a:ext>
                  </a:extLst>
                </a:gridCol>
              </a:tblGrid>
              <a:tr h="370840">
                <a:tc>
                  <a:txBody>
                    <a:bodyPr/>
                    <a:lstStyle/>
                    <a:p>
                      <a:pPr algn="l"/>
                      <a:r>
                        <a:rPr lang="en-US" b="1" noProof="0">
                          <a:latin typeface="Helvetica" panose="020B0604020202020204" pitchFamily="34" charset="0"/>
                          <a:cs typeface="Helvetica" panose="020B0604020202020204" pitchFamily="34" charset="0"/>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AWS Kinesis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Google Pub/Sub</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10750"/>
                  </a:ext>
                </a:extLst>
              </a:tr>
              <a:tr h="370840">
                <a:tc>
                  <a:txBody>
                    <a:bodyPr/>
                    <a:lstStyle/>
                    <a:p>
                      <a:pPr algn="l"/>
                      <a:r>
                        <a:rPr lang="en-US" noProof="0">
                          <a:latin typeface="Helvetica" panose="020B0604020202020204" pitchFamily="34" charset="0"/>
                          <a:cs typeface="Helvetica" panose="020B0604020202020204" pitchFamily="34" charset="0"/>
                        </a:rPr>
                        <a:t>Unit of deployment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Stream</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Topic</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95636386"/>
                  </a:ext>
                </a:extLst>
              </a:tr>
              <a:tr h="370840">
                <a:tc>
                  <a:txBody>
                    <a:bodyPr/>
                    <a:lstStyle/>
                    <a:p>
                      <a:pPr algn="l"/>
                      <a:r>
                        <a:rPr lang="en-US" noProof="0">
                          <a:latin typeface="Helvetica" panose="020B0604020202020204" pitchFamily="34" charset="0"/>
                          <a:cs typeface="Helvetica" panose="020B0604020202020204" pitchFamily="34" charset="0"/>
                        </a:rPr>
                        <a:t>Unit of provisioning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Shard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77005474"/>
                  </a:ext>
                </a:extLst>
              </a:tr>
              <a:tr h="370840">
                <a:tc>
                  <a:txBody>
                    <a:bodyPr/>
                    <a:lstStyle/>
                    <a:p>
                      <a:pPr algn="l"/>
                      <a:r>
                        <a:rPr lang="en-US" noProof="0">
                          <a:latin typeface="Helvetica" panose="020B0604020202020204" pitchFamily="34" charset="0"/>
                          <a:cs typeface="Helvetica" panose="020B0604020202020204" pitchFamily="34" charset="0"/>
                        </a:rPr>
                        <a:t>Data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Record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Message</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09120061"/>
                  </a:ext>
                </a:extLst>
              </a:tr>
              <a:tr h="370840">
                <a:tc>
                  <a:txBody>
                    <a:bodyPr/>
                    <a:lstStyle/>
                    <a:p>
                      <a:pPr algn="l"/>
                      <a:r>
                        <a:rPr lang="en-US" noProof="0">
                          <a:latin typeface="Helvetica" panose="020B0604020202020204" pitchFamily="34" charset="0"/>
                          <a:cs typeface="Helvetica" panose="020B0604020202020204" pitchFamily="34" charset="0"/>
                        </a:rPr>
                        <a:t>Data producer/destination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Producer/Consumer</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noProof="0">
                          <a:latin typeface="Helvetica" panose="020B0604020202020204" pitchFamily="34" charset="0"/>
                          <a:cs typeface="Helvetica" panose="020B0604020202020204" pitchFamily="34" charset="0"/>
                        </a:rPr>
                        <a:t>Publisher/Subscriber</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24290"/>
                  </a:ext>
                </a:extLst>
              </a:tr>
              <a:tr h="370840">
                <a:tc>
                  <a:txBody>
                    <a:bodyPr/>
                    <a:lstStyle/>
                    <a:p>
                      <a:pPr algn="l"/>
                      <a:r>
                        <a:rPr lang="en-US" noProof="0">
                          <a:latin typeface="Helvetica" panose="020B0604020202020204" pitchFamily="34" charset="0"/>
                          <a:cs typeface="Helvetica" panose="020B0604020202020204" pitchFamily="34" charset="0"/>
                        </a:rPr>
                        <a:t>Data partitioning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User-supplied partition key</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1080980"/>
                  </a:ext>
                </a:extLst>
              </a:tr>
              <a:tr h="370840">
                <a:tc>
                  <a:txBody>
                    <a:bodyPr/>
                    <a:lstStyle/>
                    <a:p>
                      <a:pPr algn="l"/>
                      <a:r>
                        <a:rPr lang="en-US" noProof="0">
                          <a:latin typeface="Helvetica" panose="020B0604020202020204" pitchFamily="34" charset="0"/>
                          <a:cs typeface="Helvetica" panose="020B0604020202020204" pitchFamily="34" charset="0"/>
                        </a:rPr>
                        <a:t>Retention period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59216560"/>
                  </a:ext>
                </a:extLst>
              </a:tr>
              <a:tr h="370840">
                <a:tc>
                  <a:txBody>
                    <a:bodyPr/>
                    <a:lstStyle/>
                    <a:p>
                      <a:pPr algn="l"/>
                      <a:r>
                        <a:rPr lang="en-US" noProof="0">
                          <a:latin typeface="Helvetica" panose="020B0604020202020204" pitchFamily="34" charset="0"/>
                          <a:cs typeface="Helvetica" panose="020B0604020202020204" pitchFamily="34" charset="0"/>
                        </a:rPr>
                        <a:t>Pricing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Per shard-hour, PUT payload units,</a:t>
                      </a:r>
                    </a:p>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and optional data retention</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Message ingestion and delivery,</a:t>
                      </a:r>
                    </a:p>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and optional message retention</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869515"/>
                  </a:ext>
                </a:extLst>
              </a:tr>
            </a:tbl>
          </a:graphicData>
        </a:graphic>
      </p:graphicFrame>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377</a:t>
            </a:fld>
            <a:endParaRPr lang="it-IT"/>
          </a:p>
        </p:txBody>
      </p:sp>
    </p:spTree>
    <p:extLst>
      <p:ext uri="{BB962C8B-B14F-4D97-AF65-F5344CB8AC3E}">
        <p14:creationId xmlns:p14="http://schemas.microsoft.com/office/powerpoint/2010/main" val="208044300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endParaRPr lang="en-US" noProof="0" dirty="0"/>
          </a:p>
        </p:txBody>
      </p:sp>
      <p:sp>
        <p:nvSpPr>
          <p:cNvPr id="10" name="Text Placeholder 9">
            <a:extLst>
              <a:ext uri="{FF2B5EF4-FFF2-40B4-BE49-F238E27FC236}">
                <a16:creationId xmlns:a16="http://schemas.microsoft.com/office/drawing/2014/main" id="{88ABB4D0-645A-4A40-A202-F7676CA100B5}"/>
              </a:ext>
            </a:extLst>
          </p:cNvPr>
          <p:cNvSpPr>
            <a:spLocks noGrp="1"/>
          </p:cNvSpPr>
          <p:nvPr>
            <p:ph type="body" idx="1"/>
          </p:nvPr>
        </p:nvSpPr>
        <p:spPr/>
        <p:txBody>
          <a:bodyPr/>
          <a:lstStyle/>
          <a:p>
            <a:endParaRPr lang="en-US"/>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378</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a:solidFill>
                    <a:srgbClr val="000000"/>
                  </a:solidFill>
                  <a:latin typeface="Arial"/>
                  <a:cs typeface="Arial"/>
                  <a:sym typeface="Arial"/>
                  <a:rtl val="0"/>
                </a:rPr>
                <a:t>Networking, etc.</a:t>
              </a:r>
              <a:endParaRPr lang="en-US" sz="1425" spc="0" baseline="0">
                <a:solidFill>
                  <a:srgbClr val="000000"/>
                </a:solidFill>
                <a:latin typeface="Arial"/>
                <a:cs typeface="Arial"/>
                <a:sym typeface="Arial"/>
                <a:rtl val="0"/>
              </a:endParaRPr>
            </a:p>
          </p:txBody>
        </p:sp>
      </p:grpSp>
    </p:spTree>
    <p:extLst>
      <p:ext uri="{BB962C8B-B14F-4D97-AF65-F5344CB8AC3E}">
        <p14:creationId xmlns:p14="http://schemas.microsoft.com/office/powerpoint/2010/main" val="364456788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a:t>Serverless computing/processing</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a:t>AWS Lambda: compose code functions in a loose orchestration</a:t>
            </a:r>
          </a:p>
          <a:p>
            <a:pPr lvl="1"/>
            <a:r>
              <a:rPr lang="en-US" noProof="0"/>
              <a:t>Build modular back-end systems</a:t>
            </a:r>
          </a:p>
          <a:p>
            <a:pPr lvl="1"/>
            <a:r>
              <a:rPr lang="en-US" noProof="0"/>
              <a:t>Event-driven and push-based pipelines</a:t>
            </a:r>
          </a:p>
          <a:p>
            <a:r>
              <a:rPr lang="en-US" noProof="0"/>
              <a:t>With Lambda, you are responsible only for your code (Lambda function)</a:t>
            </a:r>
          </a:p>
          <a:p>
            <a:pPr lvl="1"/>
            <a:r>
              <a:rPr lang="en-US" noProof="0"/>
              <a:t>Lambda manages the compute fleet that offers a balance of memory and CPU</a:t>
            </a:r>
          </a:p>
          <a:p>
            <a:pPr lvl="1"/>
            <a:r>
              <a:rPr lang="en-US" noProof="0"/>
              <a:t>Lambda performs operational and administrative activities on your behalf</a:t>
            </a:r>
          </a:p>
          <a:p>
            <a:pPr lvl="2"/>
            <a:r>
              <a:rPr lang="en-US" noProof="0"/>
              <a:t>Provisioning capacity, monitoring fleet health, applying security patches, etc.</a:t>
            </a:r>
          </a:p>
        </p:txBody>
      </p:sp>
      <p:pic>
        <p:nvPicPr>
          <p:cNvPr id="9" name="Segnaposto contenuto 8">
            <a:extLst>
              <a:ext uri="{FF2B5EF4-FFF2-40B4-BE49-F238E27FC236}">
                <a16:creationId xmlns:a16="http://schemas.microsoft.com/office/drawing/2014/main" id="{1763455F-FF79-4A5A-8583-63D18234E8A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59477"/>
            <a:ext cx="5181600" cy="3683634"/>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379</a:t>
            </a:fld>
            <a:endParaRPr lang="it-IT"/>
          </a:p>
        </p:txBody>
      </p:sp>
      <p:sp>
        <p:nvSpPr>
          <p:cNvPr id="7" name="Segnaposto contenuto 6">
            <a:extLst>
              <a:ext uri="{FF2B5EF4-FFF2-40B4-BE49-F238E27FC236}">
                <a16:creationId xmlns:a16="http://schemas.microsoft.com/office/drawing/2014/main" id="{BB8D3A2F-8F35-4264-BC9F-9B263821B08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961287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noProof="0"/>
              <a:t>Data provenance</a:t>
            </a:r>
          </a:p>
        </p:txBody>
      </p:sp>
      <p:sp>
        <p:nvSpPr>
          <p:cNvPr id="3" name="Segnaposto contenuto 2">
            <a:extLst>
              <a:ext uri="{FF2B5EF4-FFF2-40B4-BE49-F238E27FC236}">
                <a16:creationId xmlns:a16="http://schemas.microsoft.com/office/drawing/2014/main" id="{F766D6F3-901D-D45B-CE25-36D72EEB5985}"/>
              </a:ext>
            </a:extLst>
          </p:cNvPr>
          <p:cNvSpPr>
            <a:spLocks noGrp="1"/>
          </p:cNvSpPr>
          <p:nvPr>
            <p:ph idx="1"/>
          </p:nvPr>
        </p:nvSpPr>
        <p:spPr/>
        <p:txBody>
          <a:bodyPr/>
          <a:lstStyle/>
          <a:p>
            <a:r>
              <a:rPr lang="en-US" noProof="0"/>
              <a:t>Granularity</a:t>
            </a:r>
          </a:p>
          <a:p>
            <a:pPr lvl="1"/>
            <a:r>
              <a:rPr lang="en-US" noProof="0">
                <a:solidFill>
                  <a:srgbClr val="0070C0"/>
                </a:solidFill>
              </a:rPr>
              <a:t>Fine-grained</a:t>
            </a:r>
            <a:r>
              <a:rPr lang="en-US" noProof="0"/>
              <a:t> (instance level): tracking data items (e.g., a tuple in a dataset) transformations</a:t>
            </a:r>
          </a:p>
          <a:p>
            <a:pPr lvl="1"/>
            <a:r>
              <a:rPr lang="en-US" noProof="0">
                <a:solidFill>
                  <a:srgbClr val="0070C0"/>
                </a:solidFill>
              </a:rPr>
              <a:t>Coarse-grained</a:t>
            </a:r>
            <a:r>
              <a:rPr lang="en-US" noProof="0"/>
              <a:t> (schema-level): tracking dataset transformations</a:t>
            </a:r>
          </a:p>
          <a:p>
            <a:r>
              <a:rPr lang="en-US" noProof="0"/>
              <a:t>Queries</a:t>
            </a:r>
          </a:p>
          <a:p>
            <a:pPr lvl="1"/>
            <a:r>
              <a:rPr lang="en-US" noProof="0">
                <a:solidFill>
                  <a:srgbClr val="FF5050"/>
                </a:solidFill>
              </a:rPr>
              <a:t>Where</a:t>
            </a:r>
            <a:r>
              <a:rPr lang="en-US" noProof="0"/>
              <a:t> provenance: given some output, which inputs did the output come from?</a:t>
            </a:r>
          </a:p>
          <a:p>
            <a:pPr lvl="1"/>
            <a:r>
              <a:rPr lang="en-US" noProof="0">
                <a:solidFill>
                  <a:srgbClr val="FF5050"/>
                </a:solidFill>
              </a:rPr>
              <a:t>How</a:t>
            </a:r>
            <a:r>
              <a:rPr lang="en-US" noProof="0"/>
              <a:t> provenance: given some output, how were the inputs manipulated?</a:t>
            </a:r>
          </a:p>
          <a:p>
            <a:pPr lvl="1"/>
            <a:r>
              <a:rPr lang="en-US" noProof="0">
                <a:solidFill>
                  <a:srgbClr val="FF5050"/>
                </a:solidFill>
              </a:rPr>
              <a:t>Why</a:t>
            </a:r>
            <a:r>
              <a:rPr lang="en-US" noProof="0"/>
              <a:t> provenance: given some output, why was data generated? </a:t>
            </a:r>
          </a:p>
          <a:p>
            <a:pPr lvl="2"/>
            <a:r>
              <a:rPr lang="en-US" noProof="0"/>
              <a:t>E.g., in the form of a proof tree that locates source data items contributing to its creation</a:t>
            </a:r>
          </a:p>
        </p:txBody>
      </p:sp>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en-US" smtClean="0"/>
              <a:t>38</a:t>
            </a:fld>
            <a:endParaRPr lang="en-US"/>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noProof="0" err="1"/>
              <a:t>Simmhan</a:t>
            </a:r>
            <a:r>
              <a:rPr lang="en-US" noProof="0"/>
              <a:t>, Yogesh L., Beth </a:t>
            </a:r>
            <a:r>
              <a:rPr lang="en-US" noProof="0" err="1"/>
              <a:t>Plale</a:t>
            </a:r>
            <a:r>
              <a:rPr lang="en-US" noProof="0"/>
              <a:t>, and Dennis Gannon. "A survey of data provenance techniques." </a:t>
            </a:r>
            <a:r>
              <a:rPr lang="en-US" i="1" noProof="0"/>
              <a:t>Computer Science Department, Indiana University, Bloomington IN</a:t>
            </a:r>
            <a:r>
              <a:rPr lang="en-US" noProof="0"/>
              <a:t> 47405 (2005): 69.</a:t>
            </a:r>
            <a:br>
              <a:rPr lang="en-US" noProof="0"/>
            </a:br>
            <a:r>
              <a:rPr lang="en-US" noProof="0"/>
              <a:t>Ikeda, Robert, and Jennifer </a:t>
            </a:r>
            <a:r>
              <a:rPr lang="en-US" noProof="0" err="1"/>
              <a:t>Widom</a:t>
            </a:r>
            <a:r>
              <a:rPr lang="en-US" noProof="0"/>
              <a:t>. </a:t>
            </a:r>
            <a:r>
              <a:rPr lang="en-US" i="1" noProof="0"/>
              <a:t>Data lineage: A survey</a:t>
            </a:r>
            <a:r>
              <a:rPr lang="en-US" noProof="0"/>
              <a:t>. Stanford </a:t>
            </a:r>
            <a:r>
              <a:rPr lang="en-US" noProof="0" err="1"/>
              <a:t>InfoLab</a:t>
            </a:r>
            <a:r>
              <a:rPr lang="en-US" noProof="0"/>
              <a:t>, 2009.</a:t>
            </a:r>
          </a:p>
        </p:txBody>
      </p:sp>
    </p:spTree>
    <p:extLst>
      <p:ext uri="{BB962C8B-B14F-4D97-AF65-F5344CB8AC3E}">
        <p14:creationId xmlns:p14="http://schemas.microsoft.com/office/powerpoint/2010/main" val="1023601519"/>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a:t>Serverless computing (AWS Lambda)</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a:t>AWS Lambda</a:t>
            </a:r>
          </a:p>
          <a:p>
            <a:pPr lvl="1"/>
            <a:r>
              <a:rPr lang="en-US" noProof="0"/>
              <a:t>A Lambda function is a granular service</a:t>
            </a:r>
          </a:p>
          <a:p>
            <a:pPr lvl="1"/>
            <a:r>
              <a:rPr lang="en-US" noProof="0"/>
              <a:t>The Lambda runtime invokes a lambda function multiple times in parallel</a:t>
            </a:r>
          </a:p>
          <a:p>
            <a:pPr lvl="1"/>
            <a:r>
              <a:rPr lang="en-US" noProof="0"/>
              <a:t>Compute service that executes code written in JavaScript/Python/C#/Java</a:t>
            </a:r>
          </a:p>
          <a:p>
            <a:pPr lvl="2"/>
            <a:r>
              <a:rPr lang="en-US" noProof="0"/>
              <a:t>Elastic Compute Cloud (EC2) servers run the code (e.g., a Linux server)</a:t>
            </a:r>
          </a:p>
          <a:p>
            <a:pPr lvl="1"/>
            <a:r>
              <a:rPr lang="en-US" noProof="0"/>
              <a:t>A function is `code + configuration + dependencies`</a:t>
            </a:r>
          </a:p>
          <a:p>
            <a:pPr lvl="2"/>
            <a:r>
              <a:rPr lang="en-US" noProof="0"/>
              <a:t>Source code (JARs or DLLs) is zipped up and deployed to a container</a:t>
            </a:r>
          </a:p>
          <a:p>
            <a:pPr lvl="1"/>
            <a:r>
              <a:rPr lang="en-US" noProof="0"/>
              <a:t>Invocation supports push/pull events</a:t>
            </a:r>
          </a:p>
        </p:txBody>
      </p:sp>
      <p:pic>
        <p:nvPicPr>
          <p:cNvPr id="9" name="Segnaposto contenuto 8">
            <a:extLst>
              <a:ext uri="{FF2B5EF4-FFF2-40B4-BE49-F238E27FC236}">
                <a16:creationId xmlns:a16="http://schemas.microsoft.com/office/drawing/2014/main" id="{0CEC74CF-E49D-4E9A-95E5-3C22652D0FF9}"/>
              </a:ext>
            </a:extLst>
          </p:cNvPr>
          <p:cNvPicPr>
            <a:picLocks noGrp="1" noChangeAspect="1"/>
          </p:cNvPicPr>
          <p:nvPr>
            <p:ph sz="half" idx="2"/>
          </p:nvPr>
        </p:nvPicPr>
        <p:blipFill>
          <a:blip r:embed="rId2"/>
          <a:stretch>
            <a:fillRect/>
          </a:stretch>
        </p:blipFill>
        <p:spPr>
          <a:xfrm>
            <a:off x="6172200" y="2995410"/>
            <a:ext cx="5181600" cy="201176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380</a:t>
            </a:fld>
            <a:endParaRPr lang="it-IT"/>
          </a:p>
        </p:txBody>
      </p:sp>
      <p:sp>
        <p:nvSpPr>
          <p:cNvPr id="7" name="Segnaposto contenuto 6">
            <a:extLst>
              <a:ext uri="{FF2B5EF4-FFF2-40B4-BE49-F238E27FC236}">
                <a16:creationId xmlns:a16="http://schemas.microsoft.com/office/drawing/2014/main" id="{AAD2CBFB-3867-43BD-ACE5-7B6639F20F6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7267229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a:t>Serverless computing (</a:t>
            </a:r>
            <a:r>
              <a:rPr lang="en-US" noProof="0" err="1"/>
              <a:t>FaaS</a:t>
            </a:r>
            <a:r>
              <a:rPr lang="en-US" noProof="0"/>
              <a:t>)</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noProof="0" err="1"/>
              <a:t>FaaS</a:t>
            </a:r>
            <a:r>
              <a:rPr lang="en-US" noProof="0"/>
              <a:t>: write single-purpose stateless functions</a:t>
            </a:r>
          </a:p>
          <a:p>
            <a:pPr lvl="1"/>
            <a:r>
              <a:rPr lang="en-US" noProof="0"/>
              <a:t>Keep the single responsibility principle in mind</a:t>
            </a:r>
          </a:p>
          <a:p>
            <a:pPr lvl="1"/>
            <a:r>
              <a:rPr lang="en-US" noProof="0"/>
              <a:t>A function that does just one thing is more testable and robust</a:t>
            </a:r>
          </a:p>
          <a:p>
            <a:pPr lvl="1"/>
            <a:r>
              <a:rPr lang="en-US" noProof="0"/>
              <a:t>A function with a well-defined interface is also more likely to be reused</a:t>
            </a:r>
          </a:p>
          <a:p>
            <a:pPr lvl="1"/>
            <a:r>
              <a:rPr lang="en-US" noProof="0"/>
              <a:t>Code should be created in a stateless style</a:t>
            </a:r>
          </a:p>
          <a:p>
            <a:pPr lvl="2"/>
            <a:r>
              <a:rPr lang="en-US" noProof="0"/>
              <a:t>Statelessness allows scalability</a:t>
            </a:r>
          </a:p>
          <a:p>
            <a:pPr lvl="2"/>
            <a:r>
              <a:rPr lang="en-US" noProof="0"/>
              <a:t>Local resources or processes will not survive along sessions</a:t>
            </a:r>
          </a:p>
          <a:p>
            <a:pPr lvl="1"/>
            <a:r>
              <a:rPr lang="en-US" noProof="0"/>
              <a:t>Functions that terminate sooner are cheaper</a:t>
            </a:r>
          </a:p>
          <a:p>
            <a:pPr lvl="2"/>
            <a:r>
              <a:rPr lang="en-US" noProof="0"/>
              <a:t>E.g., pricing is based on #requests, execution time, and allocated memory</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381</a:t>
            </a:fld>
            <a:endParaRPr lang="it-IT"/>
          </a:p>
        </p:txBody>
      </p:sp>
    </p:spTree>
    <p:extLst>
      <p:ext uri="{BB962C8B-B14F-4D97-AF65-F5344CB8AC3E}">
        <p14:creationId xmlns:p14="http://schemas.microsoft.com/office/powerpoint/2010/main" val="424683172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a:t>Patterns for data pipelines</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a:t>Patterns are architectural solutions to problems in software design</a:t>
            </a:r>
          </a:p>
          <a:p>
            <a:pPr lvl="1"/>
            <a:r>
              <a:rPr lang="en-US" noProof="0"/>
              <a:t>A (design) pattern is a general, best-practice reusable solution to a commonly occurring problem within a given context in software design </a:t>
            </a:r>
          </a:p>
          <a:p>
            <a:pPr lvl="1"/>
            <a:r>
              <a:rPr lang="en-US" noProof="0"/>
              <a:t>It is a template for how to solve a problem in many different situations</a:t>
            </a:r>
          </a:p>
          <a:p>
            <a:r>
              <a:rPr lang="en-US" noProof="0"/>
              <a:t>Patterns for serverless data pipelines</a:t>
            </a:r>
          </a:p>
          <a:p>
            <a:pPr lvl="2"/>
            <a:r>
              <a:rPr lang="en-US" noProof="0"/>
              <a:t>Command pattern</a:t>
            </a:r>
          </a:p>
          <a:p>
            <a:pPr lvl="2"/>
            <a:r>
              <a:rPr lang="en-US" noProof="0"/>
              <a:t>Messaging pattern</a:t>
            </a:r>
          </a:p>
          <a:p>
            <a:pPr lvl="2"/>
            <a:r>
              <a:rPr lang="en-US" noProof="0"/>
              <a:t>Priority queue pattern</a:t>
            </a:r>
          </a:p>
          <a:p>
            <a:pPr lvl="2"/>
            <a:r>
              <a:rPr lang="en-US" noProof="0"/>
              <a:t>Pipes and filters pattern</a:t>
            </a:r>
          </a:p>
        </p:txBody>
      </p:sp>
      <p:pic>
        <p:nvPicPr>
          <p:cNvPr id="10" name="Content Placeholder 9" descr="A person in a garment&#10;&#10;Description automatically generated with low confidence">
            <a:extLst>
              <a:ext uri="{FF2B5EF4-FFF2-40B4-BE49-F238E27FC236}">
                <a16:creationId xmlns:a16="http://schemas.microsoft.com/office/drawing/2014/main" id="{84580492-D0F2-4397-9EC0-A94C985AAA6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026324" y="1825625"/>
            <a:ext cx="3473351" cy="4351338"/>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382</a:t>
            </a:fld>
            <a:endParaRPr lang="it-IT"/>
          </a:p>
        </p:txBody>
      </p:sp>
      <p:sp>
        <p:nvSpPr>
          <p:cNvPr id="9" name="Content Placeholder 8">
            <a:extLst>
              <a:ext uri="{FF2B5EF4-FFF2-40B4-BE49-F238E27FC236}">
                <a16:creationId xmlns:a16="http://schemas.microsoft.com/office/drawing/2014/main" id="{703FC2D9-C982-40BE-AF67-5FA83AA02894}"/>
              </a:ext>
            </a:extLst>
          </p:cNvPr>
          <p:cNvSpPr>
            <a:spLocks noGrp="1"/>
          </p:cNvSpPr>
          <p:nvPr>
            <p:ph idx="13"/>
          </p:nvPr>
        </p:nvSpPr>
        <p:spPr/>
        <p:txBody>
          <a:bodyPr/>
          <a:lstStyle/>
          <a:p>
            <a:r>
              <a:rPr lang="en-US" noProof="0">
                <a:hlinkClick r:id="rId3"/>
              </a:rPr>
              <a:t>https://www.manning.com/books/aws-lambda-in-action</a:t>
            </a:r>
            <a:r>
              <a:rPr lang="en-US" noProof="0"/>
              <a:t> </a:t>
            </a:r>
          </a:p>
        </p:txBody>
      </p:sp>
    </p:spTree>
    <p:extLst>
      <p:ext uri="{BB962C8B-B14F-4D97-AF65-F5344CB8AC3E}">
        <p14:creationId xmlns:p14="http://schemas.microsoft.com/office/powerpoint/2010/main" val="204848710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a:t>Command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a:t>Command pattern</a:t>
            </a:r>
          </a:p>
          <a:p>
            <a:pPr lvl="1"/>
            <a:r>
              <a:rPr lang="en-US" noProof="0"/>
              <a:t>A behavioral design pattern in which an object is used to encapsulate the information needed to perform an action or trigger an event</a:t>
            </a:r>
          </a:p>
          <a:p>
            <a:r>
              <a:rPr lang="en-US" noProof="0"/>
              <a:t>Encapsulate a request as an object </a:t>
            </a:r>
          </a:p>
          <a:p>
            <a:pPr lvl="1"/>
            <a:r>
              <a:rPr lang="en-US" noProof="0"/>
              <a:t>Issue requests to objects without knowing anything about the operation being requested or the receiver</a:t>
            </a:r>
          </a:p>
        </p:txBody>
      </p:sp>
      <p:pic>
        <p:nvPicPr>
          <p:cNvPr id="13" name="Content Placeholder 12" descr="Diagram&#10;&#10;Description automatically generated">
            <a:extLst>
              <a:ext uri="{FF2B5EF4-FFF2-40B4-BE49-F238E27FC236}">
                <a16:creationId xmlns:a16="http://schemas.microsoft.com/office/drawing/2014/main" id="{B9D219A2-AE18-4AF0-98A7-BB85C0CD65E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757429"/>
            <a:ext cx="5181600" cy="2487730"/>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383</a:t>
            </a:fld>
            <a:endParaRPr lang="it-IT"/>
          </a:p>
        </p:txBody>
      </p:sp>
      <p:sp>
        <p:nvSpPr>
          <p:cNvPr id="6" name="Content Placeholder 5">
            <a:extLst>
              <a:ext uri="{FF2B5EF4-FFF2-40B4-BE49-F238E27FC236}">
                <a16:creationId xmlns:a16="http://schemas.microsoft.com/office/drawing/2014/main" id="{163D6E84-B6C1-4FFA-B54D-D45AC33DBC85}"/>
              </a:ext>
            </a:extLst>
          </p:cNvPr>
          <p:cNvSpPr>
            <a:spLocks noGrp="1"/>
          </p:cNvSpPr>
          <p:nvPr>
            <p:ph idx="13"/>
          </p:nvPr>
        </p:nvSpPr>
        <p:spPr/>
        <p:txBody>
          <a:bodyPr/>
          <a:lstStyle/>
          <a:p>
            <a:r>
              <a:rPr lang="en-US" noProof="0">
                <a:hlinkClick r:id="rId3"/>
              </a:rPr>
              <a:t>https://aws.amazon.com/api-gateway</a:t>
            </a:r>
            <a:r>
              <a:rPr lang="en-US" noProof="0"/>
              <a:t> </a:t>
            </a:r>
          </a:p>
        </p:txBody>
      </p:sp>
    </p:spTree>
    <p:extLst>
      <p:ext uri="{BB962C8B-B14F-4D97-AF65-F5344CB8AC3E}">
        <p14:creationId xmlns:p14="http://schemas.microsoft.com/office/powerpoint/2010/main" val="374524435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pPr lvl="2"/>
            <a:r>
              <a:rPr lang="en-US" sz="4800" noProof="0">
                <a:latin typeface="Helvetica" panose="020B0604020202020204" pitchFamily="34" charset="0"/>
                <a:cs typeface="Helvetica" panose="020B0604020202020204" pitchFamily="34" charset="0"/>
              </a:rPr>
              <a:t>Pipes and filters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a:t>Decompose a complex processing task into a sequence of manageable services</a:t>
            </a:r>
          </a:p>
          <a:p>
            <a:pPr lvl="1"/>
            <a:r>
              <a:rPr lang="en-US" noProof="0"/>
              <a:t>Components designed to transform data are referred to as filters</a:t>
            </a:r>
          </a:p>
          <a:p>
            <a:pPr lvl="1"/>
            <a:r>
              <a:rPr lang="en-US" noProof="0"/>
              <a:t>Connectors that pass data between components are referred to as pipes</a:t>
            </a:r>
          </a:p>
        </p:txBody>
      </p:sp>
      <p:pic>
        <p:nvPicPr>
          <p:cNvPr id="12" name="Content Placeholder 11" descr="Diagram&#10;&#10;Description automatically generated">
            <a:extLst>
              <a:ext uri="{FF2B5EF4-FFF2-40B4-BE49-F238E27FC236}">
                <a16:creationId xmlns:a16="http://schemas.microsoft.com/office/drawing/2014/main" id="{B3084D91-9326-45BD-9B7B-90D698E6D7B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31480"/>
            <a:ext cx="5181600" cy="233962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384</a:t>
            </a:fld>
            <a:endParaRPr lang="it-IT"/>
          </a:p>
        </p:txBody>
      </p:sp>
    </p:spTree>
    <p:extLst>
      <p:ext uri="{BB962C8B-B14F-4D97-AF65-F5344CB8AC3E}">
        <p14:creationId xmlns:p14="http://schemas.microsoft.com/office/powerpoint/2010/main" val="189814010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pPr lvl="2"/>
            <a:r>
              <a:rPr lang="en-US" sz="4800" noProof="0">
                <a:latin typeface="Helvetica" panose="020B0604020202020204" pitchFamily="34" charset="0"/>
                <a:cs typeface="Helvetica" panose="020B0604020202020204" pitchFamily="34" charset="0"/>
              </a:rPr>
              <a:t>Messaging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a:t>Messaging pattern </a:t>
            </a:r>
          </a:p>
          <a:p>
            <a:pPr lvl="1"/>
            <a:r>
              <a:rPr lang="en-US" noProof="0"/>
              <a:t>Describes how two different parts of a message passing system connect and communicate with each other </a:t>
            </a:r>
          </a:p>
          <a:p>
            <a:r>
              <a:rPr lang="en-US" noProof="0"/>
              <a:t>Decouple services from direct dependence and allow storage of events in a queue</a:t>
            </a:r>
          </a:p>
          <a:p>
            <a:pPr lvl="1"/>
            <a:r>
              <a:rPr lang="en-US" noProof="0"/>
              <a:t>Reliability: if the consuming service goes offline, messages are retained in the queue and can still be processed</a:t>
            </a:r>
          </a:p>
          <a:p>
            <a:pPr lvl="1"/>
            <a:r>
              <a:rPr lang="en-US" noProof="0"/>
              <a:t>A message queue can have a single sender/receiver or multiple senders/receivers</a:t>
            </a:r>
          </a:p>
        </p:txBody>
      </p:sp>
      <p:pic>
        <p:nvPicPr>
          <p:cNvPr id="21" name="Content Placeholder 20" descr="Diagram&#10;&#10;Description automatically generated">
            <a:extLst>
              <a:ext uri="{FF2B5EF4-FFF2-40B4-BE49-F238E27FC236}">
                <a16:creationId xmlns:a16="http://schemas.microsoft.com/office/drawing/2014/main" id="{73671EB4-9FFD-466F-AE2E-099F8E3C89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940002"/>
            <a:ext cx="5181600" cy="2122583"/>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385</a:t>
            </a:fld>
            <a:endParaRPr lang="it-IT"/>
          </a:p>
        </p:txBody>
      </p:sp>
    </p:spTree>
    <p:extLst>
      <p:ext uri="{BB962C8B-B14F-4D97-AF65-F5344CB8AC3E}">
        <p14:creationId xmlns:p14="http://schemas.microsoft.com/office/powerpoint/2010/main" val="214491770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pPr lvl="2"/>
            <a:r>
              <a:rPr lang="en-US" sz="4800" noProof="0">
                <a:latin typeface="Helvetica" panose="020B0604020202020204" pitchFamily="34" charset="0"/>
                <a:cs typeface="Helvetica" panose="020B0604020202020204" pitchFamily="34" charset="0"/>
              </a:rPr>
              <a:t>Priority queue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a:t>Decouple and prioritize requests sent to services</a:t>
            </a:r>
          </a:p>
          <a:p>
            <a:pPr lvl="1"/>
            <a:r>
              <a:rPr lang="en-US" noProof="0"/>
              <a:t>Requests with a higher priority are received and processed more quickly than those with a lower priority</a:t>
            </a:r>
          </a:p>
          <a:p>
            <a:pPr lvl="1"/>
            <a:r>
              <a:rPr lang="en-US" noProof="0"/>
              <a:t>Useful in applications that offer different service level guarantees</a:t>
            </a:r>
          </a:p>
          <a:p>
            <a:r>
              <a:rPr lang="en-US" noProof="0"/>
              <a:t>Control how and when messages are dealt with</a:t>
            </a:r>
          </a:p>
          <a:p>
            <a:pPr lvl="1"/>
            <a:r>
              <a:rPr lang="en-US" noProof="0"/>
              <a:t>Different queues, topics, or streams to feed messages to your functions</a:t>
            </a:r>
          </a:p>
          <a:p>
            <a:pPr lvl="1"/>
            <a:r>
              <a:rPr lang="en-US" noProof="0"/>
              <a:t>High-priority messages go through expensive services with more capacity</a:t>
            </a:r>
          </a:p>
        </p:txBody>
      </p:sp>
      <p:pic>
        <p:nvPicPr>
          <p:cNvPr id="12" name="Content Placeholder 11" descr="Diagram&#10;&#10;Description automatically generated">
            <a:extLst>
              <a:ext uri="{FF2B5EF4-FFF2-40B4-BE49-F238E27FC236}">
                <a16:creationId xmlns:a16="http://schemas.microsoft.com/office/drawing/2014/main" id="{64E2EB57-7AFE-4671-BE34-77F9AED10B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37789"/>
            <a:ext cx="5181600" cy="3527010"/>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386</a:t>
            </a:fld>
            <a:endParaRPr lang="it-IT"/>
          </a:p>
        </p:txBody>
      </p:sp>
    </p:spTree>
    <p:extLst>
      <p:ext uri="{BB962C8B-B14F-4D97-AF65-F5344CB8AC3E}">
        <p14:creationId xmlns:p14="http://schemas.microsoft.com/office/powerpoint/2010/main" val="299697383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F61BDB4-185D-42FE-B503-A26C906B4662}"/>
              </a:ext>
            </a:extLst>
          </p:cNvPr>
          <p:cNvSpPr>
            <a:spLocks noGrp="1"/>
          </p:cNvSpPr>
          <p:nvPr>
            <p:ph type="title"/>
          </p:nvPr>
        </p:nvSpPr>
        <p:spPr/>
        <p:txBody>
          <a:bodyPr/>
          <a:lstStyle/>
          <a:p>
            <a:r>
              <a:rPr lang="en-US" dirty="0"/>
              <a:t>That’s all, folks!</a:t>
            </a:r>
          </a:p>
        </p:txBody>
      </p:sp>
      <p:sp>
        <p:nvSpPr>
          <p:cNvPr id="9" name="Text Placeholder 8">
            <a:extLst>
              <a:ext uri="{FF2B5EF4-FFF2-40B4-BE49-F238E27FC236}">
                <a16:creationId xmlns:a16="http://schemas.microsoft.com/office/drawing/2014/main" id="{2EF2658F-E3FB-4B24-A122-B9E16B3B7340}"/>
              </a:ext>
            </a:extLst>
          </p:cNvPr>
          <p:cNvSpPr>
            <a:spLocks noGrp="1"/>
          </p:cNvSpPr>
          <p:nvPr>
            <p:ph type="body" idx="1"/>
          </p:nvPr>
        </p:nvSpPr>
        <p:spPr/>
        <p:txBody>
          <a:bodyPr/>
          <a:lstStyle/>
          <a:p>
            <a:endParaRPr lang="en-US"/>
          </a:p>
        </p:txBody>
      </p:sp>
      <p:sp>
        <p:nvSpPr>
          <p:cNvPr id="5" name="Footer Placeholder 4">
            <a:extLst>
              <a:ext uri="{FF2B5EF4-FFF2-40B4-BE49-F238E27FC236}">
                <a16:creationId xmlns:a16="http://schemas.microsoft.com/office/drawing/2014/main" id="{C83FDD43-1E4D-4455-96DD-C296D9C4AAD4}"/>
              </a:ext>
            </a:extLst>
          </p:cNvPr>
          <p:cNvSpPr>
            <a:spLocks noGrp="1"/>
          </p:cNvSpPr>
          <p:nvPr>
            <p:ph type="ftr" sz="quarter" idx="11"/>
          </p:nvPr>
        </p:nvSpPr>
        <p:spPr/>
        <p:txBody>
          <a:bodyPr/>
          <a:lstStyle/>
          <a:p>
            <a:r>
              <a:rPr lang="en-US" noProof="0"/>
              <a:t>Matteo Francia – University of Bologna</a:t>
            </a:r>
          </a:p>
        </p:txBody>
      </p:sp>
      <p:sp>
        <p:nvSpPr>
          <p:cNvPr id="6" name="Slide Number Placeholder 5">
            <a:extLst>
              <a:ext uri="{FF2B5EF4-FFF2-40B4-BE49-F238E27FC236}">
                <a16:creationId xmlns:a16="http://schemas.microsoft.com/office/drawing/2014/main" id="{246AEF35-AEEA-4D4F-B061-9F4CF8367F3C}"/>
              </a:ext>
            </a:extLst>
          </p:cNvPr>
          <p:cNvSpPr>
            <a:spLocks noGrp="1"/>
          </p:cNvSpPr>
          <p:nvPr>
            <p:ph type="sldNum" sz="quarter" idx="12"/>
          </p:nvPr>
        </p:nvSpPr>
        <p:spPr/>
        <p:txBody>
          <a:bodyPr/>
          <a:lstStyle/>
          <a:p>
            <a:fld id="{5DD6F1BA-2510-46FC-9346-AB1F3CA1593B}" type="slidenum">
              <a:rPr lang="en-US" noProof="0" smtClean="0"/>
              <a:t>387</a:t>
            </a:fld>
            <a:endParaRPr lang="en-US" noProof="0"/>
          </a:p>
        </p:txBody>
      </p:sp>
    </p:spTree>
    <p:extLst>
      <p:ext uri="{BB962C8B-B14F-4D97-AF65-F5344CB8AC3E}">
        <p14:creationId xmlns:p14="http://schemas.microsoft.com/office/powerpoint/2010/main" val="340624456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4508A61-9C60-46B0-AB18-DF7025E7FCDC}"/>
              </a:ext>
            </a:extLst>
          </p:cNvPr>
          <p:cNvSpPr>
            <a:spLocks noGrp="1"/>
          </p:cNvSpPr>
          <p:nvPr>
            <p:ph type="title"/>
          </p:nvPr>
        </p:nvSpPr>
        <p:spPr/>
        <p:txBody>
          <a:bodyPr>
            <a:normAutofit/>
          </a:bodyPr>
          <a:lstStyle/>
          <a:p>
            <a:r>
              <a:rPr lang="en-US" dirty="0"/>
              <a:t>Feedbacks?</a:t>
            </a:r>
          </a:p>
        </p:txBody>
      </p:sp>
      <p:sp>
        <p:nvSpPr>
          <p:cNvPr id="10" name="Content Placeholder 9">
            <a:extLst>
              <a:ext uri="{FF2B5EF4-FFF2-40B4-BE49-F238E27FC236}">
                <a16:creationId xmlns:a16="http://schemas.microsoft.com/office/drawing/2014/main" id="{DF4D1066-BBD9-4BF6-8357-624514974B4C}"/>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2BE11297-6AE2-4C23-A124-3580097CA717}"/>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5ABC296B-656C-4D8A-ABE7-8CFF45B017B0}"/>
              </a:ext>
            </a:extLst>
          </p:cNvPr>
          <p:cNvSpPr>
            <a:spLocks noGrp="1"/>
          </p:cNvSpPr>
          <p:nvPr>
            <p:ph type="sldNum" sz="quarter" idx="12"/>
          </p:nvPr>
        </p:nvSpPr>
        <p:spPr/>
        <p:txBody>
          <a:bodyPr/>
          <a:lstStyle/>
          <a:p>
            <a:fld id="{5DD6F1BA-2510-46FC-9346-AB1F3CA1593B}" type="slidenum">
              <a:rPr lang="it-IT" smtClean="0"/>
              <a:pPr/>
              <a:t>388</a:t>
            </a:fld>
            <a:endParaRPr lang="it-IT"/>
          </a:p>
        </p:txBody>
      </p:sp>
      <p:sp>
        <p:nvSpPr>
          <p:cNvPr id="11" name="Content Placeholder 10">
            <a:extLst>
              <a:ext uri="{FF2B5EF4-FFF2-40B4-BE49-F238E27FC236}">
                <a16:creationId xmlns:a16="http://schemas.microsoft.com/office/drawing/2014/main" id="{68BADB30-46E1-435F-B486-4328CC2AF3C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0439830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260C0-FFA2-4FC5-AD1C-A1685F49470B}"/>
              </a:ext>
            </a:extLst>
          </p:cNvPr>
          <p:cNvSpPr>
            <a:spLocks noGrp="1"/>
          </p:cNvSpPr>
          <p:nvPr>
            <p:ph type="title"/>
          </p:nvPr>
        </p:nvSpPr>
        <p:spPr/>
        <p:txBody>
          <a:bodyPr/>
          <a:lstStyle/>
          <a:p>
            <a:r>
              <a:rPr lang="en-US" dirty="0"/>
              <a:t>Exams</a:t>
            </a:r>
          </a:p>
        </p:txBody>
      </p:sp>
      <p:sp>
        <p:nvSpPr>
          <p:cNvPr id="3" name="Content Placeholder 2">
            <a:extLst>
              <a:ext uri="{FF2B5EF4-FFF2-40B4-BE49-F238E27FC236}">
                <a16:creationId xmlns:a16="http://schemas.microsoft.com/office/drawing/2014/main" id="{9CCCECF1-5489-4F08-A2BE-E2CFC4023C77}"/>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995C69E-D79B-459E-B3AA-1DA46D1BC9BA}"/>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2FCEABF9-E631-4DFC-A282-2A98876F54BD}"/>
              </a:ext>
            </a:extLst>
          </p:cNvPr>
          <p:cNvSpPr>
            <a:spLocks noGrp="1"/>
          </p:cNvSpPr>
          <p:nvPr>
            <p:ph type="sldNum" sz="quarter" idx="12"/>
          </p:nvPr>
        </p:nvSpPr>
        <p:spPr/>
        <p:txBody>
          <a:bodyPr/>
          <a:lstStyle/>
          <a:p>
            <a:fld id="{5DD6F1BA-2510-46FC-9346-AB1F3CA1593B}" type="slidenum">
              <a:rPr lang="en-US" noProof="0" smtClean="0"/>
              <a:t>389</a:t>
            </a:fld>
            <a:endParaRPr lang="en-US" noProof="0"/>
          </a:p>
        </p:txBody>
      </p:sp>
      <p:sp>
        <p:nvSpPr>
          <p:cNvPr id="6" name="Content Placeholder 5">
            <a:extLst>
              <a:ext uri="{FF2B5EF4-FFF2-40B4-BE49-F238E27FC236}">
                <a16:creationId xmlns:a16="http://schemas.microsoft.com/office/drawing/2014/main" id="{7A1E51BF-D547-4A39-9885-CA0DBBD0420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5465674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a:t>Data provenance, an example of data management</a:t>
            </a:r>
          </a:p>
          <a:p>
            <a:pPr lvl="1"/>
            <a:r>
              <a:rPr lang="en-US" noProof="0"/>
              <a:t>Metadata pertaining to the history of a data item</a:t>
            </a:r>
          </a:p>
          <a:p>
            <a:pPr lvl="1"/>
            <a:r>
              <a:rPr lang="en-US" noProof="0"/>
              <a:t>Pipeline including the origin of objects and operations they are subjected to</a:t>
            </a:r>
          </a:p>
          <a:p>
            <a:pPr lvl="1"/>
            <a:r>
              <a:rPr lang="en-US" noProof="0"/>
              <a:t>We have a standard: </a:t>
            </a:r>
            <a:r>
              <a:rPr lang="en-US" noProof="0">
                <a:hlinkClick r:id="rId2"/>
              </a:rPr>
              <a:t>https://www.w3.org/TR/prov-dm/</a:t>
            </a:r>
            <a:endParaRPr lang="en-US" noProof="0"/>
          </a:p>
          <a:p>
            <a:pPr lvl="1"/>
            <a:endParaRPr lang="en-US" noProof="0"/>
          </a:p>
          <a:p>
            <a:pPr lvl="1"/>
            <a:endParaRPr lang="en-US" noProof="0"/>
          </a:p>
          <a:p>
            <a:pPr lvl="1"/>
            <a:endParaRPr lang="en-US" noProof="0"/>
          </a:p>
          <a:p>
            <a:pPr lvl="1"/>
            <a:endParaRPr lang="en-US" noProof="0"/>
          </a:p>
          <a:p>
            <a:pPr lvl="1"/>
            <a:endParaRPr lang="en-US" noProof="0"/>
          </a:p>
          <a:p>
            <a:pPr lvl="1"/>
            <a:endParaRPr lang="en-US" noProof="0"/>
          </a:p>
          <a:p>
            <a:pPr lvl="1"/>
            <a:endParaRPr lang="en-US" noProof="0"/>
          </a:p>
          <a:p>
            <a:pPr lvl="1"/>
            <a:endParaRPr lang="en-US" noProof="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39</a:t>
            </a:fld>
            <a:endParaRPr lang="it-IT"/>
          </a:p>
        </p:txBody>
      </p:sp>
      <p:sp>
        <p:nvSpPr>
          <p:cNvPr id="2" name="Content Placeholder 1">
            <a:extLst>
              <a:ext uri="{FF2B5EF4-FFF2-40B4-BE49-F238E27FC236}">
                <a16:creationId xmlns:a16="http://schemas.microsoft.com/office/drawing/2014/main" id="{2571F117-B05E-4913-A803-A5F58A9056E2}"/>
              </a:ext>
            </a:extLst>
          </p:cNvPr>
          <p:cNvSpPr>
            <a:spLocks noGrp="1"/>
          </p:cNvSpPr>
          <p:nvPr>
            <p:ph idx="13"/>
          </p:nvPr>
        </p:nvSpPr>
        <p:spPr/>
        <p:txBody>
          <a:bodyPr/>
          <a:lstStyle/>
          <a:p>
            <a:r>
              <a:rPr lang="en-US" noProof="0">
                <a:hlinkClick r:id="rId2"/>
              </a:rPr>
              <a:t>https://www.w3.org/TR/prov-dm/</a:t>
            </a:r>
            <a:endParaRPr lang="en-US" noProof="0"/>
          </a:p>
        </p:txBody>
      </p:sp>
      <p:pic>
        <p:nvPicPr>
          <p:cNvPr id="11" name="Immagine 10">
            <a:extLst>
              <a:ext uri="{FF2B5EF4-FFF2-40B4-BE49-F238E27FC236}">
                <a16:creationId xmlns:a16="http://schemas.microsoft.com/office/drawing/2014/main" id="{6D199767-9A09-468E-B42F-950AE692A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9515" y="3548561"/>
            <a:ext cx="5609195" cy="2563218"/>
          </a:xfrm>
          <a:prstGeom prst="rect">
            <a:avLst/>
          </a:prstGeom>
        </p:spPr>
      </p:pic>
    </p:spTree>
    <p:extLst>
      <p:ext uri="{BB962C8B-B14F-4D97-AF65-F5344CB8AC3E}">
        <p14:creationId xmlns:p14="http://schemas.microsoft.com/office/powerpoint/2010/main" val="355024258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a:t>BIG DATA AND </a:t>
            </a:r>
            <a:br>
              <a:rPr lang="en-US" noProof="0"/>
            </a:br>
            <a:r>
              <a:rPr lang="en-US" noProof="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a:t>Hands on AWS</a:t>
            </a:r>
          </a:p>
        </p:txBody>
      </p:sp>
    </p:spTree>
    <p:extLst>
      <p:ext uri="{BB962C8B-B14F-4D97-AF65-F5344CB8AC3E}">
        <p14:creationId xmlns:p14="http://schemas.microsoft.com/office/powerpoint/2010/main" val="407923556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391</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a:solidFill>
                    <a:srgbClr val="000000"/>
                  </a:solidFill>
                  <a:latin typeface="Arial"/>
                  <a:cs typeface="Arial"/>
                  <a:sym typeface="Arial"/>
                  <a:rtl val="0"/>
                </a:rPr>
                <a:t>Networking, etc.</a:t>
              </a:r>
              <a:endParaRPr lang="en-US" sz="1425" spc="0" baseline="0">
                <a:solidFill>
                  <a:srgbClr val="000000"/>
                </a:solidFill>
                <a:latin typeface="Arial"/>
                <a:cs typeface="Arial"/>
                <a:sym typeface="Arial"/>
                <a:rtl val="0"/>
              </a:endParaRPr>
            </a:p>
          </p:txBody>
        </p:sp>
      </p:grpSp>
    </p:spTree>
    <p:extLst>
      <p:ext uri="{BB962C8B-B14F-4D97-AF65-F5344CB8AC3E}">
        <p14:creationId xmlns:p14="http://schemas.microsoft.com/office/powerpoint/2010/main" val="116639796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p:txBody>
          <a:bodyPr/>
          <a:lstStyle/>
          <a:p>
            <a:r>
              <a:rPr lang="en-US" noProof="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p:txBody>
          <a:bodyPr/>
          <a:lstStyle/>
          <a:p>
            <a:r>
              <a:rPr lang="en-US" noProof="0"/>
              <a:t>Identity and Access Management (IAM)</a:t>
            </a:r>
          </a:p>
          <a:p>
            <a:pPr lvl="1"/>
            <a:r>
              <a:rPr lang="en-US" noProof="0"/>
              <a:t>Web service that controls fine-grained access to AWS resources</a:t>
            </a:r>
          </a:p>
          <a:p>
            <a:pPr lvl="1"/>
            <a:r>
              <a:rPr lang="en-US" noProof="0"/>
              <a:t>IAM controls who is authenticated and authorized to use resources</a:t>
            </a:r>
          </a:p>
          <a:p>
            <a:r>
              <a:rPr lang="en-US" noProof="0"/>
              <a:t>IAM user</a:t>
            </a:r>
          </a:p>
          <a:p>
            <a:pPr lvl="1"/>
            <a:r>
              <a:rPr lang="en-US" noProof="0"/>
              <a:t>Unique identity recognized by AWS services and applications</a:t>
            </a:r>
          </a:p>
          <a:p>
            <a:pPr lvl="1"/>
            <a:r>
              <a:rPr lang="en-US" noProof="0"/>
              <a:t>Similar to user in an operating system like Windows or UNIX</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p:txBody>
          <a:bodyPr/>
          <a:lstStyle/>
          <a:p>
            <a:fld id="{5DD6F1BA-2510-46FC-9346-AB1F3CA1593B}" type="slidenum">
              <a:rPr lang="it-IT" smtClean="0"/>
              <a:pPr/>
              <a:t>392</a:t>
            </a:fld>
            <a:endParaRPr lang="it-IT"/>
          </a:p>
        </p:txBody>
      </p:sp>
    </p:spTree>
    <p:extLst>
      <p:ext uri="{BB962C8B-B14F-4D97-AF65-F5344CB8AC3E}">
        <p14:creationId xmlns:p14="http://schemas.microsoft.com/office/powerpoint/2010/main" val="2150376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p:txBody>
          <a:bodyPr/>
          <a:lstStyle/>
          <a:p>
            <a:r>
              <a:rPr lang="en-US" noProof="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p:txBody>
          <a:bodyPr/>
          <a:lstStyle/>
          <a:p>
            <a:r>
              <a:rPr lang="en-US" noProof="0"/>
              <a:t>IAM role</a:t>
            </a:r>
          </a:p>
          <a:p>
            <a:pPr lvl="1"/>
            <a:r>
              <a:rPr lang="en-US" noProof="0"/>
              <a:t>Set of policies for making AWS service requests</a:t>
            </a:r>
          </a:p>
          <a:p>
            <a:pPr lvl="1"/>
            <a:r>
              <a:rPr lang="en-US" noProof="0"/>
              <a:t>Trusted entities (e.g., such as IAM users) assume roles</a:t>
            </a:r>
          </a:p>
          <a:p>
            <a:pPr lvl="2"/>
            <a:r>
              <a:rPr lang="en-US" noProof="0"/>
              <a:t>Delegate access with defined permissions to trusted entities</a:t>
            </a:r>
          </a:p>
          <a:p>
            <a:pPr lvl="2"/>
            <a:r>
              <a:rPr lang="en-US" noProof="0"/>
              <a:t>There is no limit to the number of IAM roles a user can assume</a:t>
            </a:r>
          </a:p>
          <a:p>
            <a:r>
              <a:rPr lang="en-US" noProof="0"/>
              <a:t>User vs role</a:t>
            </a:r>
          </a:p>
          <a:p>
            <a:pPr lvl="1"/>
            <a:r>
              <a:rPr lang="en-US" noProof="0"/>
              <a:t>User has permanent long-term credentials and is used to directly interact with AWS services</a:t>
            </a:r>
          </a:p>
          <a:p>
            <a:pPr lvl="1"/>
            <a:r>
              <a:rPr lang="en-US" noProof="0"/>
              <a:t>Role does not have credentials and cannot make direct requests to AWS services</a:t>
            </a:r>
          </a:p>
          <a:p>
            <a:pPr lvl="1"/>
            <a:r>
              <a:rPr lang="en-US" noProof="0"/>
              <a:t>Roles are assumed by authorized entities, such as IAM users</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p:txBody>
          <a:bodyPr/>
          <a:lstStyle/>
          <a:p>
            <a:fld id="{5DD6F1BA-2510-46FC-9346-AB1F3CA1593B}" type="slidenum">
              <a:rPr lang="it-IT" smtClean="0"/>
              <a:pPr/>
              <a:t>393</a:t>
            </a:fld>
            <a:endParaRPr lang="it-IT"/>
          </a:p>
        </p:txBody>
      </p:sp>
    </p:spTree>
    <p:extLst>
      <p:ext uri="{BB962C8B-B14F-4D97-AF65-F5344CB8AC3E}">
        <p14:creationId xmlns:p14="http://schemas.microsoft.com/office/powerpoint/2010/main" val="96844115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BC3D-BB54-490A-8FD8-B17B1A511813}"/>
              </a:ext>
            </a:extLst>
          </p:cNvPr>
          <p:cNvSpPr>
            <a:spLocks noGrp="1"/>
          </p:cNvSpPr>
          <p:nvPr>
            <p:ph type="title"/>
          </p:nvPr>
        </p:nvSpPr>
        <p:spPr/>
        <p:txBody>
          <a:bodyPr/>
          <a:lstStyle/>
          <a:p>
            <a:r>
              <a:rPr lang="en-US" noProof="0"/>
              <a:t>Identity and Access Management</a:t>
            </a:r>
          </a:p>
        </p:txBody>
      </p:sp>
      <p:sp>
        <p:nvSpPr>
          <p:cNvPr id="3" name="Content Placeholder 2">
            <a:extLst>
              <a:ext uri="{FF2B5EF4-FFF2-40B4-BE49-F238E27FC236}">
                <a16:creationId xmlns:a16="http://schemas.microsoft.com/office/drawing/2014/main" id="{BC64B896-A9AF-40CB-B459-D2B4FE2457DA}"/>
              </a:ext>
            </a:extLst>
          </p:cNvPr>
          <p:cNvSpPr>
            <a:spLocks noGrp="1"/>
          </p:cNvSpPr>
          <p:nvPr>
            <p:ph idx="1"/>
          </p:nvPr>
        </p:nvSpPr>
        <p:spPr/>
        <p:txBody>
          <a:bodyPr/>
          <a:lstStyle/>
          <a:p>
            <a:r>
              <a:rPr lang="en-US" noProof="0"/>
              <a:t>Alice (i.e., an IAM user) is a firewoman </a:t>
            </a:r>
          </a:p>
          <a:p>
            <a:pPr lvl="1"/>
            <a:r>
              <a:rPr lang="en-US" noProof="0"/>
              <a:t>She is the same person with or without her turnout gear</a:t>
            </a:r>
          </a:p>
          <a:p>
            <a:pPr lvl="1"/>
            <a:r>
              <a:rPr lang="en-US" noProof="0"/>
              <a:t>As a firewoman (i.e., a role)</a:t>
            </a:r>
          </a:p>
          <a:p>
            <a:pPr lvl="2"/>
            <a:r>
              <a:rPr lang="en-US" noProof="0"/>
              <a:t>If she speeds to a house fire and passes a police officer, he isn't going to give her a ticket</a:t>
            </a:r>
          </a:p>
          <a:p>
            <a:pPr lvl="2"/>
            <a:r>
              <a:rPr lang="en-US" noProof="0"/>
              <a:t>In her role as a </a:t>
            </a:r>
            <a:r>
              <a:rPr lang="en-US" i="1" noProof="0"/>
              <a:t>firewoman</a:t>
            </a:r>
            <a:r>
              <a:rPr lang="en-US" noProof="0"/>
              <a:t>, she is allowed to speed to the house fire </a:t>
            </a:r>
          </a:p>
          <a:p>
            <a:pPr lvl="1"/>
            <a:r>
              <a:rPr lang="en-US" noProof="0"/>
              <a:t>As a private citizen (i.e., another role)</a:t>
            </a:r>
          </a:p>
          <a:p>
            <a:pPr lvl="2"/>
            <a:r>
              <a:rPr lang="en-US" noProof="0"/>
              <a:t>When she is off duty, if she speeds past that same police officer, he's going to give her a ticket</a:t>
            </a:r>
          </a:p>
          <a:p>
            <a:pPr lvl="2"/>
            <a:r>
              <a:rPr lang="en-US" noProof="0"/>
              <a:t>In her role as a </a:t>
            </a:r>
            <a:r>
              <a:rPr lang="en-US" i="1" noProof="0"/>
              <a:t>private citizen</a:t>
            </a:r>
            <a:r>
              <a:rPr lang="en-US" noProof="0"/>
              <a:t>, she is not allowed to speed</a:t>
            </a:r>
          </a:p>
        </p:txBody>
      </p:sp>
      <p:sp>
        <p:nvSpPr>
          <p:cNvPr id="4" name="Footer Placeholder 3">
            <a:extLst>
              <a:ext uri="{FF2B5EF4-FFF2-40B4-BE49-F238E27FC236}">
                <a16:creationId xmlns:a16="http://schemas.microsoft.com/office/drawing/2014/main" id="{694D617D-7C59-4CA4-90C0-507A071D80A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11E8CD0-AE36-45A3-8F6A-ADD8D0F39C78}"/>
              </a:ext>
            </a:extLst>
          </p:cNvPr>
          <p:cNvSpPr>
            <a:spLocks noGrp="1"/>
          </p:cNvSpPr>
          <p:nvPr>
            <p:ph type="sldNum" sz="quarter" idx="12"/>
          </p:nvPr>
        </p:nvSpPr>
        <p:spPr/>
        <p:txBody>
          <a:bodyPr/>
          <a:lstStyle/>
          <a:p>
            <a:fld id="{5DD6F1BA-2510-46FC-9346-AB1F3CA1593B}" type="slidenum">
              <a:rPr lang="it-IT" smtClean="0"/>
              <a:pPr/>
              <a:t>394</a:t>
            </a:fld>
            <a:endParaRPr lang="it-IT"/>
          </a:p>
        </p:txBody>
      </p:sp>
      <p:sp>
        <p:nvSpPr>
          <p:cNvPr id="11" name="Content Placeholder 10">
            <a:extLst>
              <a:ext uri="{FF2B5EF4-FFF2-40B4-BE49-F238E27FC236}">
                <a16:creationId xmlns:a16="http://schemas.microsoft.com/office/drawing/2014/main" id="{52240EC4-C6FB-447A-9EA0-1D113C4EF96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2625872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9364-36EB-46F6-AA3F-CD5CDF580331}"/>
              </a:ext>
            </a:extLst>
          </p:cNvPr>
          <p:cNvSpPr>
            <a:spLocks noGrp="1"/>
          </p:cNvSpPr>
          <p:nvPr>
            <p:ph type="title"/>
          </p:nvPr>
        </p:nvSpPr>
        <p:spPr/>
        <p:txBody>
          <a:bodyPr/>
          <a:lstStyle/>
          <a:p>
            <a:r>
              <a:rPr lang="en-US" noProof="0"/>
              <a:t>AWS</a:t>
            </a:r>
          </a:p>
        </p:txBody>
      </p:sp>
      <p:sp>
        <p:nvSpPr>
          <p:cNvPr id="3" name="Content Placeholder 2">
            <a:extLst>
              <a:ext uri="{FF2B5EF4-FFF2-40B4-BE49-F238E27FC236}">
                <a16:creationId xmlns:a16="http://schemas.microsoft.com/office/drawing/2014/main" id="{2624F264-979F-4CF5-9DBB-F45A80CCDACA}"/>
              </a:ext>
            </a:extLst>
          </p:cNvPr>
          <p:cNvSpPr>
            <a:spLocks noGrp="1"/>
          </p:cNvSpPr>
          <p:nvPr>
            <p:ph idx="1"/>
          </p:nvPr>
        </p:nvSpPr>
        <p:spPr/>
        <p:txBody>
          <a:bodyPr/>
          <a:lstStyle/>
          <a:p>
            <a:r>
              <a:rPr lang="en-US" noProof="0"/>
              <a:t>Amazon Web Services (AWS) is a public-cloud platform</a:t>
            </a:r>
          </a:p>
          <a:p>
            <a:endParaRPr lang="en-US" noProof="0"/>
          </a:p>
          <a:p>
            <a:r>
              <a:rPr lang="en-US" noProof="0"/>
              <a:t>Services can be accessed in multiple ways</a:t>
            </a:r>
          </a:p>
          <a:p>
            <a:pPr lvl="1"/>
            <a:r>
              <a:rPr lang="en-US" noProof="0"/>
              <a:t>Web GUI: intuitive point and click access without any programming </a:t>
            </a:r>
          </a:p>
          <a:p>
            <a:pPr lvl="2"/>
            <a:r>
              <a:rPr lang="en-US" noProof="0"/>
              <a:t>Intuitive interfaces is part of the attraction of cloud services</a:t>
            </a:r>
          </a:p>
          <a:p>
            <a:pPr lvl="2"/>
            <a:r>
              <a:rPr lang="en-US" noProof="0"/>
              <a:t>Tedious if the same actions must be performed repeatedly</a:t>
            </a:r>
          </a:p>
          <a:p>
            <a:pPr lvl="1"/>
            <a:r>
              <a:rPr lang="en-US" noProof="0"/>
              <a:t>(REST) Application programming interface (API)</a:t>
            </a:r>
          </a:p>
          <a:p>
            <a:pPr lvl="2"/>
            <a:r>
              <a:rPr lang="en-US" noProof="0"/>
              <a:t>Permits requests to be transmitted via Hypertext Transfer Protocol (HTTPS) </a:t>
            </a:r>
          </a:p>
          <a:p>
            <a:pPr lvl="1"/>
            <a:r>
              <a:rPr lang="en-US" noProof="0"/>
              <a:t>Software development kits (SDKs) that you install on your computer</a:t>
            </a:r>
          </a:p>
          <a:p>
            <a:pPr lvl="2"/>
            <a:r>
              <a:rPr lang="en-US" noProof="0"/>
              <a:t>Access from programming languages such as Python, Java, etc.</a:t>
            </a:r>
          </a:p>
        </p:txBody>
      </p:sp>
      <p:sp>
        <p:nvSpPr>
          <p:cNvPr id="4" name="Footer Placeholder 3">
            <a:extLst>
              <a:ext uri="{FF2B5EF4-FFF2-40B4-BE49-F238E27FC236}">
                <a16:creationId xmlns:a16="http://schemas.microsoft.com/office/drawing/2014/main" id="{5C9F32AE-EB3B-4506-9ABE-16F31BFC09D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92BEFFC9-A71D-4AAA-9168-396FC38A688B}"/>
              </a:ext>
            </a:extLst>
          </p:cNvPr>
          <p:cNvSpPr>
            <a:spLocks noGrp="1"/>
          </p:cNvSpPr>
          <p:nvPr>
            <p:ph type="sldNum" sz="quarter" idx="12"/>
          </p:nvPr>
        </p:nvSpPr>
        <p:spPr/>
        <p:txBody>
          <a:bodyPr/>
          <a:lstStyle/>
          <a:p>
            <a:fld id="{5DD6F1BA-2510-46FC-9346-AB1F3CA1593B}" type="slidenum">
              <a:rPr lang="it-IT" smtClean="0"/>
              <a:pPr/>
              <a:t>395</a:t>
            </a:fld>
            <a:endParaRPr lang="it-IT"/>
          </a:p>
        </p:txBody>
      </p:sp>
    </p:spTree>
    <p:extLst>
      <p:ext uri="{BB962C8B-B14F-4D97-AF65-F5344CB8AC3E}">
        <p14:creationId xmlns:p14="http://schemas.microsoft.com/office/powerpoint/2010/main" val="417255150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a:t>AWS Web console</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p:txBody>
          <a:bodyPr/>
          <a:lstStyle/>
          <a:p>
            <a:r>
              <a:rPr lang="en-US" noProof="0"/>
              <a:t>We use the AWS Educate program</a:t>
            </a:r>
          </a:p>
          <a:p>
            <a:pPr lvl="1"/>
            <a:r>
              <a:rPr lang="en-US" noProof="0"/>
              <a:t>Login with the provided account</a:t>
            </a:r>
          </a:p>
          <a:p>
            <a:pPr lvl="1"/>
            <a:r>
              <a:rPr lang="en-US" noProof="0"/>
              <a:t>You got 150$ to work on AWS services</a:t>
            </a:r>
          </a:p>
          <a:p>
            <a:pPr lvl="1"/>
            <a:r>
              <a:rPr lang="en-US" noProof="0"/>
              <a:t>Provisioned services charge even if not used</a:t>
            </a:r>
          </a:p>
        </p:txBody>
      </p:sp>
      <p:pic>
        <p:nvPicPr>
          <p:cNvPr id="13" name="Content Placeholder 12">
            <a:extLst>
              <a:ext uri="{FF2B5EF4-FFF2-40B4-BE49-F238E27FC236}">
                <a16:creationId xmlns:a16="http://schemas.microsoft.com/office/drawing/2014/main" id="{26CE6AE5-9A58-4D2B-A799-60897FF767A6}"/>
              </a:ext>
            </a:extLst>
          </p:cNvPr>
          <p:cNvPicPr>
            <a:picLocks noGrp="1" noChangeAspect="1"/>
          </p:cNvPicPr>
          <p:nvPr>
            <p:ph sz="half" idx="2"/>
          </p:nvPr>
        </p:nvPicPr>
        <p:blipFill>
          <a:blip r:embed="rId2"/>
          <a:stretch>
            <a:fillRect/>
          </a:stretch>
        </p:blipFill>
        <p:spPr>
          <a:xfrm>
            <a:off x="6867525" y="2496344"/>
            <a:ext cx="3790950" cy="3009900"/>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en-US" smtClean="0"/>
              <a:pPr/>
              <a:t>396</a:t>
            </a:fld>
            <a:endParaRPr lang="en-US"/>
          </a:p>
        </p:txBody>
      </p:sp>
      <p:sp>
        <p:nvSpPr>
          <p:cNvPr id="2" name="Content Placeholder 1">
            <a:extLst>
              <a:ext uri="{FF2B5EF4-FFF2-40B4-BE49-F238E27FC236}">
                <a16:creationId xmlns:a16="http://schemas.microsoft.com/office/drawing/2014/main" id="{B072C45C-328C-41E8-B397-2B69AC47AD44}"/>
              </a:ext>
            </a:extLst>
          </p:cNvPr>
          <p:cNvSpPr>
            <a:spLocks noGrp="1"/>
          </p:cNvSpPr>
          <p:nvPr>
            <p:ph idx="13"/>
          </p:nvPr>
        </p:nvSpPr>
        <p:spPr/>
        <p:txBody>
          <a:bodyPr/>
          <a:lstStyle/>
          <a:p>
            <a:r>
              <a:rPr lang="en-US" noProof="0">
                <a:hlinkClick r:id="rId3"/>
              </a:rPr>
              <a:t>https://www.awseducate.com/signin/SiteLogin</a:t>
            </a:r>
            <a:r>
              <a:rPr lang="en-US" noProof="0"/>
              <a:t> </a:t>
            </a:r>
          </a:p>
        </p:txBody>
      </p:sp>
      <p:sp>
        <p:nvSpPr>
          <p:cNvPr id="14" name="Rectangle 13">
            <a:extLst>
              <a:ext uri="{FF2B5EF4-FFF2-40B4-BE49-F238E27FC236}">
                <a16:creationId xmlns:a16="http://schemas.microsoft.com/office/drawing/2014/main" id="{454BF345-ED03-4E12-B551-7EA2E74D5C1F}"/>
              </a:ext>
            </a:extLst>
          </p:cNvPr>
          <p:cNvSpPr/>
          <p:nvPr/>
        </p:nvSpPr>
        <p:spPr>
          <a:xfrm>
            <a:off x="8029302" y="5024845"/>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246292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a:t>AWS Web console</a:t>
            </a:r>
          </a:p>
        </p:txBody>
      </p:sp>
      <p:pic>
        <p:nvPicPr>
          <p:cNvPr id="3" name="Content Placeholder 2">
            <a:extLst>
              <a:ext uri="{FF2B5EF4-FFF2-40B4-BE49-F238E27FC236}">
                <a16:creationId xmlns:a16="http://schemas.microsoft.com/office/drawing/2014/main" id="{8A325D1C-6A06-4C4B-8D4D-7C12AD21D698}"/>
              </a:ext>
            </a:extLst>
          </p:cNvPr>
          <p:cNvPicPr>
            <a:picLocks noGrp="1" noChangeAspect="1"/>
          </p:cNvPicPr>
          <p:nvPr>
            <p:ph idx="1"/>
          </p:nvPr>
        </p:nvPicPr>
        <p:blipFill>
          <a:blip r:embed="rId2"/>
          <a:stretch>
            <a:fillRect/>
          </a:stretch>
        </p:blipFill>
        <p:spPr>
          <a:xfrm>
            <a:off x="2149838" y="1700213"/>
            <a:ext cx="7892323"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t>397</a:t>
            </a:fld>
            <a:endParaRPr lang="it-IT"/>
          </a:p>
        </p:txBody>
      </p:sp>
    </p:spTree>
    <p:extLst>
      <p:ext uri="{BB962C8B-B14F-4D97-AF65-F5344CB8AC3E}">
        <p14:creationId xmlns:p14="http://schemas.microsoft.com/office/powerpoint/2010/main" val="92333149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CF23C72-99D7-4B87-B919-59A82BAA7449}"/>
              </a:ext>
            </a:extLst>
          </p:cNvPr>
          <p:cNvSpPr>
            <a:spLocks noGrp="1"/>
          </p:cNvSpPr>
          <p:nvPr>
            <p:ph idx="13"/>
          </p:nvPr>
        </p:nvSpPr>
        <p:spPr/>
        <p:txBody>
          <a:bodyPr/>
          <a:lstStyle/>
          <a:p>
            <a:r>
              <a:rPr lang="en-US" noProof="0"/>
              <a:t>Synopsis</a:t>
            </a:r>
          </a:p>
          <a:p>
            <a:r>
              <a:rPr lang="en-US" noProof="0"/>
              <a:t>********</a:t>
            </a:r>
          </a:p>
          <a:p>
            <a:r>
              <a:rPr lang="en-US" noProof="0" err="1"/>
              <a:t>aws</a:t>
            </a:r>
            <a:r>
              <a:rPr lang="en-US" noProof="0"/>
              <a:t> [options] &lt;command&gt; &lt;subcommand&gt; [parameters]</a:t>
            </a:r>
          </a:p>
          <a:p>
            <a:endParaRPr lang="en-US" noProof="0"/>
          </a:p>
          <a:p>
            <a:r>
              <a:rPr lang="en-US" noProof="0"/>
              <a:t>Description</a:t>
            </a:r>
          </a:p>
          <a:p>
            <a:r>
              <a:rPr lang="en-US" noProof="0"/>
              <a:t>***********</a:t>
            </a:r>
          </a:p>
          <a:p>
            <a:r>
              <a:rPr lang="en-US" noProof="0"/>
              <a:t>A unified tool to manage your AWS services.</a:t>
            </a:r>
          </a:p>
        </p:txBody>
      </p:sp>
      <p:sp>
        <p:nvSpPr>
          <p:cNvPr id="2" name="Title 1">
            <a:extLst>
              <a:ext uri="{FF2B5EF4-FFF2-40B4-BE49-F238E27FC236}">
                <a16:creationId xmlns:a16="http://schemas.microsoft.com/office/drawing/2014/main" id="{E9F6C5DB-C7DC-4D01-AEE5-F4716F3E746C}"/>
              </a:ext>
            </a:extLst>
          </p:cNvPr>
          <p:cNvSpPr>
            <a:spLocks noGrp="1"/>
          </p:cNvSpPr>
          <p:nvPr>
            <p:ph type="title"/>
          </p:nvPr>
        </p:nvSpPr>
        <p:spPr/>
        <p:txBody>
          <a:bodyPr/>
          <a:lstStyle/>
          <a:p>
            <a:r>
              <a:rPr lang="en-US" noProof="0"/>
              <a:t>AWS CLI</a:t>
            </a:r>
          </a:p>
        </p:txBody>
      </p:sp>
      <p:sp>
        <p:nvSpPr>
          <p:cNvPr id="4" name="Footer Placeholder 3">
            <a:extLst>
              <a:ext uri="{FF2B5EF4-FFF2-40B4-BE49-F238E27FC236}">
                <a16:creationId xmlns:a16="http://schemas.microsoft.com/office/drawing/2014/main" id="{08E8E855-172B-4F84-BF88-7039B02B7EED}"/>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8A652536-AE6A-4FF4-A83E-AFD7D63B2B79}"/>
              </a:ext>
            </a:extLst>
          </p:cNvPr>
          <p:cNvSpPr>
            <a:spLocks noGrp="1"/>
          </p:cNvSpPr>
          <p:nvPr>
            <p:ph type="sldNum" sz="quarter" idx="12"/>
          </p:nvPr>
        </p:nvSpPr>
        <p:spPr/>
        <p:txBody>
          <a:bodyPr/>
          <a:lstStyle/>
          <a:p>
            <a:fld id="{5DD6F1BA-2510-46FC-9346-AB1F3CA1593B}" type="slidenum">
              <a:rPr lang="it-IT" smtClean="0"/>
              <a:pPr/>
              <a:t>398</a:t>
            </a:fld>
            <a:endParaRPr lang="it-IT"/>
          </a:p>
        </p:txBody>
      </p:sp>
      <p:sp>
        <p:nvSpPr>
          <p:cNvPr id="12" name="Content Placeholder 11">
            <a:extLst>
              <a:ext uri="{FF2B5EF4-FFF2-40B4-BE49-F238E27FC236}">
                <a16:creationId xmlns:a16="http://schemas.microsoft.com/office/drawing/2014/main" id="{C6A9BB53-CC3A-43D7-886A-C9874785BEC7}"/>
              </a:ext>
            </a:extLst>
          </p:cNvPr>
          <p:cNvSpPr>
            <a:spLocks noGrp="1"/>
          </p:cNvSpPr>
          <p:nvPr>
            <p:ph idx="1"/>
          </p:nvPr>
        </p:nvSpPr>
        <p:spPr/>
        <p:txBody>
          <a:bodyPr/>
          <a:lstStyle/>
          <a:p>
            <a:r>
              <a:rPr lang="en-US" noProof="0"/>
              <a:t>CLI interface</a:t>
            </a:r>
          </a:p>
          <a:p>
            <a:pPr lvl="1"/>
            <a:r>
              <a:rPr lang="en-US" noProof="0"/>
              <a:t>Necessary to install the CLI (version 2)</a:t>
            </a:r>
          </a:p>
          <a:p>
            <a:pPr lvl="1"/>
            <a:r>
              <a:rPr lang="en-US" noProof="0"/>
              <a:t>See </a:t>
            </a:r>
            <a:r>
              <a:rPr lang="en-US" noProof="0">
                <a:hlinkClick r:id="rId2"/>
              </a:rPr>
              <a:t>https://docs.aws.amazon.com/cli/latest/userguide/install-cliv2.html</a:t>
            </a:r>
            <a:r>
              <a:rPr lang="en-US" noProof="0"/>
              <a:t> </a:t>
            </a:r>
          </a:p>
        </p:txBody>
      </p:sp>
      <p:sp>
        <p:nvSpPr>
          <p:cNvPr id="3" name="Content Placeholder 2">
            <a:extLst>
              <a:ext uri="{FF2B5EF4-FFF2-40B4-BE49-F238E27FC236}">
                <a16:creationId xmlns:a16="http://schemas.microsoft.com/office/drawing/2014/main" id="{44B02BFF-1ECD-43FA-9C53-CC342A60B996}"/>
              </a:ext>
            </a:extLst>
          </p:cNvPr>
          <p:cNvSpPr>
            <a:spLocks noGrp="1"/>
          </p:cNvSpPr>
          <p:nvPr>
            <p:ph idx="14"/>
          </p:nvPr>
        </p:nvSpPr>
        <p:spPr/>
        <p:txBody>
          <a:bodyPr/>
          <a:lstStyle/>
          <a:p>
            <a:r>
              <a:rPr lang="en-US" noProof="0">
                <a:hlinkClick r:id="rId3"/>
              </a:rPr>
              <a:t>https://docs.aws.amazon.com/cli/latest/userguide/install-cliv2-linux.html</a:t>
            </a:r>
            <a:r>
              <a:rPr lang="en-US" noProof="0"/>
              <a:t> </a:t>
            </a:r>
          </a:p>
        </p:txBody>
      </p:sp>
    </p:spTree>
    <p:extLst>
      <p:ext uri="{BB962C8B-B14F-4D97-AF65-F5344CB8AC3E}">
        <p14:creationId xmlns:p14="http://schemas.microsoft.com/office/powerpoint/2010/main" val="272745742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a:t>AWS CLI</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p:txBody>
          <a:bodyPr/>
          <a:lstStyle/>
          <a:p>
            <a:r>
              <a:rPr lang="en-US" noProof="0"/>
              <a:t>CLI needs credentials to work</a:t>
            </a:r>
          </a:p>
          <a:p>
            <a:pPr lvl="1"/>
            <a:r>
              <a:rPr lang="en-US" noProof="0"/>
              <a:t>Go back to AWS Educate</a:t>
            </a:r>
          </a:p>
          <a:p>
            <a:pPr lvl="1"/>
            <a:r>
              <a:rPr lang="en-US" noProof="0"/>
              <a:t>Click on “Account Details”</a:t>
            </a:r>
          </a:p>
          <a:p>
            <a:pPr lvl="1"/>
            <a:r>
              <a:rPr lang="en-US" noProof="0"/>
              <a:t>Copy the content into the file </a:t>
            </a:r>
            <a:r>
              <a:rPr lang="en-US" noProof="0">
                <a:latin typeface="CourierPrime"/>
              </a:rPr>
              <a:t>~/.</a:t>
            </a:r>
            <a:r>
              <a:rPr lang="en-US" noProof="0" err="1">
                <a:latin typeface="CourierPrime"/>
              </a:rPr>
              <a:t>aws</a:t>
            </a:r>
            <a:r>
              <a:rPr lang="en-US" noProof="0">
                <a:latin typeface="CourierPrime"/>
              </a:rPr>
              <a:t>/credentials</a:t>
            </a:r>
          </a:p>
          <a:p>
            <a:pPr lvl="1"/>
            <a:r>
              <a:rPr lang="en-US" noProof="0"/>
              <a:t>Henceforth, we assume that you have set up the credentials file</a:t>
            </a:r>
          </a:p>
          <a:p>
            <a:pPr lvl="1"/>
            <a:r>
              <a:rPr lang="en-US" noProof="0"/>
              <a:t>Credentials expire after some time; you need a manually refresh</a:t>
            </a:r>
          </a:p>
        </p:txBody>
      </p:sp>
      <p:pic>
        <p:nvPicPr>
          <p:cNvPr id="17" name="Content Placeholder 16">
            <a:extLst>
              <a:ext uri="{FF2B5EF4-FFF2-40B4-BE49-F238E27FC236}">
                <a16:creationId xmlns:a16="http://schemas.microsoft.com/office/drawing/2014/main" id="{CD207FE7-AFB1-48D6-9857-DDF1E7E870A2}"/>
              </a:ext>
            </a:extLst>
          </p:cNvPr>
          <p:cNvPicPr>
            <a:picLocks noGrp="1" noChangeAspect="1"/>
          </p:cNvPicPr>
          <p:nvPr>
            <p:ph sz="half" idx="2"/>
          </p:nvPr>
        </p:nvPicPr>
        <p:blipFill>
          <a:blip r:embed="rId2"/>
          <a:stretch>
            <a:fillRect/>
          </a:stretch>
        </p:blipFill>
        <p:spPr>
          <a:xfrm>
            <a:off x="6572250" y="2405856"/>
            <a:ext cx="4381500" cy="319087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pPr/>
              <a:t>399</a:t>
            </a:fld>
            <a:endParaRPr lang="it-IT"/>
          </a:p>
        </p:txBody>
      </p:sp>
      <p:grpSp>
        <p:nvGrpSpPr>
          <p:cNvPr id="18" name="Group 17">
            <a:extLst>
              <a:ext uri="{FF2B5EF4-FFF2-40B4-BE49-F238E27FC236}">
                <a16:creationId xmlns:a16="http://schemas.microsoft.com/office/drawing/2014/main" id="{C608D6BC-A1DD-4880-9EFA-5AC746EBE5C3}"/>
              </a:ext>
            </a:extLst>
          </p:cNvPr>
          <p:cNvGrpSpPr/>
          <p:nvPr/>
        </p:nvGrpSpPr>
        <p:grpSpPr>
          <a:xfrm>
            <a:off x="6867525" y="320675"/>
            <a:ext cx="3790950" cy="3009900"/>
            <a:chOff x="6867525" y="320675"/>
            <a:chExt cx="3790950" cy="3009900"/>
          </a:xfrm>
        </p:grpSpPr>
        <p:pic>
          <p:nvPicPr>
            <p:cNvPr id="19" name="Content Placeholder 12">
              <a:extLst>
                <a:ext uri="{FF2B5EF4-FFF2-40B4-BE49-F238E27FC236}">
                  <a16:creationId xmlns:a16="http://schemas.microsoft.com/office/drawing/2014/main" id="{B7636BE9-C97F-4D09-AD82-4E7D2AE3F7D6}"/>
                </a:ext>
              </a:extLst>
            </p:cNvPr>
            <p:cNvPicPr>
              <a:picLocks noChangeAspect="1"/>
            </p:cNvPicPr>
            <p:nvPr/>
          </p:nvPicPr>
          <p:blipFill>
            <a:blip r:embed="rId3"/>
            <a:stretch>
              <a:fillRect/>
            </a:stretch>
          </p:blipFill>
          <p:spPr>
            <a:xfrm>
              <a:off x="6867525" y="320675"/>
              <a:ext cx="3790950" cy="3009900"/>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9C2876BC-A356-4DA8-805E-E3C4A8263EC9}"/>
                </a:ext>
              </a:extLst>
            </p:cNvPr>
            <p:cNvSpPr/>
            <p:nvPr/>
          </p:nvSpPr>
          <p:spPr>
            <a:xfrm>
              <a:off x="6940732" y="2840467"/>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2653E4AE-DB2E-461C-89FF-377EE32FC254}"/>
              </a:ext>
            </a:extLst>
          </p:cNvPr>
          <p:cNvSpPr/>
          <p:nvPr/>
        </p:nvSpPr>
        <p:spPr>
          <a:xfrm>
            <a:off x="8519357" y="5878287"/>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a:solidFill>
                  <a:schemeClr val="tx1"/>
                </a:solidFill>
                <a:latin typeface="Helvetica" panose="020B0604020202020204" pitchFamily="34" charset="0"/>
                <a:cs typeface="Helvetica" panose="020B0604020202020204" pitchFamily="34" charset="0"/>
              </a:rPr>
              <a:t>………………</a:t>
            </a:r>
            <a:endParaRPr lang="en-US" sz="1200">
              <a:solidFill>
                <a:schemeClr val="tx1"/>
              </a:solidFill>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AF761849-9550-49CA-988C-15464477EB28}"/>
              </a:ext>
            </a:extLst>
          </p:cNvPr>
          <p:cNvSpPr/>
          <p:nvPr/>
        </p:nvSpPr>
        <p:spPr>
          <a:xfrm>
            <a:off x="8519357" y="6063609"/>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a:solidFill>
                  <a:schemeClr val="tx1"/>
                </a:solidFill>
                <a:latin typeface="Helvetica" panose="020B0604020202020204" pitchFamily="34" charset="0"/>
                <a:cs typeface="Helvetica" panose="020B0604020202020204" pitchFamily="34" charset="0"/>
              </a:rPr>
              <a:t>………………</a:t>
            </a:r>
            <a:endParaRPr lang="en-US" sz="1200">
              <a:solidFill>
                <a:schemeClr val="tx1"/>
              </a:solidFill>
              <a:latin typeface="Helvetica" panose="020B06040202020202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D42637C9-D4C5-4716-A3C9-3E385CB3752B}"/>
              </a:ext>
            </a:extLst>
          </p:cNvPr>
          <p:cNvSpPr/>
          <p:nvPr/>
        </p:nvSpPr>
        <p:spPr>
          <a:xfrm>
            <a:off x="8519357" y="6258166"/>
            <a:ext cx="2423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a:solidFill>
                  <a:schemeClr val="tx1"/>
                </a:solidFill>
                <a:latin typeface="Helvetica" panose="020B0604020202020204" pitchFamily="34" charset="0"/>
                <a:cs typeface="Helvetica" panose="020B0604020202020204" pitchFamily="34" charset="0"/>
              </a:rPr>
              <a:t>………………</a:t>
            </a:r>
            <a:endParaRPr lang="en-US" sz="1200">
              <a:solidFill>
                <a:schemeClr val="tx1"/>
              </a:solidFill>
              <a:latin typeface="Helvetica" panose="020B0604020202020204"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BB219DFD-9FD7-468B-9C6C-4136275C7362}"/>
              </a:ext>
            </a:extLst>
          </p:cNvPr>
          <p:cNvSpPr/>
          <p:nvPr/>
        </p:nvSpPr>
        <p:spPr>
          <a:xfrm>
            <a:off x="6891590" y="6472645"/>
            <a:ext cx="4062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99172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en-US" noProof="0"/>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a:t>Questions on all (</a:t>
            </a:r>
            <a:r>
              <a:rPr lang="en-US" b="1"/>
              <a:t>theoretical</a:t>
            </a:r>
            <a:r>
              <a:rPr lang="en-US"/>
              <a:t> and </a:t>
            </a:r>
            <a:r>
              <a:rPr lang="en-US" b="1"/>
              <a:t>practical</a:t>
            </a:r>
            <a:r>
              <a:rPr lang="en-US"/>
              <a:t>) aspects of the course</a:t>
            </a:r>
          </a:p>
          <a:p>
            <a:pPr lvl="1"/>
            <a:r>
              <a:rPr lang="en-US"/>
              <a:t>A </a:t>
            </a:r>
            <a:r>
              <a:rPr lang="en-US" b="1"/>
              <a:t>single session </a:t>
            </a:r>
            <a:r>
              <a:rPr lang="en-US"/>
              <a:t>with both teachers</a:t>
            </a:r>
          </a:p>
          <a:p>
            <a:pPr lvl="1"/>
            <a:r>
              <a:rPr lang="en-US"/>
              <a:t>Exam covers </a:t>
            </a:r>
            <a:r>
              <a:rPr lang="en-US" b="1"/>
              <a:t>both modules</a:t>
            </a:r>
          </a:p>
          <a:p>
            <a:pPr lvl="1"/>
            <a:r>
              <a:rPr lang="en-US" b="1"/>
              <a:t>Seminars and labs</a:t>
            </a:r>
            <a:r>
              <a:rPr lang="en-US"/>
              <a:t> are included</a:t>
            </a:r>
          </a:p>
          <a:p>
            <a:pPr lvl="1"/>
            <a:r>
              <a:rPr lang="en-US" b="1"/>
              <a:t>Interaction during the lectures/labs </a:t>
            </a:r>
            <a:r>
              <a:rPr lang="en-US"/>
              <a:t>is considered in the final evaluation</a:t>
            </a:r>
          </a:p>
          <a:p>
            <a:r>
              <a:rPr lang="en-US"/>
              <a:t>No scheduled dates, just come </a:t>
            </a:r>
            <a:r>
              <a:rPr lang="en-US" b="1"/>
              <a:t>when you are ready</a:t>
            </a:r>
          </a:p>
          <a:p>
            <a:pPr lvl="1"/>
            <a:r>
              <a:rPr lang="en-US"/>
              <a:t>Send an email to </a:t>
            </a:r>
            <a:r>
              <a:rPr lang="en-US">
                <a:hlinkClick r:id="rId2" tooltip="mailto:enrico.gallinucci@unibo.it"/>
              </a:rPr>
              <a:t>enrico.gallinucci@unibo.it</a:t>
            </a:r>
            <a:r>
              <a:rPr lang="en-US"/>
              <a:t> to book an appointment</a:t>
            </a:r>
          </a:p>
          <a:p>
            <a:pPr lvl="1"/>
            <a:r>
              <a:rPr lang="en-US"/>
              <a:t>At least one week in advance</a:t>
            </a:r>
          </a:p>
          <a:p>
            <a:r>
              <a:rPr lang="en-US"/>
              <a:t>According to the University's regulation</a:t>
            </a:r>
          </a:p>
          <a:p>
            <a:pPr lvl="1"/>
            <a:r>
              <a:rPr lang="en-US"/>
              <a:t>Exams must be in presence</a:t>
            </a:r>
          </a:p>
          <a:p>
            <a:pPr lvl="1"/>
            <a:r>
              <a:rPr lang="en-US" b="1"/>
              <a:t>Cannot refuse a grade more than once</a:t>
            </a:r>
          </a:p>
          <a:p>
            <a:r>
              <a:rPr lang="en-US"/>
              <a:t>Be prepared: you have to wait </a:t>
            </a:r>
            <a:r>
              <a:rPr lang="en-US" b="1"/>
              <a:t>1 month before trying again</a:t>
            </a:r>
            <a:r>
              <a:rPr lang="en-US"/>
              <a:t> (in any case)</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4</a:t>
            </a:fld>
            <a:endParaRPr lang="en-US"/>
          </a:p>
        </p:txBody>
      </p:sp>
      <p:sp>
        <p:nvSpPr>
          <p:cNvPr id="10" name="Content Placeholder 9">
            <a:extLst>
              <a:ext uri="{FF2B5EF4-FFF2-40B4-BE49-F238E27FC236}">
                <a16:creationId xmlns:a16="http://schemas.microsoft.com/office/drawing/2014/main" id="{DEC1F6A9-7E08-4C13-A13B-B85D6FADFF0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120350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369BC3A-6BC2-40AD-9308-117B730BC983}"/>
              </a:ext>
            </a:extLst>
          </p:cNvPr>
          <p:cNvSpPr>
            <a:spLocks noGrp="1"/>
          </p:cNvSpPr>
          <p:nvPr>
            <p:ph type="title"/>
          </p:nvPr>
        </p:nvSpPr>
        <p:spPr/>
        <p:txBody>
          <a:bodyPr>
            <a:normAutofit/>
          </a:bodyPr>
          <a:lstStyle/>
          <a:p>
            <a:r>
              <a:rPr lang="en-US" noProof="0"/>
              <a:t>Data provenance</a:t>
            </a:r>
          </a:p>
        </p:txBody>
      </p:sp>
      <p:sp>
        <p:nvSpPr>
          <p:cNvPr id="8" name="Content Placeholder 7">
            <a:extLst>
              <a:ext uri="{FF2B5EF4-FFF2-40B4-BE49-F238E27FC236}">
                <a16:creationId xmlns:a16="http://schemas.microsoft.com/office/drawing/2014/main" id="{42BFE052-1325-470A-8665-D518082457E0}"/>
              </a:ext>
            </a:extLst>
          </p:cNvPr>
          <p:cNvSpPr>
            <a:spLocks noGrp="1"/>
          </p:cNvSpPr>
          <p:nvPr>
            <p:ph sz="half" idx="1"/>
          </p:nvPr>
        </p:nvSpPr>
        <p:spPr/>
        <p:txBody>
          <a:bodyPr/>
          <a:lstStyle/>
          <a:p>
            <a:r>
              <a:rPr lang="en-US" noProof="0">
                <a:solidFill>
                  <a:srgbClr val="FF5050"/>
                </a:solidFill>
              </a:rPr>
              <a:t>Entity</a:t>
            </a:r>
          </a:p>
          <a:p>
            <a:pPr lvl="1"/>
            <a:r>
              <a:rPr lang="en-US" noProof="0"/>
              <a:t>Physical/conceptual things</a:t>
            </a:r>
          </a:p>
          <a:p>
            <a:r>
              <a:rPr lang="en-US" noProof="0">
                <a:solidFill>
                  <a:srgbClr val="FF5050"/>
                </a:solidFill>
              </a:rPr>
              <a:t>Activity</a:t>
            </a:r>
            <a:r>
              <a:rPr lang="en-US" noProof="0"/>
              <a:t> </a:t>
            </a:r>
          </a:p>
          <a:p>
            <a:pPr lvl="1"/>
            <a:r>
              <a:rPr lang="en-US" noProof="0"/>
              <a:t>Dynamic aspects of the world, such as actions</a:t>
            </a:r>
          </a:p>
          <a:p>
            <a:pPr lvl="1"/>
            <a:r>
              <a:rPr lang="en-US" noProof="0"/>
              <a:t>How entities come into existence, often making use of previously existing entities</a:t>
            </a:r>
          </a:p>
          <a:p>
            <a:r>
              <a:rPr lang="en-US" noProof="0">
                <a:solidFill>
                  <a:srgbClr val="FF5050"/>
                </a:solidFill>
              </a:rPr>
              <a:t>Agent</a:t>
            </a:r>
            <a:r>
              <a:rPr lang="en-US" noProof="0"/>
              <a:t> </a:t>
            </a:r>
          </a:p>
          <a:p>
            <a:pPr lvl="1"/>
            <a:r>
              <a:rPr lang="en-US" noProof="0"/>
              <a:t>A person, a piece of software</a:t>
            </a:r>
          </a:p>
          <a:p>
            <a:pPr lvl="1"/>
            <a:r>
              <a:rPr lang="en-US" noProof="0"/>
              <a:t>Takes a role in an activity such that the agent can be assigned some degree of responsibility for the activity taking place </a:t>
            </a:r>
          </a:p>
        </p:txBody>
      </p:sp>
      <p:pic>
        <p:nvPicPr>
          <p:cNvPr id="12" name="Content Placeholder 11" descr="Graphical user interface, application&#10;&#10;Description automatically generated">
            <a:extLst>
              <a:ext uri="{FF2B5EF4-FFF2-40B4-BE49-F238E27FC236}">
                <a16:creationId xmlns:a16="http://schemas.microsoft.com/office/drawing/2014/main" id="{E58AFED9-C7EB-4D42-8188-E542A054BF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00550"/>
            <a:ext cx="5181600" cy="3201488"/>
          </a:xfrm>
        </p:spPr>
      </p:pic>
      <p:sp>
        <p:nvSpPr>
          <p:cNvPr id="4" name="Footer Placeholder 3">
            <a:extLst>
              <a:ext uri="{FF2B5EF4-FFF2-40B4-BE49-F238E27FC236}">
                <a16:creationId xmlns:a16="http://schemas.microsoft.com/office/drawing/2014/main" id="{6C59153F-00A4-40DE-8F28-E347C2824D65}"/>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2FB5B1F0-843E-468B-89C0-AC6B344F7527}"/>
              </a:ext>
            </a:extLst>
          </p:cNvPr>
          <p:cNvSpPr>
            <a:spLocks noGrp="1"/>
          </p:cNvSpPr>
          <p:nvPr>
            <p:ph type="sldNum" sz="quarter" idx="12"/>
          </p:nvPr>
        </p:nvSpPr>
        <p:spPr/>
        <p:txBody>
          <a:bodyPr/>
          <a:lstStyle/>
          <a:p>
            <a:fld id="{5DD6F1BA-2510-46FC-9346-AB1F3CA1593B}" type="slidenum">
              <a:rPr lang="it-IT" smtClean="0"/>
              <a:pPr/>
              <a:t>40</a:t>
            </a:fld>
            <a:endParaRPr lang="it-IT"/>
          </a:p>
        </p:txBody>
      </p:sp>
      <p:sp>
        <p:nvSpPr>
          <p:cNvPr id="24" name="Content Placeholder 23">
            <a:extLst>
              <a:ext uri="{FF2B5EF4-FFF2-40B4-BE49-F238E27FC236}">
                <a16:creationId xmlns:a16="http://schemas.microsoft.com/office/drawing/2014/main" id="{24FD2CF2-3F6A-4AE1-8C42-3C85DEE8C697}"/>
              </a:ext>
            </a:extLst>
          </p:cNvPr>
          <p:cNvSpPr>
            <a:spLocks noGrp="1"/>
          </p:cNvSpPr>
          <p:nvPr>
            <p:ph idx="13"/>
          </p:nvPr>
        </p:nvSpPr>
        <p:spPr/>
        <p:txBody>
          <a:bodyPr/>
          <a:lstStyle/>
          <a:p>
            <a:r>
              <a:rPr lang="en-US" noProof="0">
                <a:hlinkClick r:id="rId3"/>
              </a:rPr>
              <a:t>https://www.w3.org/TR/2013/NOTE-prov-primer-20130430/</a:t>
            </a:r>
            <a:r>
              <a:rPr lang="en-US" noProof="0"/>
              <a:t> </a:t>
            </a:r>
          </a:p>
        </p:txBody>
      </p:sp>
    </p:spTree>
    <p:extLst>
      <p:ext uri="{BB962C8B-B14F-4D97-AF65-F5344CB8AC3E}">
        <p14:creationId xmlns:p14="http://schemas.microsoft.com/office/powerpoint/2010/main" val="33365589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a:t>AWS CLI</a:t>
            </a:r>
          </a:p>
        </p:txBody>
      </p:sp>
      <p:sp>
        <p:nvSpPr>
          <p:cNvPr id="7" name="Content Placeholder 6">
            <a:extLst>
              <a:ext uri="{FF2B5EF4-FFF2-40B4-BE49-F238E27FC236}">
                <a16:creationId xmlns:a16="http://schemas.microsoft.com/office/drawing/2014/main" id="{977F65A8-81C7-43CE-920F-BC38E6FE78DB}"/>
              </a:ext>
            </a:extLst>
          </p:cNvPr>
          <p:cNvSpPr>
            <a:spLocks noGrp="1"/>
          </p:cNvSpPr>
          <p:nvPr>
            <p:ph idx="1"/>
          </p:nvPr>
        </p:nvSpPr>
        <p:spPr/>
        <p:txBody>
          <a:bodyPr/>
          <a:lstStyle/>
          <a:p>
            <a:r>
              <a:rPr lang="en-US" noProof="0"/>
              <a:t>Run `</a:t>
            </a:r>
            <a:r>
              <a:rPr lang="en-US" noProof="0" err="1">
                <a:latin typeface="CourierPrime"/>
              </a:rPr>
              <a:t>aws</a:t>
            </a:r>
            <a:r>
              <a:rPr lang="en-US" noProof="0">
                <a:latin typeface="CourierPrime"/>
              </a:rPr>
              <a:t> configure</a:t>
            </a:r>
            <a:r>
              <a:rPr lang="en-US" noProof="0"/>
              <a:t>`</a:t>
            </a:r>
          </a:p>
          <a:p>
            <a:pPr lvl="1"/>
            <a:r>
              <a:rPr lang="en-US" noProof="0"/>
              <a:t>Confirm AWS Access Key ID (press enter)</a:t>
            </a:r>
          </a:p>
          <a:p>
            <a:pPr lvl="1"/>
            <a:r>
              <a:rPr lang="en-US" noProof="0"/>
              <a:t>Confirm AWS Secret Access Key (press enter)</a:t>
            </a:r>
          </a:p>
          <a:p>
            <a:pPr lvl="1"/>
            <a:r>
              <a:rPr lang="en-US" noProof="0"/>
              <a:t>Set Default region name to `</a:t>
            </a:r>
            <a:r>
              <a:rPr lang="en-US" noProof="0">
                <a:latin typeface="CourierPrime"/>
              </a:rPr>
              <a:t>us-east-1</a:t>
            </a:r>
            <a:r>
              <a:rPr lang="en-US" noProof="0"/>
              <a:t>`</a:t>
            </a:r>
          </a:p>
          <a:p>
            <a:pPr lvl="1"/>
            <a:r>
              <a:rPr lang="en-US" noProof="0"/>
              <a:t>Set Default output format to `</a:t>
            </a:r>
            <a:r>
              <a:rPr lang="en-US" noProof="0" err="1">
                <a:latin typeface="CourierPrime"/>
              </a:rPr>
              <a:t>json</a:t>
            </a:r>
            <a:r>
              <a:rPr lang="en-US" noProof="0"/>
              <a:t>`</a:t>
            </a:r>
          </a:p>
          <a:p>
            <a:r>
              <a:rPr lang="en-US" noProof="0"/>
              <a:t>It is also possible to configure an AWS profile</a:t>
            </a:r>
          </a:p>
          <a:p>
            <a:pPr lvl="1"/>
            <a:r>
              <a:rPr lang="en-US" noProof="0"/>
              <a:t>A (named) profile is a collection of settings and credentials</a:t>
            </a:r>
          </a:p>
          <a:p>
            <a:pPr lvl="1"/>
            <a:r>
              <a:rPr lang="en-US" noProof="0"/>
              <a:t>If profile is specified, its settings and credentials are used to run a command</a:t>
            </a:r>
          </a:p>
          <a:p>
            <a:pPr lvl="1"/>
            <a:r>
              <a:rPr lang="en-US" noProof="0"/>
              <a:t>When no profile is explicitly referenced, use `</a:t>
            </a:r>
            <a:r>
              <a:rPr lang="en-US" noProof="0">
                <a:latin typeface="CourierPrime"/>
              </a:rPr>
              <a:t>default</a:t>
            </a:r>
            <a:r>
              <a:rPr lang="en-US" noProof="0"/>
              <a:t>` </a:t>
            </a:r>
          </a:p>
          <a:p>
            <a:pPr lvl="2"/>
            <a:r>
              <a:rPr lang="en-US" noProof="0"/>
              <a:t>We stick to `</a:t>
            </a:r>
            <a:r>
              <a:rPr lang="en-US" noProof="0">
                <a:latin typeface="CourierPrime"/>
              </a:rPr>
              <a:t>default</a:t>
            </a:r>
            <a:r>
              <a:rPr lang="en-US" noProof="0"/>
              <a:t>`</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it-IT" smtClean="0"/>
              <a:pPr/>
              <a:t>400</a:t>
            </a:fld>
            <a:endParaRPr lang="it-IT"/>
          </a:p>
        </p:txBody>
      </p:sp>
    </p:spTree>
    <p:extLst>
      <p:ext uri="{BB962C8B-B14F-4D97-AF65-F5344CB8AC3E}">
        <p14:creationId xmlns:p14="http://schemas.microsoft.com/office/powerpoint/2010/main" val="73360548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
            <a:extLst>
              <a:ext uri="{FF2B5EF4-FFF2-40B4-BE49-F238E27FC236}">
                <a16:creationId xmlns:a16="http://schemas.microsoft.com/office/drawing/2014/main" id="{DB2DEEF6-8DD2-4E82-8541-CD7D96DFBD14}"/>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noProof="0"/>
              <a:t>$ </a:t>
            </a:r>
            <a:r>
              <a:rPr lang="en-US" sz="1400" noProof="0">
                <a:latin typeface="Consolas" panose="020B0609020204030204" pitchFamily="49" charset="0"/>
              </a:rPr>
              <a:t>git clone </a:t>
            </a:r>
            <a:r>
              <a:rPr lang="en-US" sz="1400" noProof="0">
                <a:latin typeface="Consolas" panose="020B0609020204030204" pitchFamily="49" charset="0"/>
                <a:hlinkClick r:id="rId2"/>
              </a:rPr>
              <a:t>https://github.com/w4bo/bigdata-aws/</a:t>
            </a:r>
            <a:endParaRPr lang="en-US" noProof="0"/>
          </a:p>
          <a:p>
            <a:r>
              <a:rPr lang="en-US" noProof="0"/>
              <a:t>$ cd bigdata-</a:t>
            </a:r>
            <a:r>
              <a:rPr lang="en-US" noProof="0" err="1"/>
              <a:t>aws</a:t>
            </a:r>
            <a:r>
              <a:rPr lang="en-US" noProof="0"/>
              <a:t>/lab01-lambda</a:t>
            </a:r>
          </a:p>
          <a:p>
            <a:r>
              <a:rPr lang="en-US" noProof="0"/>
              <a:t>$ </a:t>
            </a:r>
            <a:r>
              <a:rPr lang="en-US" noProof="0" err="1"/>
              <a:t>aws</a:t>
            </a:r>
            <a:r>
              <a:rPr lang="en-US" noProof="0"/>
              <a:t> s3api create-bucket --bucket aws-bucket-bigdata2021</a:t>
            </a:r>
          </a:p>
          <a:p>
            <a:r>
              <a:rPr lang="en-US" noProof="0"/>
              <a:t>$ </a:t>
            </a:r>
            <a:r>
              <a:rPr lang="en-US" altLang="en-US" noProof="0" err="1"/>
              <a:t>aws</a:t>
            </a:r>
            <a:r>
              <a:rPr lang="en-US" altLang="en-US" noProof="0"/>
              <a:t> s3 cp datasets/inferno.txt s3://</a:t>
            </a:r>
            <a:r>
              <a:rPr lang="en-US" noProof="0"/>
              <a:t>aws-bucket-bigdata2021</a:t>
            </a:r>
            <a:r>
              <a:rPr lang="en-US" altLang="en-US" noProof="0"/>
              <a:t>/inferno.txt</a:t>
            </a:r>
          </a:p>
          <a:p>
            <a:r>
              <a:rPr lang="en-US" altLang="en-US" noProof="0"/>
              <a:t>$ </a:t>
            </a:r>
            <a:r>
              <a:rPr lang="en-US" altLang="en-US" noProof="0" err="1"/>
              <a:t>aws</a:t>
            </a:r>
            <a:r>
              <a:rPr lang="en-US" altLang="en-US" noProof="0"/>
              <a:t> s3api list-objects --bucket </a:t>
            </a:r>
            <a:r>
              <a:rPr lang="en-US" noProof="0"/>
              <a:t>aws-bucket-bigdata2021</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a:t>Object storage: S3</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401</a:t>
            </a:fld>
            <a:endParaRPr lang="it-IT"/>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a:t>Create S3 bucket, t</a:t>
            </a:r>
            <a:r>
              <a:rPr lang="en-US" altLang="en-US" noProof="0"/>
              <a:t>he following rules apply for naming buckets </a:t>
            </a:r>
          </a:p>
          <a:p>
            <a:pPr lvl="1"/>
            <a:r>
              <a:rPr lang="en-US" altLang="en-US" noProof="0"/>
              <a:t>Must be between 3 and 63 characters long</a:t>
            </a:r>
          </a:p>
          <a:p>
            <a:pPr lvl="1"/>
            <a:r>
              <a:rPr lang="en-US" altLang="en-US" noProof="0"/>
              <a:t>Can consist only of lowercase letters, numbers, dots (.), and hyphens (-) </a:t>
            </a:r>
          </a:p>
          <a:p>
            <a:pPr lvl="1"/>
            <a:r>
              <a:rPr lang="en-US" altLang="en-US" noProof="0"/>
              <a:t>Must be unique within a partition (i.e., a group of regions)</a:t>
            </a:r>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4"/>
          </p:nvPr>
        </p:nvSpPr>
        <p:spPr/>
        <p:txBody>
          <a:bodyPr/>
          <a:lstStyle/>
          <a:p>
            <a:r>
              <a:rPr lang="en-US" noProof="0">
                <a:hlinkClick r:id="rId3"/>
              </a:rPr>
              <a:t>https://s3.console.aws.amazon.com/s3/home?region=us-east-1#</a:t>
            </a:r>
            <a:r>
              <a:rPr lang="en-US" noProof="0"/>
              <a:t> </a:t>
            </a:r>
          </a:p>
        </p:txBody>
      </p:sp>
      <p:sp>
        <p:nvSpPr>
          <p:cNvPr id="2" name="Rectangle 1">
            <a:extLst>
              <a:ext uri="{FF2B5EF4-FFF2-40B4-BE49-F238E27FC236}">
                <a16:creationId xmlns:a16="http://schemas.microsoft.com/office/drawing/2014/main" id="{73244459-077E-413C-A288-B170F4A5A99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364325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a:t>BIG DATA AND </a:t>
            </a:r>
            <a:br>
              <a:rPr lang="en-US" noProof="0"/>
            </a:br>
            <a:r>
              <a:rPr lang="en-US" noProof="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a:t>Data pipelines on AWS Lambda</a:t>
            </a:r>
          </a:p>
        </p:txBody>
      </p:sp>
    </p:spTree>
    <p:extLst>
      <p:ext uri="{BB962C8B-B14F-4D97-AF65-F5344CB8AC3E}">
        <p14:creationId xmlns:p14="http://schemas.microsoft.com/office/powerpoint/2010/main" val="245002411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DB2BE-40BB-4259-88A5-D0869BBC41BA}"/>
              </a:ext>
            </a:extLst>
          </p:cNvPr>
          <p:cNvSpPr>
            <a:spLocks noGrp="1"/>
          </p:cNvSpPr>
          <p:nvPr>
            <p:ph type="title"/>
          </p:nvPr>
        </p:nvSpPr>
        <p:spPr/>
        <p:txBody>
          <a:bodyPr/>
          <a:lstStyle/>
          <a:p>
            <a:r>
              <a:rPr lang="en-US" noProof="0"/>
              <a:t>Requirements</a:t>
            </a:r>
          </a:p>
        </p:txBody>
      </p:sp>
      <p:sp>
        <p:nvSpPr>
          <p:cNvPr id="3" name="Content Placeholder 2">
            <a:extLst>
              <a:ext uri="{FF2B5EF4-FFF2-40B4-BE49-F238E27FC236}">
                <a16:creationId xmlns:a16="http://schemas.microsoft.com/office/drawing/2014/main" id="{12B6BA2F-8D94-4CC6-9E3A-7E64A5D49F05}"/>
              </a:ext>
            </a:extLst>
          </p:cNvPr>
          <p:cNvSpPr>
            <a:spLocks noGrp="1"/>
          </p:cNvSpPr>
          <p:nvPr>
            <p:ph idx="1"/>
          </p:nvPr>
        </p:nvSpPr>
        <p:spPr/>
        <p:txBody>
          <a:bodyPr/>
          <a:lstStyle/>
          <a:p>
            <a:r>
              <a:rPr lang="en-US" noProof="0"/>
              <a:t>To start this lecture, you need to</a:t>
            </a:r>
          </a:p>
          <a:p>
            <a:pPr lvl="1"/>
            <a:r>
              <a:rPr lang="en-US" noProof="0"/>
              <a:t>Activate your AWS Educate account</a:t>
            </a:r>
          </a:p>
          <a:p>
            <a:pPr lvl="1"/>
            <a:r>
              <a:rPr lang="en-US" noProof="0"/>
              <a:t>Either</a:t>
            </a:r>
          </a:p>
          <a:p>
            <a:pPr lvl="2"/>
            <a:r>
              <a:rPr lang="en-US" noProof="0"/>
              <a:t>Install the necessary software</a:t>
            </a:r>
          </a:p>
          <a:p>
            <a:pPr lvl="3"/>
            <a:r>
              <a:rPr lang="en-US" noProof="0"/>
              <a:t>git</a:t>
            </a:r>
          </a:p>
          <a:p>
            <a:pPr lvl="3"/>
            <a:r>
              <a:rPr lang="en-US" noProof="0"/>
              <a:t>IntelliJ IDEA (with AWS Toolkit and Scala plugins)</a:t>
            </a:r>
          </a:p>
          <a:p>
            <a:pPr lvl="3"/>
            <a:r>
              <a:rPr lang="en-US" noProof="0"/>
              <a:t>python</a:t>
            </a:r>
          </a:p>
          <a:p>
            <a:pPr lvl="3"/>
            <a:r>
              <a:rPr lang="en-US" noProof="0"/>
              <a:t>java 1.8</a:t>
            </a:r>
          </a:p>
          <a:p>
            <a:pPr lvl="3"/>
            <a:r>
              <a:rPr lang="en-US" noProof="0"/>
              <a:t>Docker</a:t>
            </a:r>
          </a:p>
          <a:p>
            <a:pPr lvl="3"/>
            <a:r>
              <a:rPr lang="en-US" noProof="0"/>
              <a:t>AWS CLI, AWS SAM CLI</a:t>
            </a:r>
          </a:p>
          <a:p>
            <a:pPr lvl="2"/>
            <a:r>
              <a:rPr lang="en-US" noProof="0"/>
              <a:t>Be able to download and run the VM</a:t>
            </a:r>
          </a:p>
        </p:txBody>
      </p:sp>
      <p:sp>
        <p:nvSpPr>
          <p:cNvPr id="4" name="Footer Placeholder 3">
            <a:extLst>
              <a:ext uri="{FF2B5EF4-FFF2-40B4-BE49-F238E27FC236}">
                <a16:creationId xmlns:a16="http://schemas.microsoft.com/office/drawing/2014/main" id="{DCAA4A88-8418-4D62-A883-D0D3D6A49D5C}"/>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11481CAD-BA7C-4769-98D3-61A915A4DD86}"/>
              </a:ext>
            </a:extLst>
          </p:cNvPr>
          <p:cNvSpPr>
            <a:spLocks noGrp="1"/>
          </p:cNvSpPr>
          <p:nvPr>
            <p:ph type="sldNum" sz="quarter" idx="12"/>
          </p:nvPr>
        </p:nvSpPr>
        <p:spPr/>
        <p:txBody>
          <a:bodyPr/>
          <a:lstStyle/>
          <a:p>
            <a:fld id="{5DD6F1BA-2510-46FC-9346-AB1F3CA1593B}" type="slidenum">
              <a:rPr lang="it-IT" smtClean="0"/>
              <a:t>403</a:t>
            </a:fld>
            <a:endParaRPr lang="it-IT"/>
          </a:p>
        </p:txBody>
      </p:sp>
      <p:sp>
        <p:nvSpPr>
          <p:cNvPr id="6" name="Content Placeholder 5">
            <a:extLst>
              <a:ext uri="{FF2B5EF4-FFF2-40B4-BE49-F238E27FC236}">
                <a16:creationId xmlns:a16="http://schemas.microsoft.com/office/drawing/2014/main" id="{CBDC7BF1-9278-46AF-A066-DC96F22B708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56320627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04262B87-03AB-404A-8A51-B1FB47D88105}"/>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r>
              <a:rPr lang="en-US" altLang="en-US" noProof="0" err="1"/>
              <a:t>sudo</a:t>
            </a:r>
            <a:r>
              <a:rPr lang="en-US" altLang="en-US" noProof="0"/>
              <a:t> group add docker</a:t>
            </a:r>
          </a:p>
          <a:p>
            <a:pPr lvl="0"/>
            <a:r>
              <a:rPr lang="en-US" altLang="en-US" noProof="0" err="1"/>
              <a:t>sudo</a:t>
            </a:r>
            <a:r>
              <a:rPr lang="en-US" altLang="en-US" noProof="0"/>
              <a:t> </a:t>
            </a:r>
            <a:r>
              <a:rPr lang="en-US" altLang="en-US" noProof="0" err="1"/>
              <a:t>usermod</a:t>
            </a:r>
            <a:r>
              <a:rPr lang="en-US" altLang="en-US" noProof="0"/>
              <a:t> –</a:t>
            </a:r>
            <a:r>
              <a:rPr lang="en-US" altLang="en-US" noProof="0" err="1"/>
              <a:t>aG</a:t>
            </a:r>
            <a:r>
              <a:rPr lang="en-US" altLang="en-US" noProof="0"/>
              <a:t> docker $USER</a:t>
            </a:r>
          </a:p>
          <a:p>
            <a:pPr lvl="0"/>
            <a:r>
              <a:rPr lang="en-US" altLang="en-US" noProof="0" err="1"/>
              <a:t>newgrp</a:t>
            </a:r>
            <a:r>
              <a:rPr lang="en-US" altLang="en-US" noProof="0"/>
              <a:t> docker</a:t>
            </a:r>
          </a:p>
          <a:p>
            <a:r>
              <a:rPr lang="en-US" altLang="en-US" noProof="0" err="1"/>
              <a:t>sudo</a:t>
            </a:r>
            <a:r>
              <a:rPr lang="en-US" altLang="en-US" noProof="0"/>
              <a:t> </a:t>
            </a:r>
            <a:r>
              <a:rPr lang="en-US" altLang="en-US" noProof="0" err="1"/>
              <a:t>chmod</a:t>
            </a:r>
            <a:r>
              <a:rPr lang="en-US" altLang="en-US" noProof="0"/>
              <a:t> 666 /var/run/</a:t>
            </a:r>
            <a:r>
              <a:rPr lang="en-US" altLang="en-US" noProof="0" err="1"/>
              <a:t>docker.sock</a:t>
            </a:r>
            <a:r>
              <a:rPr lang="en-US" altLang="en-US" noProof="0"/>
              <a:t> </a:t>
            </a:r>
          </a:p>
          <a:p>
            <a:pPr lvl="0"/>
            <a:r>
              <a:rPr lang="en-US" altLang="en-US" noProof="0" err="1"/>
              <a:t>wget</a:t>
            </a:r>
            <a:r>
              <a:rPr lang="en-US" altLang="en-US" noProof="0"/>
              <a:t> </a:t>
            </a:r>
            <a:r>
              <a:rPr lang="en-US" altLang="en-US" noProof="0">
                <a:hlinkClick r:id="rId2"/>
              </a:rPr>
              <a:t>https://github.com/aws/aws-sam-cli/releases/latest/download/aws-sam-cli-linux-x86_64.zip</a:t>
            </a:r>
            <a:r>
              <a:rPr lang="en-US" altLang="en-US" noProof="0"/>
              <a:t> </a:t>
            </a:r>
          </a:p>
          <a:p>
            <a:pPr lvl="0"/>
            <a:r>
              <a:rPr lang="en-US" altLang="en-US" noProof="0"/>
              <a:t>unzip aws-sam-cli-linux-x86_64.zip -d </a:t>
            </a:r>
            <a:r>
              <a:rPr lang="en-US" altLang="en-US" noProof="0" err="1"/>
              <a:t>sam</a:t>
            </a:r>
            <a:r>
              <a:rPr lang="en-US" altLang="en-US" noProof="0"/>
              <a:t>-installation </a:t>
            </a:r>
          </a:p>
          <a:p>
            <a:pPr lvl="0"/>
            <a:r>
              <a:rPr lang="en-US" altLang="en-US" noProof="0" err="1"/>
              <a:t>sudo</a:t>
            </a:r>
            <a:r>
              <a:rPr lang="en-US" altLang="en-US" noProof="0"/>
              <a:t> ./</a:t>
            </a:r>
            <a:r>
              <a:rPr lang="en-US" altLang="en-US" noProof="0" err="1"/>
              <a:t>sam</a:t>
            </a:r>
            <a:r>
              <a:rPr lang="en-US" altLang="en-US" noProof="0"/>
              <a:t>-installation/install </a:t>
            </a:r>
          </a:p>
          <a:p>
            <a:pPr lvl="0"/>
            <a:r>
              <a:rPr lang="en-US" altLang="en-US" noProof="0" err="1"/>
              <a:t>sam</a:t>
            </a:r>
            <a:r>
              <a:rPr lang="en-US" altLang="en-US" noProof="0"/>
              <a:t> --version </a:t>
            </a:r>
          </a:p>
        </p:txBody>
      </p:sp>
      <p:sp>
        <p:nvSpPr>
          <p:cNvPr id="2" name="Title 1">
            <a:extLst>
              <a:ext uri="{FF2B5EF4-FFF2-40B4-BE49-F238E27FC236}">
                <a16:creationId xmlns:a16="http://schemas.microsoft.com/office/drawing/2014/main" id="{3465BF23-A88A-4552-9BF9-3E77C57C9B16}"/>
              </a:ext>
            </a:extLst>
          </p:cNvPr>
          <p:cNvSpPr>
            <a:spLocks noGrp="1"/>
          </p:cNvSpPr>
          <p:nvPr>
            <p:ph type="title"/>
          </p:nvPr>
        </p:nvSpPr>
        <p:spPr/>
        <p:txBody>
          <a:bodyPr/>
          <a:lstStyle/>
          <a:p>
            <a:r>
              <a:rPr lang="en-US" noProof="0"/>
              <a:t>AWS SAM CLI</a:t>
            </a:r>
          </a:p>
        </p:txBody>
      </p:sp>
      <p:sp>
        <p:nvSpPr>
          <p:cNvPr id="4" name="Footer Placeholder 3">
            <a:extLst>
              <a:ext uri="{FF2B5EF4-FFF2-40B4-BE49-F238E27FC236}">
                <a16:creationId xmlns:a16="http://schemas.microsoft.com/office/drawing/2014/main" id="{0012B823-7E2F-4E1D-B080-15E6C46CA0E4}"/>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149EF238-F281-4884-9F57-5C4E5909CB40}"/>
              </a:ext>
            </a:extLst>
          </p:cNvPr>
          <p:cNvSpPr>
            <a:spLocks noGrp="1"/>
          </p:cNvSpPr>
          <p:nvPr>
            <p:ph type="sldNum" sz="quarter" idx="12"/>
          </p:nvPr>
        </p:nvSpPr>
        <p:spPr/>
        <p:txBody>
          <a:bodyPr/>
          <a:lstStyle/>
          <a:p>
            <a:fld id="{5DD6F1BA-2510-46FC-9346-AB1F3CA1593B}" type="slidenum">
              <a:rPr lang="it-IT" smtClean="0"/>
              <a:pPr/>
              <a:t>404</a:t>
            </a:fld>
            <a:endParaRPr lang="it-IT"/>
          </a:p>
        </p:txBody>
      </p:sp>
      <p:sp>
        <p:nvSpPr>
          <p:cNvPr id="23" name="Content Placeholder 22">
            <a:extLst>
              <a:ext uri="{FF2B5EF4-FFF2-40B4-BE49-F238E27FC236}">
                <a16:creationId xmlns:a16="http://schemas.microsoft.com/office/drawing/2014/main" id="{529E7030-662D-4F17-8EF6-829504ECCE2E}"/>
              </a:ext>
            </a:extLst>
          </p:cNvPr>
          <p:cNvSpPr>
            <a:spLocks noGrp="1"/>
          </p:cNvSpPr>
          <p:nvPr>
            <p:ph idx="1"/>
          </p:nvPr>
        </p:nvSpPr>
        <p:spPr/>
        <p:txBody>
          <a:bodyPr/>
          <a:lstStyle/>
          <a:p>
            <a:r>
              <a:rPr lang="en-US" noProof="0"/>
              <a:t>Serverless Application Model is a framework to build serverless applications</a:t>
            </a:r>
          </a:p>
          <a:p>
            <a:pPr lvl="1"/>
            <a:r>
              <a:rPr lang="en-US" noProof="0"/>
              <a:t>A serverless application is a combination of Lambda functions, event sources, etc.</a:t>
            </a:r>
          </a:p>
          <a:p>
            <a:pPr lvl="1"/>
            <a:r>
              <a:rPr lang="en-US" noProof="0"/>
              <a:t>Install AWS SAM CLI (on Linux)</a:t>
            </a:r>
          </a:p>
        </p:txBody>
      </p:sp>
      <p:sp>
        <p:nvSpPr>
          <p:cNvPr id="9" name="Content Placeholder 8">
            <a:extLst>
              <a:ext uri="{FF2B5EF4-FFF2-40B4-BE49-F238E27FC236}">
                <a16:creationId xmlns:a16="http://schemas.microsoft.com/office/drawing/2014/main" id="{B4DF4DC0-469B-4585-A272-9B1DB0561B65}"/>
              </a:ext>
            </a:extLst>
          </p:cNvPr>
          <p:cNvSpPr>
            <a:spLocks noGrp="1"/>
          </p:cNvSpPr>
          <p:nvPr>
            <p:ph idx="14"/>
          </p:nvPr>
        </p:nvSpPr>
        <p:spPr/>
        <p:txBody>
          <a:bodyPr/>
          <a:lstStyle/>
          <a:p>
            <a:r>
              <a:rPr lang="en-US" noProof="0">
                <a:hlinkClick r:id="rId3"/>
              </a:rPr>
              <a:t>https://docs.aws.amazon.com/serverless-application-model/latest/developerguide/serverless-sam-cli-install.html</a:t>
            </a:r>
            <a:r>
              <a:rPr lang="en-US" noProof="0"/>
              <a:t> </a:t>
            </a:r>
          </a:p>
        </p:txBody>
      </p:sp>
    </p:spTree>
    <p:extLst>
      <p:ext uri="{BB962C8B-B14F-4D97-AF65-F5344CB8AC3E}">
        <p14:creationId xmlns:p14="http://schemas.microsoft.com/office/powerpoint/2010/main" val="26034551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30483C2-F6D9-4D26-B1FC-A99E1619039A}"/>
              </a:ext>
            </a:extLst>
          </p:cNvPr>
          <p:cNvSpPr>
            <a:spLocks noGrp="1"/>
          </p:cNvSpPr>
          <p:nvPr>
            <p:ph type="title"/>
          </p:nvPr>
        </p:nvSpPr>
        <p:spPr/>
        <p:txBody>
          <a:bodyPr/>
          <a:lstStyle/>
          <a:p>
            <a:r>
              <a:rPr lang="en-US" noProof="0"/>
              <a:t>AWS services</a:t>
            </a:r>
          </a:p>
        </p:txBody>
      </p:sp>
      <p:sp>
        <p:nvSpPr>
          <p:cNvPr id="3" name="Content Placeholder 2">
            <a:extLst>
              <a:ext uri="{FF2B5EF4-FFF2-40B4-BE49-F238E27FC236}">
                <a16:creationId xmlns:a16="http://schemas.microsoft.com/office/drawing/2014/main" id="{EC596C46-6937-4878-8CE1-D558AC47DC0E}"/>
              </a:ext>
            </a:extLst>
          </p:cNvPr>
          <p:cNvSpPr>
            <a:spLocks noGrp="1"/>
          </p:cNvSpPr>
          <p:nvPr>
            <p:ph idx="1"/>
          </p:nvPr>
        </p:nvSpPr>
        <p:spPr/>
        <p:txBody>
          <a:bodyPr/>
          <a:lstStyle/>
          <a:p>
            <a:r>
              <a:rPr lang="en-US" sz="1800" noProof="0"/>
              <a:t>AWS Educate (and AWS console)</a:t>
            </a:r>
          </a:p>
          <a:p>
            <a:pPr lvl="1"/>
            <a:r>
              <a:rPr lang="en-US" sz="1400" noProof="0">
                <a:hlinkClick r:id="rId2"/>
              </a:rPr>
              <a:t>https://aws.amazon.com/it/education/awseducate/</a:t>
            </a:r>
            <a:r>
              <a:rPr lang="en-US" sz="1400" noProof="0"/>
              <a:t> </a:t>
            </a:r>
          </a:p>
          <a:p>
            <a:pPr lvl="1"/>
            <a:r>
              <a:rPr lang="en-US" sz="1400" noProof="0">
                <a:hlinkClick r:id="rId3"/>
              </a:rPr>
              <a:t>https://console.aws.amazon.com/console/home?region=us-east-1</a:t>
            </a:r>
            <a:r>
              <a:rPr lang="en-US" sz="1400" noProof="0"/>
              <a:t> </a:t>
            </a:r>
          </a:p>
          <a:p>
            <a:r>
              <a:rPr lang="en-US" sz="1800" noProof="0"/>
              <a:t>IAM (authentication)</a:t>
            </a:r>
          </a:p>
          <a:p>
            <a:pPr lvl="1"/>
            <a:r>
              <a:rPr lang="en-US" sz="1400" noProof="0">
                <a:hlinkClick r:id="rId4"/>
              </a:rPr>
              <a:t>https://docs.aws.amazon.com/IAM/latest/UserGuide/iam-ug.pdf</a:t>
            </a:r>
            <a:r>
              <a:rPr lang="en-US" sz="1400" noProof="0"/>
              <a:t> </a:t>
            </a:r>
          </a:p>
          <a:p>
            <a:r>
              <a:rPr lang="en-US" sz="1800" noProof="0"/>
              <a:t>SDK (software API)</a:t>
            </a:r>
          </a:p>
          <a:p>
            <a:pPr lvl="1"/>
            <a:r>
              <a:rPr lang="en-US" sz="1400" noProof="0">
                <a:hlinkClick r:id="rId5"/>
              </a:rPr>
              <a:t>https://docs.aws.amazon.com/sdk-for-java/latest/developer-guide/home.html</a:t>
            </a:r>
            <a:r>
              <a:rPr lang="en-US" sz="1400" noProof="0"/>
              <a:t> </a:t>
            </a:r>
          </a:p>
          <a:p>
            <a:r>
              <a:rPr lang="en-US" sz="1800" noProof="0"/>
              <a:t>Lambda (serverless computing and processing)</a:t>
            </a:r>
          </a:p>
          <a:p>
            <a:pPr lvl="1"/>
            <a:r>
              <a:rPr lang="en-US" sz="1400" noProof="0">
                <a:hlinkClick r:id="rId6"/>
              </a:rPr>
              <a:t>https://docs.aws.amazon.com/lambda/latest/dg/getting-started.html</a:t>
            </a:r>
            <a:r>
              <a:rPr lang="en-US" sz="1400" noProof="0"/>
              <a:t> </a:t>
            </a:r>
          </a:p>
          <a:p>
            <a:pPr lvl="1"/>
            <a:r>
              <a:rPr lang="en-US" sz="1400" noProof="0">
                <a:hlinkClick r:id="rId7"/>
              </a:rPr>
              <a:t>https://console.aws.amazon.com/lambda/home?region=us-east-1#/functions</a:t>
            </a:r>
            <a:r>
              <a:rPr lang="en-US" sz="1400" noProof="0"/>
              <a:t> </a:t>
            </a:r>
          </a:p>
          <a:p>
            <a:r>
              <a:rPr lang="en-US" sz="1800" noProof="0"/>
              <a:t>DynamoDB (key-value database)</a:t>
            </a:r>
          </a:p>
          <a:p>
            <a:pPr lvl="1"/>
            <a:r>
              <a:rPr lang="en-US" sz="1400" noProof="0">
                <a:hlinkClick r:id="rId8"/>
              </a:rPr>
              <a:t>https://docs.aws.amazon.com/amazondynamodb/latest/developerguide/Introduction</a:t>
            </a:r>
            <a:endParaRPr lang="en-US" sz="1400" noProof="0"/>
          </a:p>
          <a:p>
            <a:r>
              <a:rPr lang="en-US" sz="1800" noProof="0"/>
              <a:t>S3 (object storage)</a:t>
            </a:r>
          </a:p>
          <a:p>
            <a:pPr lvl="1"/>
            <a:r>
              <a:rPr lang="en-US" sz="1400" noProof="0">
                <a:hlinkClick r:id="rId9"/>
              </a:rPr>
              <a:t>https://s3.console.aws.amazon.com/s3/home?region=us-east-1</a:t>
            </a:r>
            <a:r>
              <a:rPr lang="en-US" sz="1400" noProof="0"/>
              <a:t> </a:t>
            </a:r>
            <a:endParaRPr lang="en-US" sz="1800" noProof="0"/>
          </a:p>
        </p:txBody>
      </p:sp>
      <p:sp>
        <p:nvSpPr>
          <p:cNvPr id="4" name="Footer Placeholder 3">
            <a:extLst>
              <a:ext uri="{FF2B5EF4-FFF2-40B4-BE49-F238E27FC236}">
                <a16:creationId xmlns:a16="http://schemas.microsoft.com/office/drawing/2014/main" id="{1E037138-18D1-4C8E-AF70-86165A62CF8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DD0E1C25-5DD1-46E1-B199-C07C4A69DE75}"/>
              </a:ext>
            </a:extLst>
          </p:cNvPr>
          <p:cNvSpPr>
            <a:spLocks noGrp="1"/>
          </p:cNvSpPr>
          <p:nvPr>
            <p:ph type="sldNum" sz="quarter" idx="12"/>
          </p:nvPr>
        </p:nvSpPr>
        <p:spPr/>
        <p:txBody>
          <a:bodyPr/>
          <a:lstStyle/>
          <a:p>
            <a:fld id="{5DD6F1BA-2510-46FC-9346-AB1F3CA1593B}" type="slidenum">
              <a:rPr lang="it-IT" smtClean="0"/>
              <a:pPr/>
              <a:t>405</a:t>
            </a:fld>
            <a:endParaRPr lang="it-IT"/>
          </a:p>
        </p:txBody>
      </p:sp>
    </p:spTree>
    <p:extLst>
      <p:ext uri="{BB962C8B-B14F-4D97-AF65-F5344CB8AC3E}">
        <p14:creationId xmlns:p14="http://schemas.microsoft.com/office/powerpoint/2010/main" val="3915951574"/>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FBA772C-5621-4F69-B1BE-7FB953116377}"/>
              </a:ext>
            </a:extLst>
          </p:cNvPr>
          <p:cNvSpPr>
            <a:spLocks noGrp="1"/>
          </p:cNvSpPr>
          <p:nvPr>
            <p:ph idx="13"/>
          </p:nvPr>
        </p:nvSpPr>
        <p:spPr/>
        <p:txBody>
          <a:bodyPr/>
          <a:lstStyle/>
          <a:p>
            <a:r>
              <a:rPr lang="en-US" noProof="0"/>
              <a:t>Dataset sample</a:t>
            </a:r>
          </a:p>
          <a:p>
            <a:r>
              <a:rPr lang="en-US" noProof="0"/>
              <a:t>%%%%%%%%%%%%%%</a:t>
            </a:r>
          </a:p>
          <a:p>
            <a:endParaRPr lang="en-US" noProof="0"/>
          </a:p>
          <a:p>
            <a:r>
              <a:rPr lang="en-US" noProof="0"/>
              <a:t>[ { </a:t>
            </a:r>
            <a:r>
              <a:rPr lang="en-US" noProof="0" err="1"/>
              <a:t>customerName</a:t>
            </a:r>
            <a:r>
              <a:rPr lang="en-US" noProof="0"/>
              <a:t>: Alice, products: [Pizza, Beer, Diaper] },</a:t>
            </a:r>
          </a:p>
          <a:p>
            <a:r>
              <a:rPr lang="en-US" noProof="0"/>
              <a:t>  { </a:t>
            </a:r>
            <a:r>
              <a:rPr lang="en-US" noProof="0" err="1"/>
              <a:t>customerName</a:t>
            </a:r>
            <a:r>
              <a:rPr lang="en-US" noProof="0"/>
              <a:t>: Bob, products: [Pizza, Beer, Diaper] },</a:t>
            </a:r>
          </a:p>
          <a:p>
            <a:r>
              <a:rPr lang="en-US" noProof="0"/>
              <a:t>  { </a:t>
            </a:r>
            <a:r>
              <a:rPr lang="en-US" noProof="0" err="1"/>
              <a:t>customerName</a:t>
            </a:r>
            <a:r>
              <a:rPr lang="en-US" noProof="0"/>
              <a:t>: Charlie, products: [Pizza, Cola] } ]</a:t>
            </a:r>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a:t>Case study</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en-US" smtClean="0"/>
              <a:pPr/>
              <a:t>406</a:t>
            </a:fld>
            <a:endParaRPr lang="en-US"/>
          </a:p>
        </p:txBody>
      </p:sp>
      <p:sp>
        <p:nvSpPr>
          <p:cNvPr id="4" name="Content Placeholder 3">
            <a:extLst>
              <a:ext uri="{FF2B5EF4-FFF2-40B4-BE49-F238E27FC236}">
                <a16:creationId xmlns:a16="http://schemas.microsoft.com/office/drawing/2014/main" id="{A9D7B8F1-A6AC-4413-B909-D14A4B3DE622}"/>
              </a:ext>
            </a:extLst>
          </p:cNvPr>
          <p:cNvSpPr>
            <a:spLocks noGrp="1"/>
          </p:cNvSpPr>
          <p:nvPr>
            <p:ph idx="1"/>
          </p:nvPr>
        </p:nvSpPr>
        <p:spPr/>
        <p:txBody>
          <a:bodyPr/>
          <a:lstStyle/>
          <a:p>
            <a:pPr indent="-285750"/>
            <a:r>
              <a:rPr lang="en-US" noProof="0"/>
              <a:t>Given a dataset of sales per customer</a:t>
            </a:r>
          </a:p>
          <a:p>
            <a:pPr indent="-285750"/>
            <a:r>
              <a:rPr lang="en-US" noProof="0"/>
              <a:t>find the products frequently bought together</a:t>
            </a:r>
          </a:p>
        </p:txBody>
      </p:sp>
    </p:spTree>
    <p:extLst>
      <p:ext uri="{BB962C8B-B14F-4D97-AF65-F5344CB8AC3E}">
        <p14:creationId xmlns:p14="http://schemas.microsoft.com/office/powerpoint/2010/main" val="249370953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DE99-2092-4816-B453-C0D7CA6B4D28}"/>
              </a:ext>
            </a:extLst>
          </p:cNvPr>
          <p:cNvSpPr>
            <a:spLocks noGrp="1"/>
          </p:cNvSpPr>
          <p:nvPr>
            <p:ph type="title"/>
          </p:nvPr>
        </p:nvSpPr>
        <p:spPr/>
        <p:txBody>
          <a:bodyPr/>
          <a:lstStyle/>
          <a:p>
            <a:r>
              <a:rPr lang="en-US" noProof="0"/>
              <a:t>Case study</a:t>
            </a:r>
          </a:p>
        </p:txBody>
      </p:sp>
      <p:sp>
        <p:nvSpPr>
          <p:cNvPr id="9" name="Content Placeholder 8">
            <a:extLst>
              <a:ext uri="{FF2B5EF4-FFF2-40B4-BE49-F238E27FC236}">
                <a16:creationId xmlns:a16="http://schemas.microsoft.com/office/drawing/2014/main" id="{B127231A-8502-464F-AF13-8A29D74969A9}"/>
              </a:ext>
            </a:extLst>
          </p:cNvPr>
          <p:cNvSpPr>
            <a:spLocks noGrp="1"/>
          </p:cNvSpPr>
          <p:nvPr>
            <p:ph sz="half" idx="1"/>
          </p:nvPr>
        </p:nvSpPr>
        <p:spPr/>
        <p:txBody>
          <a:bodyPr/>
          <a:lstStyle/>
          <a:p>
            <a:r>
              <a:rPr lang="en-US" noProof="0"/>
              <a:t>The pipeline involves a single transformation</a:t>
            </a:r>
          </a:p>
          <a:p>
            <a:pPr lvl="1"/>
            <a:r>
              <a:rPr lang="en-US" noProof="0"/>
              <a:t>A classic mining problem, which one?</a:t>
            </a:r>
          </a:p>
        </p:txBody>
      </p:sp>
      <p:sp>
        <p:nvSpPr>
          <p:cNvPr id="31" name="Content Placeholder 30">
            <a:extLst>
              <a:ext uri="{FF2B5EF4-FFF2-40B4-BE49-F238E27FC236}">
                <a16:creationId xmlns:a16="http://schemas.microsoft.com/office/drawing/2014/main" id="{837128DA-FF52-4ACD-9842-6E7806D0051D}"/>
              </a:ext>
            </a:extLst>
          </p:cNvPr>
          <p:cNvSpPr>
            <a:spLocks noGrp="1"/>
          </p:cNvSpPr>
          <p:nvPr>
            <p:ph sz="half" idx="2"/>
          </p:nvPr>
        </p:nvSpPr>
        <p:spPr/>
        <p:txBody>
          <a:bodyPr/>
          <a:lstStyle/>
          <a:p>
            <a:endParaRPr lang="en-US"/>
          </a:p>
        </p:txBody>
      </p:sp>
      <p:sp>
        <p:nvSpPr>
          <p:cNvPr id="5" name="Footer Placeholder 4">
            <a:extLst>
              <a:ext uri="{FF2B5EF4-FFF2-40B4-BE49-F238E27FC236}">
                <a16:creationId xmlns:a16="http://schemas.microsoft.com/office/drawing/2014/main" id="{16512AB2-D3BA-4566-9842-D54E4712B238}"/>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8AD5233D-F510-4648-988A-EC645E436D66}"/>
              </a:ext>
            </a:extLst>
          </p:cNvPr>
          <p:cNvSpPr>
            <a:spLocks noGrp="1"/>
          </p:cNvSpPr>
          <p:nvPr>
            <p:ph type="sldNum" sz="quarter" idx="12"/>
          </p:nvPr>
        </p:nvSpPr>
        <p:spPr/>
        <p:txBody>
          <a:bodyPr/>
          <a:lstStyle/>
          <a:p>
            <a:fld id="{5DD6F1BA-2510-46FC-9346-AB1F3CA1593B}" type="slidenum">
              <a:rPr lang="en-US" smtClean="0"/>
              <a:pPr/>
              <a:t>407</a:t>
            </a:fld>
            <a:endParaRPr lang="en-US"/>
          </a:p>
        </p:txBody>
      </p:sp>
      <p:sp>
        <p:nvSpPr>
          <p:cNvPr id="8" name="Flowchart: Magnetic Disk 7">
            <a:extLst>
              <a:ext uri="{FF2B5EF4-FFF2-40B4-BE49-F238E27FC236}">
                <a16:creationId xmlns:a16="http://schemas.microsoft.com/office/drawing/2014/main" id="{C58D6587-6449-4201-AE85-492A8DA98F96}"/>
              </a:ext>
            </a:extLst>
          </p:cNvPr>
          <p:cNvSpPr/>
          <p:nvPr/>
        </p:nvSpPr>
        <p:spPr>
          <a:xfrm>
            <a:off x="6769327" y="3924768"/>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atin typeface="Helvetica" panose="020B0604020202020204" pitchFamily="34" charset="0"/>
                <a:cs typeface="Helvetica" panose="020B0604020202020204" pitchFamily="34" charset="0"/>
              </a:rPr>
              <a:t>Dataset</a:t>
            </a:r>
          </a:p>
        </p:txBody>
      </p:sp>
      <p:sp>
        <p:nvSpPr>
          <p:cNvPr id="11" name="Rectangle 10">
            <a:extLst>
              <a:ext uri="{FF2B5EF4-FFF2-40B4-BE49-F238E27FC236}">
                <a16:creationId xmlns:a16="http://schemas.microsoft.com/office/drawing/2014/main" id="{43A7C84D-887D-4BCE-A6B4-1FA409ABF062}"/>
              </a:ext>
            </a:extLst>
          </p:cNvPr>
          <p:cNvSpPr/>
          <p:nvPr/>
        </p:nvSpPr>
        <p:spPr>
          <a:xfrm>
            <a:off x="8176911" y="3884156"/>
            <a:ext cx="936855"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atin typeface="Helvetica" panose="020B0604020202020204" pitchFamily="34" charset="0"/>
                <a:cs typeface="Helvetica" panose="020B0604020202020204" pitchFamily="34" charset="0"/>
              </a:rPr>
              <a:t>?</a:t>
            </a:r>
          </a:p>
        </p:txBody>
      </p:sp>
      <p:sp>
        <p:nvSpPr>
          <p:cNvPr id="14" name="Flowchart: Magnetic Disk 13">
            <a:extLst>
              <a:ext uri="{FF2B5EF4-FFF2-40B4-BE49-F238E27FC236}">
                <a16:creationId xmlns:a16="http://schemas.microsoft.com/office/drawing/2014/main" id="{C12B0D0E-513F-4059-B296-30B625B20D26}"/>
              </a:ext>
            </a:extLst>
          </p:cNvPr>
          <p:cNvSpPr/>
          <p:nvPr/>
        </p:nvSpPr>
        <p:spPr>
          <a:xfrm>
            <a:off x="9431633" y="3924769"/>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atin typeface="Helvetica" panose="020B0604020202020204" pitchFamily="34" charset="0"/>
                <a:cs typeface="Helvetica" panose="020B0604020202020204" pitchFamily="34" charset="0"/>
              </a:rPr>
              <a:t>Output</a:t>
            </a:r>
          </a:p>
        </p:txBody>
      </p:sp>
      <p:cxnSp>
        <p:nvCxnSpPr>
          <p:cNvPr id="24" name="Straight Arrow Connector 23">
            <a:extLst>
              <a:ext uri="{FF2B5EF4-FFF2-40B4-BE49-F238E27FC236}">
                <a16:creationId xmlns:a16="http://schemas.microsoft.com/office/drawing/2014/main" id="{3616D021-ACFB-4610-8A12-51F51C448A5E}"/>
              </a:ext>
            </a:extLst>
          </p:cNvPr>
          <p:cNvCxnSpPr>
            <a:cxnSpLocks/>
            <a:stCxn id="11" idx="3"/>
            <a:endCxn id="14" idx="2"/>
          </p:cNvCxnSpPr>
          <p:nvPr/>
        </p:nvCxnSpPr>
        <p:spPr>
          <a:xfrm>
            <a:off x="9113766" y="4172037"/>
            <a:ext cx="3178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B724BA4-04C9-4AB5-A853-55982D4833E1}"/>
              </a:ext>
            </a:extLst>
          </p:cNvPr>
          <p:cNvCxnSpPr>
            <a:cxnSpLocks/>
            <a:stCxn id="8" idx="4"/>
            <a:endCxn id="11" idx="1"/>
          </p:cNvCxnSpPr>
          <p:nvPr/>
        </p:nvCxnSpPr>
        <p:spPr>
          <a:xfrm>
            <a:off x="7858994" y="4172036"/>
            <a:ext cx="31791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791089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22A128-E204-4CBD-B1CB-A8BCE54D2FDC}"/>
              </a:ext>
            </a:extLst>
          </p:cNvPr>
          <p:cNvSpPr>
            <a:spLocks noGrp="1"/>
          </p:cNvSpPr>
          <p:nvPr>
            <p:ph type="title"/>
          </p:nvPr>
        </p:nvSpPr>
        <p:spPr/>
        <p:txBody>
          <a:bodyPr/>
          <a:lstStyle/>
          <a:p>
            <a:r>
              <a:rPr lang="en-US" noProof="0"/>
              <a:t>Frequent itemset mining</a:t>
            </a:r>
          </a:p>
        </p:txBody>
      </p:sp>
      <p:sp>
        <p:nvSpPr>
          <p:cNvPr id="8" name="Content Placeholder 7">
            <a:extLst>
              <a:ext uri="{FF2B5EF4-FFF2-40B4-BE49-F238E27FC236}">
                <a16:creationId xmlns:a16="http://schemas.microsoft.com/office/drawing/2014/main" id="{1C10AD4D-AB80-48A7-A6F3-510F1FC8C150}"/>
              </a:ext>
            </a:extLst>
          </p:cNvPr>
          <p:cNvSpPr>
            <a:spLocks noGrp="1"/>
          </p:cNvSpPr>
          <p:nvPr>
            <p:ph sz="half" idx="1"/>
          </p:nvPr>
        </p:nvSpPr>
        <p:spPr/>
        <p:txBody>
          <a:bodyPr/>
          <a:lstStyle/>
          <a:p>
            <a:r>
              <a:rPr lang="en-US" noProof="0"/>
              <a:t>Find sets of items (i.e., </a:t>
            </a:r>
            <a:r>
              <a:rPr lang="en-US" noProof="0" err="1"/>
              <a:t>itemsets</a:t>
            </a:r>
            <a:r>
              <a:rPr lang="en-US" noProof="0"/>
              <a:t>) frequently appearing together</a:t>
            </a:r>
          </a:p>
          <a:p>
            <a:pPr lvl="1"/>
            <a:r>
              <a:rPr lang="en-US" b="1" noProof="0"/>
              <a:t>Item</a:t>
            </a:r>
            <a:r>
              <a:rPr lang="en-US" noProof="0"/>
              <a:t>: a product</a:t>
            </a:r>
          </a:p>
          <a:p>
            <a:pPr lvl="1"/>
            <a:r>
              <a:rPr lang="en-US" b="1" noProof="0"/>
              <a:t>Itemset</a:t>
            </a:r>
            <a:r>
              <a:rPr lang="en-US" noProof="0"/>
              <a:t>: a set of products</a:t>
            </a:r>
          </a:p>
          <a:p>
            <a:pPr lvl="1"/>
            <a:r>
              <a:rPr lang="en-US" b="1" noProof="0"/>
              <a:t>Frequently</a:t>
            </a:r>
            <a:r>
              <a:rPr lang="en-US" noProof="0"/>
              <a:t>: support above threshold</a:t>
            </a:r>
          </a:p>
          <a:p>
            <a:pPr lvl="1"/>
            <a:r>
              <a:rPr lang="en-US" b="1" noProof="0"/>
              <a:t>Support</a:t>
            </a:r>
            <a:r>
              <a:rPr lang="en-US" noProof="0"/>
              <a:t>: number of clients buying a set of products</a:t>
            </a:r>
          </a:p>
          <a:p>
            <a:endParaRPr lang="en-US" noProof="0"/>
          </a:p>
          <a:p>
            <a:r>
              <a:rPr lang="en-US" noProof="0"/>
              <a:t>Complexity: O(2</a:t>
            </a:r>
            <a:r>
              <a:rPr lang="en-US" baseline="30000" noProof="0"/>
              <a:t>|items|</a:t>
            </a:r>
            <a:r>
              <a:rPr lang="en-US" noProof="0"/>
              <a:t>)</a:t>
            </a:r>
          </a:p>
        </p:txBody>
      </p:sp>
      <p:sp>
        <p:nvSpPr>
          <p:cNvPr id="4" name="Footer Placeholder 3">
            <a:extLst>
              <a:ext uri="{FF2B5EF4-FFF2-40B4-BE49-F238E27FC236}">
                <a16:creationId xmlns:a16="http://schemas.microsoft.com/office/drawing/2014/main" id="{3D56A2F1-735E-42B4-9E66-DF8644B59BE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88739678-0E8B-44CF-ACE3-8487899C299C}"/>
              </a:ext>
            </a:extLst>
          </p:cNvPr>
          <p:cNvSpPr>
            <a:spLocks noGrp="1"/>
          </p:cNvSpPr>
          <p:nvPr>
            <p:ph type="sldNum" sz="quarter" idx="12"/>
          </p:nvPr>
        </p:nvSpPr>
        <p:spPr/>
        <p:txBody>
          <a:bodyPr/>
          <a:lstStyle/>
          <a:p>
            <a:fld id="{5DD6F1BA-2510-46FC-9346-AB1F3CA1593B}" type="slidenum">
              <a:rPr lang="en-US" smtClean="0"/>
              <a:t>408</a:t>
            </a:fld>
            <a:endParaRPr lang="en-US"/>
          </a:p>
        </p:txBody>
      </p:sp>
      <p:sp>
        <p:nvSpPr>
          <p:cNvPr id="11" name="TextBox 10">
            <a:extLst>
              <a:ext uri="{FF2B5EF4-FFF2-40B4-BE49-F238E27FC236}">
                <a16:creationId xmlns:a16="http://schemas.microsoft.com/office/drawing/2014/main" id="{52B474E3-4F9E-4C43-946F-2BDCD056F0C9}"/>
              </a:ext>
            </a:extLst>
          </p:cNvPr>
          <p:cNvSpPr txBox="1"/>
          <p:nvPr/>
        </p:nvSpPr>
        <p:spPr>
          <a:xfrm>
            <a:off x="7296563" y="4103230"/>
            <a:ext cx="902811"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a:t>
            </a:r>
          </a:p>
        </p:txBody>
      </p:sp>
      <p:sp>
        <p:nvSpPr>
          <p:cNvPr id="12" name="TextBox 11">
            <a:extLst>
              <a:ext uri="{FF2B5EF4-FFF2-40B4-BE49-F238E27FC236}">
                <a16:creationId xmlns:a16="http://schemas.microsoft.com/office/drawing/2014/main" id="{EF577C7F-2A21-4580-AFC8-C779E485DAE0}"/>
              </a:ext>
            </a:extLst>
          </p:cNvPr>
          <p:cNvSpPr txBox="1"/>
          <p:nvPr/>
        </p:nvSpPr>
        <p:spPr>
          <a:xfrm>
            <a:off x="8239057" y="4103230"/>
            <a:ext cx="82586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{Beer}</a:t>
            </a:r>
          </a:p>
        </p:txBody>
      </p:sp>
      <p:sp>
        <p:nvSpPr>
          <p:cNvPr id="13" name="TextBox 12">
            <a:extLst>
              <a:ext uri="{FF2B5EF4-FFF2-40B4-BE49-F238E27FC236}">
                <a16:creationId xmlns:a16="http://schemas.microsoft.com/office/drawing/2014/main" id="{735E7C7F-AD1F-427D-AFBB-7820422C0702}"/>
              </a:ext>
            </a:extLst>
          </p:cNvPr>
          <p:cNvSpPr txBox="1"/>
          <p:nvPr/>
        </p:nvSpPr>
        <p:spPr>
          <a:xfrm>
            <a:off x="9104607" y="4103230"/>
            <a:ext cx="101822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{Diaper}</a:t>
            </a:r>
          </a:p>
        </p:txBody>
      </p:sp>
      <p:sp>
        <p:nvSpPr>
          <p:cNvPr id="14" name="TextBox 13">
            <a:extLst>
              <a:ext uri="{FF2B5EF4-FFF2-40B4-BE49-F238E27FC236}">
                <a16:creationId xmlns:a16="http://schemas.microsoft.com/office/drawing/2014/main" id="{DAD258E2-C1F2-4CC4-8E98-7B3E270A23FE}"/>
              </a:ext>
            </a:extLst>
          </p:cNvPr>
          <p:cNvSpPr txBox="1"/>
          <p:nvPr/>
        </p:nvSpPr>
        <p:spPr>
          <a:xfrm>
            <a:off x="10162517" y="4103230"/>
            <a:ext cx="813043"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{Cola}</a:t>
            </a:r>
          </a:p>
        </p:txBody>
      </p:sp>
      <p:sp>
        <p:nvSpPr>
          <p:cNvPr id="15" name="TextBox 14">
            <a:extLst>
              <a:ext uri="{FF2B5EF4-FFF2-40B4-BE49-F238E27FC236}">
                <a16:creationId xmlns:a16="http://schemas.microsoft.com/office/drawing/2014/main" id="{3BC81460-9D87-4C3A-AB40-0168CAF0A781}"/>
              </a:ext>
            </a:extLst>
          </p:cNvPr>
          <p:cNvSpPr txBox="1"/>
          <p:nvPr/>
        </p:nvSpPr>
        <p:spPr>
          <a:xfrm>
            <a:off x="6172202" y="4902376"/>
            <a:ext cx="1454244"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{Pizza,Beer}</a:t>
            </a:r>
          </a:p>
        </p:txBody>
      </p:sp>
      <p:sp>
        <p:nvSpPr>
          <p:cNvPr id="16" name="TextBox 15">
            <a:extLst>
              <a:ext uri="{FF2B5EF4-FFF2-40B4-BE49-F238E27FC236}">
                <a16:creationId xmlns:a16="http://schemas.microsoft.com/office/drawing/2014/main" id="{84DD6137-3EAF-46E9-BEA7-E4F4CB3B94C4}"/>
              </a:ext>
            </a:extLst>
          </p:cNvPr>
          <p:cNvSpPr txBox="1"/>
          <p:nvPr/>
        </p:nvSpPr>
        <p:spPr>
          <a:xfrm>
            <a:off x="7833599" y="4902376"/>
            <a:ext cx="1646605"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a:t>
            </a:r>
          </a:p>
        </p:txBody>
      </p:sp>
      <p:sp>
        <p:nvSpPr>
          <p:cNvPr id="17" name="TextBox 16">
            <a:extLst>
              <a:ext uri="{FF2B5EF4-FFF2-40B4-BE49-F238E27FC236}">
                <a16:creationId xmlns:a16="http://schemas.microsoft.com/office/drawing/2014/main" id="{84A290ED-E78D-450F-B144-BDD0B48FA4A0}"/>
              </a:ext>
            </a:extLst>
          </p:cNvPr>
          <p:cNvSpPr txBox="1"/>
          <p:nvPr/>
        </p:nvSpPr>
        <p:spPr>
          <a:xfrm>
            <a:off x="10310007" y="4902376"/>
            <a:ext cx="1441420"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{Pizza,Cola}</a:t>
            </a:r>
          </a:p>
        </p:txBody>
      </p:sp>
      <p:sp>
        <p:nvSpPr>
          <p:cNvPr id="18" name="TextBox 17">
            <a:extLst>
              <a:ext uri="{FF2B5EF4-FFF2-40B4-BE49-F238E27FC236}">
                <a16:creationId xmlns:a16="http://schemas.microsoft.com/office/drawing/2014/main" id="{30A33AAD-A317-40DA-999A-7566F6D2B4DD}"/>
              </a:ext>
            </a:extLst>
          </p:cNvPr>
          <p:cNvSpPr txBox="1"/>
          <p:nvPr/>
        </p:nvSpPr>
        <p:spPr>
          <a:xfrm>
            <a:off x="9687357" y="4902376"/>
            <a:ext cx="41549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a:t>
            </a:r>
          </a:p>
        </p:txBody>
      </p:sp>
      <p:sp>
        <p:nvSpPr>
          <p:cNvPr id="19" name="TextBox 18">
            <a:extLst>
              <a:ext uri="{FF2B5EF4-FFF2-40B4-BE49-F238E27FC236}">
                <a16:creationId xmlns:a16="http://schemas.microsoft.com/office/drawing/2014/main" id="{602E17E3-6818-458C-B6BD-B88EAFC4BFC0}"/>
              </a:ext>
            </a:extLst>
          </p:cNvPr>
          <p:cNvSpPr txBox="1"/>
          <p:nvPr/>
        </p:nvSpPr>
        <p:spPr>
          <a:xfrm>
            <a:off x="7050200" y="5701522"/>
            <a:ext cx="218527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{Pizza,Diaper,Beer}</a:t>
            </a:r>
          </a:p>
        </p:txBody>
      </p:sp>
      <p:cxnSp>
        <p:nvCxnSpPr>
          <p:cNvPr id="22" name="Straight Arrow Connector 21">
            <a:extLst>
              <a:ext uri="{FF2B5EF4-FFF2-40B4-BE49-F238E27FC236}">
                <a16:creationId xmlns:a16="http://schemas.microsoft.com/office/drawing/2014/main" id="{EBDF401D-6909-435F-80FB-D372DA387890}"/>
              </a:ext>
            </a:extLst>
          </p:cNvPr>
          <p:cNvCxnSpPr>
            <a:stCxn id="11" idx="2"/>
            <a:endCxn id="15" idx="0"/>
          </p:cNvCxnSpPr>
          <p:nvPr/>
        </p:nvCxnSpPr>
        <p:spPr>
          <a:xfrm flipH="1">
            <a:off x="6899324" y="4472562"/>
            <a:ext cx="84864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C522AC5-BEBC-4B1D-A8E3-C6C46498CAEA}"/>
              </a:ext>
            </a:extLst>
          </p:cNvPr>
          <p:cNvCxnSpPr>
            <a:cxnSpLocks/>
            <a:stCxn id="11" idx="2"/>
            <a:endCxn id="16" idx="0"/>
          </p:cNvCxnSpPr>
          <p:nvPr/>
        </p:nvCxnSpPr>
        <p:spPr>
          <a:xfrm>
            <a:off x="7747969" y="4472562"/>
            <a:ext cx="90893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F4EB329-650F-4A12-8033-3F090B8AC1DF}"/>
              </a:ext>
            </a:extLst>
          </p:cNvPr>
          <p:cNvCxnSpPr>
            <a:cxnSpLocks/>
            <a:stCxn id="12" idx="2"/>
            <a:endCxn id="15" idx="0"/>
          </p:cNvCxnSpPr>
          <p:nvPr/>
        </p:nvCxnSpPr>
        <p:spPr>
          <a:xfrm flipH="1">
            <a:off x="6899324" y="4472562"/>
            <a:ext cx="17526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97DB999-6E70-4535-AC8C-9B341092F74F}"/>
              </a:ext>
            </a:extLst>
          </p:cNvPr>
          <p:cNvCxnSpPr>
            <a:cxnSpLocks/>
            <a:stCxn id="13" idx="2"/>
            <a:endCxn id="16" idx="0"/>
          </p:cNvCxnSpPr>
          <p:nvPr/>
        </p:nvCxnSpPr>
        <p:spPr>
          <a:xfrm flipH="1">
            <a:off x="8656902" y="4472562"/>
            <a:ext cx="956819"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153C42C-35DF-40B3-9903-8040A6C793F5}"/>
              </a:ext>
            </a:extLst>
          </p:cNvPr>
          <p:cNvCxnSpPr>
            <a:cxnSpLocks/>
            <a:stCxn id="11" idx="2"/>
            <a:endCxn id="17" idx="0"/>
          </p:cNvCxnSpPr>
          <p:nvPr/>
        </p:nvCxnSpPr>
        <p:spPr>
          <a:xfrm>
            <a:off x="7747969" y="4472562"/>
            <a:ext cx="328274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8F6F572-651A-44E6-9688-40FB9491E094}"/>
              </a:ext>
            </a:extLst>
          </p:cNvPr>
          <p:cNvCxnSpPr>
            <a:cxnSpLocks/>
            <a:stCxn id="14" idx="2"/>
            <a:endCxn id="17" idx="0"/>
          </p:cNvCxnSpPr>
          <p:nvPr/>
        </p:nvCxnSpPr>
        <p:spPr>
          <a:xfrm>
            <a:off x="10569039" y="4472562"/>
            <a:ext cx="46167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4913B3C2-5A1F-494B-90C8-BE7710CFA26E}"/>
              </a:ext>
            </a:extLst>
          </p:cNvPr>
          <p:cNvCxnSpPr>
            <a:cxnSpLocks/>
            <a:stCxn id="16" idx="2"/>
            <a:endCxn id="19" idx="0"/>
          </p:cNvCxnSpPr>
          <p:nvPr/>
        </p:nvCxnSpPr>
        <p:spPr>
          <a:xfrm flipH="1">
            <a:off x="8142839" y="5271708"/>
            <a:ext cx="51406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7F7933F-3210-4E75-A6AC-5B93A2E609B9}"/>
              </a:ext>
            </a:extLst>
          </p:cNvPr>
          <p:cNvCxnSpPr>
            <a:cxnSpLocks/>
            <a:stCxn id="15" idx="2"/>
            <a:endCxn id="19" idx="0"/>
          </p:cNvCxnSpPr>
          <p:nvPr/>
        </p:nvCxnSpPr>
        <p:spPr>
          <a:xfrm>
            <a:off x="6899324" y="5271708"/>
            <a:ext cx="124351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527993E-F315-4AB7-B5F2-C572935C701E}"/>
              </a:ext>
            </a:extLst>
          </p:cNvPr>
          <p:cNvCxnSpPr>
            <a:cxnSpLocks/>
            <a:stCxn id="18" idx="2"/>
            <a:endCxn id="19" idx="0"/>
          </p:cNvCxnSpPr>
          <p:nvPr/>
        </p:nvCxnSpPr>
        <p:spPr>
          <a:xfrm flipH="1">
            <a:off x="8142839" y="5271708"/>
            <a:ext cx="17522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A42D5E2E-C841-4DC5-81B7-56AA4D218814}"/>
              </a:ext>
            </a:extLst>
          </p:cNvPr>
          <p:cNvSpPr txBox="1"/>
          <p:nvPr/>
        </p:nvSpPr>
        <p:spPr>
          <a:xfrm>
            <a:off x="761315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3</a:t>
            </a:r>
          </a:p>
        </p:txBody>
      </p:sp>
      <p:sp>
        <p:nvSpPr>
          <p:cNvPr id="48" name="TextBox 47">
            <a:extLst>
              <a:ext uri="{FF2B5EF4-FFF2-40B4-BE49-F238E27FC236}">
                <a16:creationId xmlns:a16="http://schemas.microsoft.com/office/drawing/2014/main" id="{740A8EB5-9CDD-4153-9722-D138D507A864}"/>
              </a:ext>
            </a:extLst>
          </p:cNvPr>
          <p:cNvSpPr txBox="1"/>
          <p:nvPr/>
        </p:nvSpPr>
        <p:spPr>
          <a:xfrm>
            <a:off x="8513630"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49" name="TextBox 48">
            <a:extLst>
              <a:ext uri="{FF2B5EF4-FFF2-40B4-BE49-F238E27FC236}">
                <a16:creationId xmlns:a16="http://schemas.microsoft.com/office/drawing/2014/main" id="{4089291C-F446-4D56-8110-36191BAA7B3B}"/>
              </a:ext>
            </a:extLst>
          </p:cNvPr>
          <p:cNvSpPr txBox="1"/>
          <p:nvPr/>
        </p:nvSpPr>
        <p:spPr>
          <a:xfrm>
            <a:off x="9453816"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0" name="TextBox 49">
            <a:extLst>
              <a:ext uri="{FF2B5EF4-FFF2-40B4-BE49-F238E27FC236}">
                <a16:creationId xmlns:a16="http://schemas.microsoft.com/office/drawing/2014/main" id="{4966F034-700E-4686-B051-517C5E9C7F62}"/>
              </a:ext>
            </a:extLst>
          </p:cNvPr>
          <p:cNvSpPr txBox="1"/>
          <p:nvPr/>
        </p:nvSpPr>
        <p:spPr>
          <a:xfrm>
            <a:off x="1043422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1</a:t>
            </a:r>
          </a:p>
        </p:txBody>
      </p:sp>
      <p:sp>
        <p:nvSpPr>
          <p:cNvPr id="51" name="TextBox 50">
            <a:extLst>
              <a:ext uri="{FF2B5EF4-FFF2-40B4-BE49-F238E27FC236}">
                <a16:creationId xmlns:a16="http://schemas.microsoft.com/office/drawing/2014/main" id="{7CE89EFE-5E20-45FB-80DB-583EC30B06D7}"/>
              </a:ext>
            </a:extLst>
          </p:cNvPr>
          <p:cNvSpPr txBox="1"/>
          <p:nvPr/>
        </p:nvSpPr>
        <p:spPr>
          <a:xfrm>
            <a:off x="6635811"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2" name="TextBox 51">
            <a:extLst>
              <a:ext uri="{FF2B5EF4-FFF2-40B4-BE49-F238E27FC236}">
                <a16:creationId xmlns:a16="http://schemas.microsoft.com/office/drawing/2014/main" id="{3B27A812-DA33-4269-8CD5-EFA830693406}"/>
              </a:ext>
            </a:extLst>
          </p:cNvPr>
          <p:cNvSpPr txBox="1"/>
          <p:nvPr/>
        </p:nvSpPr>
        <p:spPr>
          <a:xfrm>
            <a:off x="8326988"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3" name="TextBox 52">
            <a:extLst>
              <a:ext uri="{FF2B5EF4-FFF2-40B4-BE49-F238E27FC236}">
                <a16:creationId xmlns:a16="http://schemas.microsoft.com/office/drawing/2014/main" id="{7CFC9B5D-AD83-4F2D-B17F-B2DE24E71069}"/>
              </a:ext>
            </a:extLst>
          </p:cNvPr>
          <p:cNvSpPr txBox="1"/>
          <p:nvPr/>
        </p:nvSpPr>
        <p:spPr>
          <a:xfrm>
            <a:off x="10706750"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1</a:t>
            </a:r>
          </a:p>
        </p:txBody>
      </p:sp>
      <p:sp>
        <p:nvSpPr>
          <p:cNvPr id="54" name="TextBox 53">
            <a:extLst>
              <a:ext uri="{FF2B5EF4-FFF2-40B4-BE49-F238E27FC236}">
                <a16:creationId xmlns:a16="http://schemas.microsoft.com/office/drawing/2014/main" id="{26F27B61-7934-4577-9BDD-9883DA83B1CA}"/>
              </a:ext>
            </a:extLst>
          </p:cNvPr>
          <p:cNvSpPr txBox="1"/>
          <p:nvPr/>
        </p:nvSpPr>
        <p:spPr>
          <a:xfrm>
            <a:off x="7747269" y="5563022"/>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5" name="Content Placeholder 6">
            <a:extLst>
              <a:ext uri="{FF2B5EF4-FFF2-40B4-BE49-F238E27FC236}">
                <a16:creationId xmlns:a16="http://schemas.microsoft.com/office/drawing/2014/main" id="{CA1AEC24-4EEB-4039-9455-FF0E351D2710}"/>
              </a:ext>
            </a:extLst>
          </p:cNvPr>
          <p:cNvSpPr txBox="1">
            <a:spLocks/>
          </p:cNvSpPr>
          <p:nvPr/>
        </p:nvSpPr>
        <p:spPr>
          <a:xfrm>
            <a:off x="6172202" y="1629667"/>
            <a:ext cx="5666375" cy="1728670"/>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latin typeface="Consolas" panose="020B0609020204030204" pitchFamily="49" charset="0"/>
              </a:rPr>
              <a:t>Dataset sample</a:t>
            </a:r>
          </a:p>
          <a:p>
            <a:r>
              <a:rPr lang="en-US" sz="1200">
                <a:latin typeface="Consolas" panose="020B0609020204030204" pitchFamily="49" charset="0"/>
              </a:rPr>
              <a:t>%%%%%%%%%%%%%%</a:t>
            </a:r>
          </a:p>
          <a:p>
            <a:endParaRPr lang="en-US" sz="1200">
              <a:latin typeface="Consolas" panose="020B0609020204030204" pitchFamily="49" charset="0"/>
            </a:endParaRPr>
          </a:p>
          <a:p>
            <a:r>
              <a:rPr lang="en-US" sz="1200">
                <a:latin typeface="Consolas" panose="020B0609020204030204" pitchFamily="49" charset="0"/>
              </a:rPr>
              <a:t>[[Pizza, Beer, Diaper],</a:t>
            </a:r>
          </a:p>
          <a:p>
            <a:r>
              <a:rPr lang="en-US" sz="1200">
                <a:latin typeface="Consolas" panose="020B0609020204030204" pitchFamily="49" charset="0"/>
              </a:rPr>
              <a:t> [Pizza, Beer, Diaper],</a:t>
            </a:r>
          </a:p>
          <a:p>
            <a:r>
              <a:rPr lang="en-US" sz="1200">
                <a:latin typeface="Consolas" panose="020B0609020204030204" pitchFamily="49" charset="0"/>
              </a:rPr>
              <a:t> [Pizza, Cola]]</a:t>
            </a:r>
          </a:p>
        </p:txBody>
      </p:sp>
    </p:spTree>
    <p:extLst>
      <p:ext uri="{BB962C8B-B14F-4D97-AF65-F5344CB8AC3E}">
        <p14:creationId xmlns:p14="http://schemas.microsoft.com/office/powerpoint/2010/main" val="347978012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6F86D-8282-4079-9D76-F0B5C9E11680}"/>
              </a:ext>
            </a:extLst>
          </p:cNvPr>
          <p:cNvSpPr>
            <a:spLocks noGrp="1"/>
          </p:cNvSpPr>
          <p:nvPr>
            <p:ph type="title"/>
          </p:nvPr>
        </p:nvSpPr>
        <p:spPr/>
        <p:txBody>
          <a:bodyPr/>
          <a:lstStyle/>
          <a:p>
            <a:r>
              <a:rPr lang="en-US" noProof="0"/>
              <a:t>Case study</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874D6C9-86CA-4EA4-BAE1-7157A6FA968F}"/>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en-US" i="1" noProof="0" smtClean="0">
                          <a:latin typeface="Cambria Math" panose="02040503050406030204" pitchFamily="18" charset="0"/>
                        </a:rPr>
                        <m:t>𝐹𝐼𝑀</m:t>
                      </m:r>
                      <m:r>
                        <a:rPr lang="en-US" i="1" noProof="0" smtClean="0">
                          <a:latin typeface="Cambria Math" panose="02040503050406030204" pitchFamily="18" charset="0"/>
                        </a:rPr>
                        <m:t>: </m:t>
                      </m:r>
                      <m:r>
                        <a:rPr lang="en-US" i="1" noProof="0" smtClean="0">
                          <a:latin typeface="Cambria Math" panose="02040503050406030204" pitchFamily="18" charset="0"/>
                        </a:rPr>
                        <m:t>𝐿𝑖𝑠𝑡</m:t>
                      </m:r>
                      <m:d>
                        <m:dPr>
                          <m:begChr m:val="["/>
                          <m:endChr m:val="]"/>
                          <m:ctrlPr>
                            <a:rPr lang="en-US" b="0" i="1" noProof="0" smtClean="0">
                              <a:latin typeface="Cambria Math" panose="02040503050406030204" pitchFamily="18" charset="0"/>
                            </a:rPr>
                          </m:ctrlPr>
                        </m:dPr>
                        <m:e>
                          <m:r>
                            <a:rPr lang="en-US" i="1" noProof="0" smtClean="0">
                              <a:latin typeface="Cambria Math" panose="02040503050406030204" pitchFamily="18" charset="0"/>
                            </a:rPr>
                            <m:t>𝐿𝑖𝑠𝑡</m:t>
                          </m:r>
                          <m:d>
                            <m:dPr>
                              <m:begChr m:val="["/>
                              <m:endChr m:val="]"/>
                              <m:ctrlPr>
                                <a:rPr lang="en-US" b="0" i="1" noProof="0" smtClean="0">
                                  <a:latin typeface="Cambria Math" panose="02040503050406030204" pitchFamily="18" charset="0"/>
                                </a:rPr>
                              </m:ctrlPr>
                            </m:dPr>
                            <m:e>
                              <m:r>
                                <a:rPr lang="en-US" i="1" noProof="0" smtClean="0">
                                  <a:latin typeface="Cambria Math" panose="02040503050406030204" pitchFamily="18" charset="0"/>
                                </a:rPr>
                                <m:t>𝑆𝑡𝑟𝑖𝑛𝑔</m:t>
                              </m:r>
                            </m:e>
                          </m:d>
                        </m:e>
                      </m:d>
                      <m:r>
                        <a:rPr lang="en-US" b="0" i="1" noProof="0" smtClean="0">
                          <a:latin typeface="Cambria Math" panose="02040503050406030204" pitchFamily="18" charset="0"/>
                        </a:rPr>
                        <m:t>→</m:t>
                      </m:r>
                      <m:r>
                        <a:rPr lang="en-US" b="0" i="1" noProof="0" smtClean="0">
                          <a:latin typeface="Cambria Math" panose="02040503050406030204" pitchFamily="18" charset="0"/>
                        </a:rPr>
                        <m:t>𝐿𝑖𝑠𝑡</m:t>
                      </m:r>
                      <m:r>
                        <a:rPr lang="en-US" b="0" i="1" noProof="0" smtClean="0">
                          <a:latin typeface="Cambria Math" panose="02040503050406030204" pitchFamily="18" charset="0"/>
                        </a:rPr>
                        <m:t>[</m:t>
                      </m:r>
                      <m:r>
                        <a:rPr lang="en-US" b="0" i="1" noProof="0" smtClean="0">
                          <a:latin typeface="Cambria Math" panose="02040503050406030204" pitchFamily="18" charset="0"/>
                        </a:rPr>
                        <m:t>𝑆𝑒𝑡</m:t>
                      </m:r>
                      <m:d>
                        <m:dPr>
                          <m:begChr m:val="["/>
                          <m:endChr m:val="]"/>
                          <m:ctrlPr>
                            <a:rPr lang="en-US" b="0" i="1" noProof="0" smtClean="0">
                              <a:latin typeface="Cambria Math" panose="02040503050406030204" pitchFamily="18" charset="0"/>
                            </a:rPr>
                          </m:ctrlPr>
                        </m:dPr>
                        <m:e>
                          <m:r>
                            <a:rPr lang="en-US" b="0" i="1" noProof="0" smtClean="0">
                              <a:latin typeface="Cambria Math" panose="02040503050406030204" pitchFamily="18" charset="0"/>
                            </a:rPr>
                            <m:t>𝑆𝑡𝑟𝑖𝑛𝑔</m:t>
                          </m:r>
                        </m:e>
                      </m:d>
                      <m:r>
                        <a:rPr lang="en-US" b="0" i="1" noProof="0" smtClean="0">
                          <a:latin typeface="Cambria Math" panose="02040503050406030204" pitchFamily="18" charset="0"/>
                        </a:rPr>
                        <m:t>]</m:t>
                      </m:r>
                      <m:r>
                        <a:rPr lang="en-US" i="1" noProof="0" smtClean="0">
                          <a:latin typeface="Cambria Math" panose="02040503050406030204" pitchFamily="18" charset="0"/>
                        </a:rPr>
                        <m:t> </m:t>
                      </m:r>
                    </m:oMath>
                  </m:oMathPara>
                </a14:m>
                <a:endParaRPr lang="en-US" noProof="0"/>
              </a:p>
              <a:p>
                <a:pPr lvl="1"/>
                <a:r>
                  <a:rPr lang="en-US" noProof="0"/>
                  <a:t>FIM requires a list of lists as input, but we have nested JSON objects</a:t>
                </a:r>
              </a:p>
              <a:p>
                <a:pPr lvl="1"/>
                <a:r>
                  <a:rPr lang="en-US" noProof="0"/>
                  <a:t>We need a pre-processing step</a:t>
                </a:r>
              </a:p>
              <a:p>
                <a:pPr lvl="1"/>
                <a:endParaRPr lang="en-US" noProof="0"/>
              </a:p>
              <a:p>
                <a:pPr lvl="1"/>
                <a:endParaRPr lang="en-US" noProof="0"/>
              </a:p>
              <a:p>
                <a:pPr lvl="1"/>
                <a:endParaRPr lang="en-US" noProof="0"/>
              </a:p>
              <a:p>
                <a:pPr lvl="1"/>
                <a:endParaRPr lang="en-US" noProof="0"/>
              </a:p>
              <a:p>
                <a:pPr lvl="1"/>
                <a:endParaRPr lang="en-US" noProof="0"/>
              </a:p>
              <a:p>
                <a:pPr lvl="1"/>
                <a:endParaRPr lang="en-US" noProof="0"/>
              </a:p>
              <a:p>
                <a:r>
                  <a:rPr lang="en-US" noProof="0"/>
                  <a:t>Finally, we need to store the </a:t>
                </a:r>
                <a:r>
                  <a:rPr lang="en-US" noProof="0" err="1"/>
                  <a:t>itemsets</a:t>
                </a:r>
                <a:r>
                  <a:rPr lang="en-US" noProof="0"/>
                  <a:t> in the database</a:t>
                </a:r>
              </a:p>
            </p:txBody>
          </p:sp>
        </mc:Choice>
        <mc:Fallback xmlns="">
          <p:sp>
            <p:nvSpPr>
              <p:cNvPr id="8" name="Content Placeholder 7">
                <a:extLst>
                  <a:ext uri="{FF2B5EF4-FFF2-40B4-BE49-F238E27FC236}">
                    <a16:creationId xmlns:a16="http://schemas.microsoft.com/office/drawing/2014/main" id="{3874D6C9-86CA-4EA4-BAE1-7157A6FA968F}"/>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96F2907-9E18-46C7-B499-C38E14FD044A}"/>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E0947C69-75EF-4BF0-8332-3751D1EB9D21}"/>
              </a:ext>
            </a:extLst>
          </p:cNvPr>
          <p:cNvSpPr>
            <a:spLocks noGrp="1"/>
          </p:cNvSpPr>
          <p:nvPr>
            <p:ph type="sldNum" sz="quarter" idx="12"/>
          </p:nvPr>
        </p:nvSpPr>
        <p:spPr/>
        <p:txBody>
          <a:bodyPr/>
          <a:lstStyle/>
          <a:p>
            <a:fld id="{5DD6F1BA-2510-46FC-9346-AB1F3CA1593B}" type="slidenum">
              <a:rPr lang="it-IT" smtClean="0"/>
              <a:t>409</a:t>
            </a:fld>
            <a:endParaRPr lang="it-IT"/>
          </a:p>
        </p:txBody>
      </p:sp>
      <p:sp>
        <p:nvSpPr>
          <p:cNvPr id="9" name="Content Placeholder 8">
            <a:extLst>
              <a:ext uri="{FF2B5EF4-FFF2-40B4-BE49-F238E27FC236}">
                <a16:creationId xmlns:a16="http://schemas.microsoft.com/office/drawing/2014/main" id="{6F5F5DE1-41E4-469F-9A04-248880B4F692}"/>
              </a:ext>
            </a:extLst>
          </p:cNvPr>
          <p:cNvSpPr>
            <a:spLocks noGrp="1"/>
          </p:cNvSpPr>
          <p:nvPr>
            <p:ph idx="13"/>
          </p:nvPr>
        </p:nvSpPr>
        <p:spPr/>
        <p:txBody>
          <a:bodyPr/>
          <a:lstStyle/>
          <a:p>
            <a:endParaRPr lang="en-US"/>
          </a:p>
        </p:txBody>
      </p:sp>
      <p:sp>
        <p:nvSpPr>
          <p:cNvPr id="10" name="Content Placeholder 6">
            <a:extLst>
              <a:ext uri="{FF2B5EF4-FFF2-40B4-BE49-F238E27FC236}">
                <a16:creationId xmlns:a16="http://schemas.microsoft.com/office/drawing/2014/main" id="{F4498F09-4CD8-4824-84ED-4E33A1F887F0}"/>
              </a:ext>
            </a:extLst>
          </p:cNvPr>
          <p:cNvSpPr txBox="1">
            <a:spLocks/>
          </p:cNvSpPr>
          <p:nvPr/>
        </p:nvSpPr>
        <p:spPr>
          <a:xfrm>
            <a:off x="838200" y="3405048"/>
            <a:ext cx="5257800" cy="1601757"/>
          </a:xfrm>
          <a:prstGeom prst="rect">
            <a:avLst/>
          </a:prstGeom>
          <a:ln>
            <a:solidFill>
              <a:schemeClr val="tx1"/>
            </a:solid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atin typeface="Consolas" panose="020B0609020204030204" pitchFamily="49" charset="0"/>
              </a:rPr>
              <a:t>Raw dataset sample</a:t>
            </a:r>
          </a:p>
          <a:p>
            <a:pPr>
              <a:lnSpc>
                <a:spcPct val="100000"/>
              </a:lnSpc>
            </a:pPr>
            <a:r>
              <a:rPr lang="en-US">
                <a:latin typeface="Consolas" panose="020B0609020204030204" pitchFamily="49" charset="0"/>
              </a:rPr>
              <a:t>%%%%%%%%%%%%%%</a:t>
            </a:r>
          </a:p>
          <a:p>
            <a:pPr>
              <a:lnSpc>
                <a:spcPct val="100000"/>
              </a:lnSpc>
            </a:pPr>
            <a:r>
              <a:rPr lang="en-US">
                <a:latin typeface="Consolas" panose="020B0609020204030204" pitchFamily="49" charset="0"/>
              </a:rPr>
              <a:t>[ { customerName: Alice, products: [Pizza, Beer, Diaper] },</a:t>
            </a:r>
          </a:p>
          <a:p>
            <a:pPr>
              <a:lnSpc>
                <a:spcPct val="100000"/>
              </a:lnSpc>
            </a:pPr>
            <a:r>
              <a:rPr lang="en-US">
                <a:latin typeface="Consolas" panose="020B0609020204030204" pitchFamily="49" charset="0"/>
              </a:rPr>
              <a:t>  { customerName: Bob, products: [Pizza, Beer, Diaper] },</a:t>
            </a:r>
          </a:p>
          <a:p>
            <a:pPr>
              <a:lnSpc>
                <a:spcPct val="100000"/>
              </a:lnSpc>
            </a:pPr>
            <a:r>
              <a:rPr lang="en-US">
                <a:latin typeface="Consolas" panose="020B0609020204030204" pitchFamily="49" charset="0"/>
              </a:rPr>
              <a:t>  { customerName: Charlie, products: [Pizza, Cola] } ]</a:t>
            </a:r>
          </a:p>
        </p:txBody>
      </p:sp>
      <p:sp>
        <p:nvSpPr>
          <p:cNvPr id="11" name="Content Placeholder 6">
            <a:extLst>
              <a:ext uri="{FF2B5EF4-FFF2-40B4-BE49-F238E27FC236}">
                <a16:creationId xmlns:a16="http://schemas.microsoft.com/office/drawing/2014/main" id="{1C1048BD-D24C-4870-B669-40E898252CAD}"/>
              </a:ext>
            </a:extLst>
          </p:cNvPr>
          <p:cNvSpPr txBox="1">
            <a:spLocks/>
          </p:cNvSpPr>
          <p:nvPr/>
        </p:nvSpPr>
        <p:spPr>
          <a:xfrm>
            <a:off x="6235337" y="3405047"/>
            <a:ext cx="5118463" cy="1601757"/>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200">
                <a:latin typeface="Consolas" panose="020B0609020204030204" pitchFamily="49" charset="0"/>
              </a:rPr>
              <a:t>Processed dataset sample</a:t>
            </a:r>
          </a:p>
          <a:p>
            <a:pPr>
              <a:lnSpc>
                <a:spcPct val="100000"/>
              </a:lnSpc>
            </a:pPr>
            <a:r>
              <a:rPr lang="en-US" sz="1200">
                <a:latin typeface="Consolas" panose="020B0609020204030204" pitchFamily="49" charset="0"/>
              </a:rPr>
              <a:t>%%%%%%%%%%%%%%</a:t>
            </a:r>
          </a:p>
          <a:p>
            <a:pPr>
              <a:lnSpc>
                <a:spcPct val="100000"/>
              </a:lnSpc>
            </a:pPr>
            <a:r>
              <a:rPr lang="en-US" sz="1200">
                <a:latin typeface="Consolas" panose="020B0609020204030204" pitchFamily="49" charset="0"/>
              </a:rPr>
              <a:t>[[Pizza, Beer, Diaper],</a:t>
            </a:r>
          </a:p>
          <a:p>
            <a:pPr>
              <a:lnSpc>
                <a:spcPct val="100000"/>
              </a:lnSpc>
            </a:pPr>
            <a:r>
              <a:rPr lang="en-US" sz="1200">
                <a:latin typeface="Consolas" panose="020B0609020204030204" pitchFamily="49" charset="0"/>
              </a:rPr>
              <a:t> [Pizza, Beer, Diaper],</a:t>
            </a:r>
          </a:p>
          <a:p>
            <a:pPr>
              <a:lnSpc>
                <a:spcPct val="100000"/>
              </a:lnSpc>
            </a:pPr>
            <a:r>
              <a:rPr lang="en-US" sz="1200">
                <a:latin typeface="Consolas" panose="020B0609020204030204" pitchFamily="49" charset="0"/>
              </a:rPr>
              <a:t> [Pizza, Cola]]</a:t>
            </a:r>
          </a:p>
        </p:txBody>
      </p:sp>
    </p:spTree>
    <p:extLst>
      <p:ext uri="{BB962C8B-B14F-4D97-AF65-F5344CB8AC3E}">
        <p14:creationId xmlns:p14="http://schemas.microsoft.com/office/powerpoint/2010/main" val="6136071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a:t>Use cases for data provenance</a:t>
            </a:r>
          </a:p>
          <a:p>
            <a:endParaRPr lang="en-US" noProof="0"/>
          </a:p>
          <a:p>
            <a:r>
              <a:rPr lang="en-US" noProof="0"/>
              <a:t>Accountability and auditing</a:t>
            </a:r>
          </a:p>
          <a:p>
            <a:r>
              <a:rPr lang="en-US" noProof="0"/>
              <a:t>Data quality</a:t>
            </a:r>
          </a:p>
          <a:p>
            <a:pPr lvl="1"/>
            <a:r>
              <a:rPr lang="en-US" noProof="0"/>
              <a:t>Monitoring of the quality (e.g., accuracy) of the objects produced</a:t>
            </a:r>
          </a:p>
          <a:p>
            <a:pPr lvl="1"/>
            <a:r>
              <a:rPr lang="en-US" noProof="0"/>
              <a:t>Notify when a transformation pipeline is not behaving as expected</a:t>
            </a:r>
          </a:p>
          <a:p>
            <a:r>
              <a:rPr lang="en-US" noProof="0"/>
              <a:t>Debugging</a:t>
            </a:r>
          </a:p>
          <a:p>
            <a:pPr lvl="1"/>
            <a:r>
              <a:rPr lang="en-US" noProof="0"/>
              <a:t>Inferring the cause of pipeline failures is challenging</a:t>
            </a:r>
          </a:p>
          <a:p>
            <a:pPr lvl="1"/>
            <a:r>
              <a:rPr lang="en-US" noProof="0"/>
              <a:t>Store inputs of each operation with versions and environmental settings (RAM, CPUs, etc.)</a:t>
            </a:r>
          </a:p>
          <a:p>
            <a:r>
              <a:rPr lang="en-US" noProof="0"/>
              <a:t>And so 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41</a:t>
            </a:fld>
            <a:endParaRPr lang="it-IT"/>
          </a:p>
        </p:txBody>
      </p:sp>
    </p:spTree>
    <p:extLst>
      <p:ext uri="{BB962C8B-B14F-4D97-AF65-F5344CB8AC3E}">
        <p14:creationId xmlns:p14="http://schemas.microsoft.com/office/powerpoint/2010/main" val="4068593171"/>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a:t>Reference pipeline</a:t>
            </a:r>
          </a:p>
        </p:txBody>
      </p:sp>
      <p:sp>
        <p:nvSpPr>
          <p:cNvPr id="4" name="Content Placeholder 3">
            <a:extLst>
              <a:ext uri="{FF2B5EF4-FFF2-40B4-BE49-F238E27FC236}">
                <a16:creationId xmlns:a16="http://schemas.microsoft.com/office/drawing/2014/main" id="{934C6968-5753-46F4-9EC8-188ED39CDD3A}"/>
              </a:ext>
            </a:extLst>
          </p:cNvPr>
          <p:cNvSpPr>
            <a:spLocks noGrp="1"/>
          </p:cNvSpPr>
          <p:nvPr>
            <p:ph idx="1"/>
          </p:nvPr>
        </p:nvSpPr>
        <p:spPr/>
        <p:txBody>
          <a:bodyPr/>
          <a:lstStyle/>
          <a:p>
            <a:endParaRPr lang="en-US"/>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it-IT" smtClean="0"/>
              <a:pPr/>
              <a:t>410</a:t>
            </a:fld>
            <a:endParaRPr lang="it-IT"/>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7DE73B7-9A0D-4B67-B922-D7C677483A16}"/>
                  </a:ext>
                </a:extLst>
              </p:cNvPr>
              <p:cNvSpPr/>
              <p:nvPr/>
            </p:nvSpPr>
            <p:spPr>
              <a:xfrm>
                <a:off x="4293960" y="3504101"/>
                <a:ext cx="1707502"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a:latin typeface="Helvetica" panose="020B0604020202020204" pitchFamily="34" charset="0"/>
                    <a:cs typeface="Helvetica" panose="020B0604020202020204" pitchFamily="34" charset="0"/>
                  </a:rPr>
                  <a:t>Preprocess</a:t>
                </a:r>
              </a:p>
            </p:txBody>
          </p:sp>
        </mc:Choice>
        <mc:Fallback xmlns="">
          <p:sp>
            <p:nvSpPr>
              <p:cNvPr id="13" name="Rectangle 12">
                <a:extLst>
                  <a:ext uri="{FF2B5EF4-FFF2-40B4-BE49-F238E27FC236}">
                    <a16:creationId xmlns:a16="http://schemas.microsoft.com/office/drawing/2014/main" id="{37DE73B7-9A0D-4B67-B922-D7C677483A16}"/>
                  </a:ext>
                </a:extLst>
              </p:cNvPr>
              <p:cNvSpPr>
                <a:spLocks noRot="1" noChangeAspect="1" noMove="1" noResize="1" noEditPoints="1" noAdjustHandles="1" noChangeArrowheads="1" noChangeShapeType="1" noTextEdit="1"/>
              </p:cNvSpPr>
              <p:nvPr/>
            </p:nvSpPr>
            <p:spPr>
              <a:xfrm>
                <a:off x="4293960" y="3504101"/>
                <a:ext cx="1707502" cy="575761"/>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79EEC0F-1011-4817-B2D1-2BCEE38FB8D0}"/>
                  </a:ext>
                </a:extLst>
              </p:cNvPr>
              <p:cNvSpPr/>
              <p:nvPr/>
            </p:nvSpPr>
            <p:spPr>
              <a:xfrm>
                <a:off x="6247369" y="3504101"/>
                <a:ext cx="109728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a:latin typeface="Helvetica" panose="020B0604020202020204" pitchFamily="34" charset="0"/>
                    <a:cs typeface="Helvetica" panose="020B0604020202020204" pitchFamily="34" charset="0"/>
                  </a:rPr>
                  <a:t>FIM</a:t>
                </a:r>
              </a:p>
            </p:txBody>
          </p:sp>
        </mc:Choice>
        <mc:Fallback xmlns="">
          <p:sp>
            <p:nvSpPr>
              <p:cNvPr id="14" name="Rectangle 13">
                <a:extLst>
                  <a:ext uri="{FF2B5EF4-FFF2-40B4-BE49-F238E27FC236}">
                    <a16:creationId xmlns:a16="http://schemas.microsoft.com/office/drawing/2014/main" id="{079EEC0F-1011-4817-B2D1-2BCEE38FB8D0}"/>
                  </a:ext>
                </a:extLst>
              </p:cNvPr>
              <p:cNvSpPr>
                <a:spLocks noRot="1" noChangeAspect="1" noMove="1" noResize="1" noEditPoints="1" noAdjustHandles="1" noChangeArrowheads="1" noChangeShapeType="1" noTextEdit="1"/>
              </p:cNvSpPr>
              <p:nvPr/>
            </p:nvSpPr>
            <p:spPr>
              <a:xfrm>
                <a:off x="6247369" y="3504101"/>
                <a:ext cx="1097280" cy="575761"/>
              </a:xfrm>
              <a:prstGeom prst="rect">
                <a:avLst/>
              </a:prstGeom>
              <a:blipFill>
                <a:blip r:embed="rId3"/>
                <a:stretch>
                  <a:fillRect/>
                </a:stretch>
              </a:blipFill>
              <a:ln>
                <a:noFill/>
              </a:ln>
            </p:spPr>
            <p:txBody>
              <a:bodyPr/>
              <a:lstStyle/>
              <a:p>
                <a:r>
                  <a:rPr lang="en-US">
                    <a:noFill/>
                  </a:rPr>
                  <a:t> </a:t>
                </a:r>
              </a:p>
            </p:txBody>
          </p:sp>
        </mc:Fallback>
      </mc:AlternateContent>
      <p:pic>
        <p:nvPicPr>
          <p:cNvPr id="16" name="Picture 15" descr="Logo, company name&#10;&#10;Description automatically generated">
            <a:extLst>
              <a:ext uri="{FF2B5EF4-FFF2-40B4-BE49-F238E27FC236}">
                <a16:creationId xmlns:a16="http://schemas.microsoft.com/office/drawing/2014/main" id="{F1EB8D0B-C531-4920-A99D-E55733CDD67B}"/>
              </a:ext>
            </a:extLst>
          </p:cNvPr>
          <p:cNvPicPr>
            <a:picLocks noChangeAspect="1"/>
          </p:cNvPicPr>
          <p:nvPr/>
        </p:nvPicPr>
        <p:blipFill rotWithShape="1">
          <a:blip r:embed="rId4">
            <a:extLst>
              <a:ext uri="{28A0092B-C50C-407E-A947-70E740481C1C}">
                <a14:useLocalDpi xmlns:a14="http://schemas.microsoft.com/office/drawing/2010/main" val="0"/>
              </a:ext>
            </a:extLst>
          </a:blip>
          <a:srcRect l="17422" r="15031"/>
          <a:stretch/>
        </p:blipFill>
        <p:spPr>
          <a:xfrm>
            <a:off x="9238853" y="3308510"/>
            <a:ext cx="1236619" cy="966943"/>
          </a:xfrm>
          <a:prstGeom prst="rect">
            <a:avLst/>
          </a:prstGeom>
        </p:spPr>
      </p:pic>
      <p:cxnSp>
        <p:nvCxnSpPr>
          <p:cNvPr id="26" name="Straight Arrow Connector 25">
            <a:extLst>
              <a:ext uri="{FF2B5EF4-FFF2-40B4-BE49-F238E27FC236}">
                <a16:creationId xmlns:a16="http://schemas.microsoft.com/office/drawing/2014/main" id="{7C571DBA-259B-4334-9848-DE6804C7405D}"/>
              </a:ext>
            </a:extLst>
          </p:cNvPr>
          <p:cNvCxnSpPr>
            <a:cxnSpLocks/>
            <a:stCxn id="11" idx="3"/>
            <a:endCxn id="13" idx="1"/>
          </p:cNvCxnSpPr>
          <p:nvPr/>
        </p:nvCxnSpPr>
        <p:spPr>
          <a:xfrm>
            <a:off x="3529016" y="3791981"/>
            <a:ext cx="7649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BE98D6F-AF7C-480F-914F-13D25B4D1D2B}"/>
              </a:ext>
            </a:extLst>
          </p:cNvPr>
          <p:cNvCxnSpPr>
            <a:cxnSpLocks/>
            <a:stCxn id="13" idx="3"/>
            <a:endCxn id="14" idx="1"/>
          </p:cNvCxnSpPr>
          <p:nvPr/>
        </p:nvCxnSpPr>
        <p:spPr>
          <a:xfrm>
            <a:off x="6001462"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C470E7F-37C4-4958-B7BB-9D79EFCABC85}"/>
              </a:ext>
            </a:extLst>
          </p:cNvPr>
          <p:cNvCxnSpPr>
            <a:cxnSpLocks/>
            <a:stCxn id="14" idx="3"/>
            <a:endCxn id="17" idx="1"/>
          </p:cNvCxnSpPr>
          <p:nvPr/>
        </p:nvCxnSpPr>
        <p:spPr>
          <a:xfrm>
            <a:off x="7344649"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descr="Diagram&#10;&#10;Description automatically generated">
            <a:extLst>
              <a:ext uri="{FF2B5EF4-FFF2-40B4-BE49-F238E27FC236}">
                <a16:creationId xmlns:a16="http://schemas.microsoft.com/office/drawing/2014/main" id="{EBCA8311-1A3E-4BFA-BADE-73659C836E1A}"/>
              </a:ext>
            </a:extLst>
          </p:cNvPr>
          <p:cNvPicPr>
            <a:picLocks noChangeAspect="1"/>
          </p:cNvPicPr>
          <p:nvPr/>
        </p:nvPicPr>
        <p:blipFill rotWithShape="1">
          <a:blip r:embed="rId5">
            <a:extLst>
              <a:ext uri="{28A0092B-C50C-407E-A947-70E740481C1C}">
                <a14:useLocalDpi xmlns:a14="http://schemas.microsoft.com/office/drawing/2010/main" val="0"/>
              </a:ext>
            </a:extLst>
          </a:blip>
          <a:srcRect l="27840" t="29527" r="55925" b="31033"/>
          <a:stretch/>
        </p:blipFill>
        <p:spPr>
          <a:xfrm>
            <a:off x="2853408" y="3334781"/>
            <a:ext cx="675608" cy="914400"/>
          </a:xfrm>
          <a:prstGeom prst="rect">
            <a:avLst/>
          </a:prstGeom>
        </p:spPr>
      </p:pic>
      <p:sp>
        <p:nvSpPr>
          <p:cNvPr id="46" name="Flowchart: Magnetic Disk 45">
            <a:extLst>
              <a:ext uri="{FF2B5EF4-FFF2-40B4-BE49-F238E27FC236}">
                <a16:creationId xmlns:a16="http://schemas.microsoft.com/office/drawing/2014/main" id="{75675FD9-CDCC-4EAC-9301-ED7C1979CCA8}"/>
              </a:ext>
            </a:extLst>
          </p:cNvPr>
          <p:cNvSpPr/>
          <p:nvPr/>
        </p:nvSpPr>
        <p:spPr>
          <a:xfrm>
            <a:off x="1691817" y="3544714"/>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a:latin typeface="Helvetica" panose="020B0604020202020204" pitchFamily="34" charset="0"/>
                <a:cs typeface="Helvetica" panose="020B0604020202020204" pitchFamily="34" charset="0"/>
              </a:rPr>
              <a:t>Dataset</a:t>
            </a:r>
            <a:endParaRPr lang="en-US">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CD67C6DD-6584-4A1D-9696-5060EB1E2ED5}"/>
              </a:ext>
            </a:extLst>
          </p:cNvPr>
          <p:cNvSpPr/>
          <p:nvPr/>
        </p:nvSpPr>
        <p:spPr>
          <a:xfrm>
            <a:off x="1691817" y="4371703"/>
            <a:ext cx="1837199"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a:latin typeface="Helvetica" panose="020B0604020202020204" pitchFamily="34" charset="0"/>
                <a:cs typeface="Helvetica" panose="020B0604020202020204" pitchFamily="34" charset="0"/>
              </a:rPr>
              <a:t>Local</a:t>
            </a:r>
            <a:endParaRPr lang="en-US">
              <a:latin typeface="Helvetica" panose="020B0604020202020204" pitchFamily="34" charset="0"/>
              <a:cs typeface="Helvetica" panose="020B0604020202020204" pitchFamily="34" charset="0"/>
            </a:endParaRPr>
          </a:p>
        </p:txBody>
      </p:sp>
      <p:sp>
        <p:nvSpPr>
          <p:cNvPr id="15" name="Rectangle 14">
            <a:extLst>
              <a:ext uri="{FF2B5EF4-FFF2-40B4-BE49-F238E27FC236}">
                <a16:creationId xmlns:a16="http://schemas.microsoft.com/office/drawing/2014/main" id="{66052A07-667A-4ADB-921A-EBC480D93469}"/>
              </a:ext>
            </a:extLst>
          </p:cNvPr>
          <p:cNvSpPr/>
          <p:nvPr/>
        </p:nvSpPr>
        <p:spPr>
          <a:xfrm>
            <a:off x="4293959" y="4367742"/>
            <a:ext cx="6181513"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a:latin typeface="Helvetica" panose="020B0604020202020204" pitchFamily="34" charset="0"/>
                <a:cs typeface="Helvetica" panose="020B0604020202020204" pitchFamily="34" charset="0"/>
              </a:rPr>
              <a:t>AWS cloud</a:t>
            </a:r>
            <a:endParaRPr lang="en-US">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04360C3-79C2-441F-9438-86EA6E0E965C}"/>
                  </a:ext>
                </a:extLst>
              </p:cNvPr>
              <p:cNvSpPr/>
              <p:nvPr/>
            </p:nvSpPr>
            <p:spPr>
              <a:xfrm>
                <a:off x="7590556" y="3504101"/>
                <a:ext cx="137160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a:latin typeface="Helvetica" panose="020B0604020202020204" pitchFamily="34" charset="0"/>
                    <a:cs typeface="Helvetica" panose="020B0604020202020204" pitchFamily="34" charset="0"/>
                  </a:rPr>
                  <a:t>StoreDB</a:t>
                </a:r>
              </a:p>
            </p:txBody>
          </p:sp>
        </mc:Choice>
        <mc:Fallback xmlns="">
          <p:sp>
            <p:nvSpPr>
              <p:cNvPr id="17" name="Rectangle 16">
                <a:extLst>
                  <a:ext uri="{FF2B5EF4-FFF2-40B4-BE49-F238E27FC236}">
                    <a16:creationId xmlns:a16="http://schemas.microsoft.com/office/drawing/2014/main" id="{804360C3-79C2-441F-9438-86EA6E0E965C}"/>
                  </a:ext>
                </a:extLst>
              </p:cNvPr>
              <p:cNvSpPr>
                <a:spLocks noRot="1" noChangeAspect="1" noMove="1" noResize="1" noEditPoints="1" noAdjustHandles="1" noChangeArrowheads="1" noChangeShapeType="1" noTextEdit="1"/>
              </p:cNvSpPr>
              <p:nvPr/>
            </p:nvSpPr>
            <p:spPr>
              <a:xfrm>
                <a:off x="7590556" y="3504101"/>
                <a:ext cx="1371600" cy="575761"/>
              </a:xfrm>
              <a:prstGeom prst="rect">
                <a:avLst/>
              </a:prstGeom>
              <a:blipFill>
                <a:blip r:embed="rId6"/>
                <a:stretch>
                  <a:fillRect r="-444"/>
                </a:stretch>
              </a:blipFill>
              <a:ln>
                <a:no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40E1EA38-1F34-4F89-B106-79DD4CADEA3C}"/>
              </a:ext>
            </a:extLst>
          </p:cNvPr>
          <p:cNvCxnSpPr>
            <a:cxnSpLocks/>
            <a:stCxn id="17" idx="3"/>
            <a:endCxn id="16" idx="1"/>
          </p:cNvCxnSpPr>
          <p:nvPr/>
        </p:nvCxnSpPr>
        <p:spPr>
          <a:xfrm>
            <a:off x="8962156" y="3791982"/>
            <a:ext cx="2766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216185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a:t>Basic DynamoDB components: tables and items</a:t>
            </a:r>
          </a:p>
          <a:p>
            <a:r>
              <a:rPr lang="en-US" b="1" noProof="0"/>
              <a:t>Tables</a:t>
            </a:r>
            <a:r>
              <a:rPr lang="en-US" noProof="0"/>
              <a:t>, collection of (data) items</a:t>
            </a:r>
          </a:p>
          <a:p>
            <a:r>
              <a:rPr lang="en-US" b="1" noProof="0"/>
              <a:t>Items</a:t>
            </a:r>
            <a:r>
              <a:rPr lang="en-US" noProof="0"/>
              <a:t>, a group of attributes that is uniquely identifiable</a:t>
            </a:r>
          </a:p>
          <a:p>
            <a:pPr lvl="1"/>
            <a:r>
              <a:rPr lang="en-US" noProof="0"/>
              <a:t>Each table contains zero or more items</a:t>
            </a:r>
          </a:p>
          <a:p>
            <a:pPr lvl="2"/>
            <a:r>
              <a:rPr lang="en-US" noProof="0"/>
              <a:t>No limit to the number of items you can store in a table</a:t>
            </a:r>
          </a:p>
          <a:p>
            <a:pPr lvl="1"/>
            <a:r>
              <a:rPr lang="en-US" noProof="0"/>
              <a:t>Each item in the table has a unique identifier, or primary key</a:t>
            </a:r>
          </a:p>
          <a:p>
            <a:pPr lvl="1"/>
            <a:r>
              <a:rPr lang="en-US" noProof="0"/>
              <a:t>E.g., in the table `people`, each item represents a `person`</a:t>
            </a:r>
          </a:p>
          <a:p>
            <a:pPr lvl="2"/>
            <a:r>
              <a:rPr lang="en-US" noProof="0"/>
              <a:t>The primary key consists of one attribute (`</a:t>
            </a:r>
            <a:r>
              <a:rPr lang="en-US" noProof="0" err="1"/>
              <a:t>fiscalCode</a:t>
            </a:r>
            <a:r>
              <a:rPr lang="en-US" noProof="0"/>
              <a:t>`)</a:t>
            </a:r>
            <a:endParaRPr lang="en-US" altLang="en-US" noProof="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411</a:t>
            </a:fld>
            <a:endParaRPr lang="it-IT"/>
          </a:p>
        </p:txBody>
      </p:sp>
      <p:sp>
        <p:nvSpPr>
          <p:cNvPr id="9" name="Content Placeholder 8">
            <a:extLst>
              <a:ext uri="{FF2B5EF4-FFF2-40B4-BE49-F238E27FC236}">
                <a16:creationId xmlns:a16="http://schemas.microsoft.com/office/drawing/2014/main" id="{9FBA489B-9704-4A3A-9B03-370AA1252D6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7754810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a:t>Attributes</a:t>
            </a:r>
          </a:p>
          <a:p>
            <a:pPr lvl="1"/>
            <a:r>
              <a:rPr lang="en-US" noProof="0"/>
              <a:t>A data element that is not broken down any further</a:t>
            </a:r>
          </a:p>
          <a:p>
            <a:pPr lvl="2"/>
            <a:r>
              <a:rPr lang="en-US" noProof="0"/>
              <a:t>E.g., an item in the `people` table contains attributes `</a:t>
            </a:r>
            <a:r>
              <a:rPr lang="en-US" noProof="0" err="1"/>
              <a:t>fiscalCode</a:t>
            </a:r>
            <a:r>
              <a:rPr lang="en-US" noProof="0"/>
              <a:t>` and `</a:t>
            </a:r>
            <a:r>
              <a:rPr lang="en-US" noProof="0" err="1"/>
              <a:t>lastName</a:t>
            </a:r>
            <a:r>
              <a:rPr lang="en-US" noProof="0"/>
              <a:t>`</a:t>
            </a:r>
          </a:p>
          <a:p>
            <a:pPr lvl="1"/>
            <a:r>
              <a:rPr lang="en-US" noProof="0"/>
              <a:t>Most of the attributes are scalar (have only one value)</a:t>
            </a:r>
          </a:p>
          <a:p>
            <a:pPr lvl="1"/>
            <a:r>
              <a:rPr lang="en-US" noProof="0"/>
              <a:t>Some of the items have a nested attribute (`address`) up to 32 levels deep</a:t>
            </a:r>
          </a:p>
          <a:p>
            <a:r>
              <a:rPr lang="en-US" noProof="0" err="1"/>
              <a:t>Schemaless</a:t>
            </a:r>
            <a:endParaRPr lang="en-US" noProof="0"/>
          </a:p>
          <a:p>
            <a:pPr lvl="1"/>
            <a:r>
              <a:rPr lang="en-US" noProof="0"/>
              <a:t>Other than the primary key, a table is </a:t>
            </a:r>
            <a:r>
              <a:rPr lang="en-US" noProof="0" err="1"/>
              <a:t>schemaless</a:t>
            </a:r>
            <a:endParaRPr lang="en-US" noProof="0"/>
          </a:p>
          <a:p>
            <a:pPr lvl="2"/>
            <a:r>
              <a:rPr lang="en-US" noProof="0"/>
              <a:t>Neither the attributes nor their data types need to be defined beforehand</a:t>
            </a:r>
          </a:p>
          <a:p>
            <a:pPr lvl="2"/>
            <a:r>
              <a:rPr lang="en-US" noProof="0"/>
              <a:t>Each item can have its own distinct attributes</a:t>
            </a:r>
            <a:endParaRPr lang="en-US" altLang="en-US" noProof="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412</a:t>
            </a:fld>
            <a:endParaRPr lang="it-IT"/>
          </a:p>
        </p:txBody>
      </p:sp>
      <p:sp>
        <p:nvSpPr>
          <p:cNvPr id="9" name="Content Placeholder 8">
            <a:extLst>
              <a:ext uri="{FF2B5EF4-FFF2-40B4-BE49-F238E27FC236}">
                <a16:creationId xmlns:a16="http://schemas.microsoft.com/office/drawing/2014/main" id="{F53A2CF1-8255-44E0-A253-1051D0C4C02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32071751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a:t>Primary Key</a:t>
            </a:r>
          </a:p>
          <a:p>
            <a:pPr lvl="1"/>
            <a:r>
              <a:rPr lang="en-US" noProof="0"/>
              <a:t>To create a table, you must specify the primary key of the table</a:t>
            </a:r>
          </a:p>
          <a:p>
            <a:pPr lvl="1"/>
            <a:r>
              <a:rPr lang="en-US" noProof="0"/>
              <a:t>No two items can have the same key</a:t>
            </a:r>
          </a:p>
          <a:p>
            <a:r>
              <a:rPr lang="en-US" noProof="0"/>
              <a:t>Two types of primary keys</a:t>
            </a:r>
          </a:p>
          <a:p>
            <a:pPr lvl="1"/>
            <a:r>
              <a:rPr lang="en-US" noProof="0"/>
              <a:t>Partition key: a simple primary key composed of one attribute (partition key)</a:t>
            </a:r>
          </a:p>
          <a:p>
            <a:pPr lvl="2"/>
            <a:r>
              <a:rPr lang="en-US" noProof="0"/>
              <a:t>Keys are inputs to an internal hash function</a:t>
            </a:r>
          </a:p>
          <a:p>
            <a:pPr lvl="2"/>
            <a:r>
              <a:rPr lang="en-US" noProof="0"/>
              <a:t>The hash function determines the physical partition in which the item will be stored</a:t>
            </a:r>
          </a:p>
          <a:p>
            <a:pPr lvl="2"/>
            <a:r>
              <a:rPr lang="en-US" noProof="0"/>
              <a:t>E.g., access any item in the `people` table directly by providing the `</a:t>
            </a:r>
            <a:r>
              <a:rPr lang="en-US" noProof="0" err="1"/>
              <a:t>fiscalCode</a:t>
            </a:r>
            <a:r>
              <a:rPr lang="en-US" noProof="0"/>
              <a:t>`</a:t>
            </a:r>
          </a:p>
          <a:p>
            <a:pPr lvl="1"/>
            <a:r>
              <a:rPr lang="en-US" noProof="0"/>
              <a:t>Composite primary key: partition key and sort key (two attributes)</a:t>
            </a:r>
          </a:p>
          <a:p>
            <a:pPr lvl="2"/>
            <a:r>
              <a:rPr lang="en-US" noProof="0"/>
              <a:t>First attribute is the partition key</a:t>
            </a:r>
          </a:p>
          <a:p>
            <a:pPr lvl="2"/>
            <a:r>
              <a:rPr lang="en-US" noProof="0"/>
              <a:t>Second attribute is the sort key</a:t>
            </a:r>
          </a:p>
          <a:p>
            <a:pPr lvl="2"/>
            <a:r>
              <a:rPr lang="en-US" noProof="0"/>
              <a:t>Items in same partition key value are stored together and sorted by sort key</a:t>
            </a:r>
            <a:endParaRPr lang="en-US" altLang="en-US" noProof="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413</a:t>
            </a:fld>
            <a:endParaRPr lang="it-IT"/>
          </a:p>
        </p:txBody>
      </p:sp>
      <p:sp>
        <p:nvSpPr>
          <p:cNvPr id="9" name="Content Placeholder 8">
            <a:extLst>
              <a:ext uri="{FF2B5EF4-FFF2-40B4-BE49-F238E27FC236}">
                <a16:creationId xmlns:a16="http://schemas.microsoft.com/office/drawing/2014/main" id="{A5BAC0FF-EABA-48BE-A682-71AB9FDC0FA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660307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21F19-E28D-406B-9D8D-68D622B4A679}"/>
              </a:ext>
            </a:extLst>
          </p:cNvPr>
          <p:cNvSpPr>
            <a:spLocks noGrp="1"/>
          </p:cNvSpPr>
          <p:nvPr>
            <p:ph type="title"/>
          </p:nvPr>
        </p:nvSpPr>
        <p:spPr/>
        <p:txBody>
          <a:bodyPr/>
          <a:lstStyle/>
          <a:p>
            <a:r>
              <a:rPr lang="en-US" noProof="0"/>
              <a:t>NOSQL storage: DynamoDB</a:t>
            </a:r>
          </a:p>
        </p:txBody>
      </p:sp>
      <p:pic>
        <p:nvPicPr>
          <p:cNvPr id="8" name="Content Placeholder 7" descr="Table&#10;&#10;Description automatically generated">
            <a:extLst>
              <a:ext uri="{FF2B5EF4-FFF2-40B4-BE49-F238E27FC236}">
                <a16:creationId xmlns:a16="http://schemas.microsoft.com/office/drawing/2014/main" id="{F640B2C9-6292-447C-9D1F-31616DFBB5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804" y="1700213"/>
            <a:ext cx="5940392" cy="4351337"/>
          </a:xfrm>
          <a:ln>
            <a:solidFill>
              <a:schemeClr val="tx1"/>
            </a:solidFill>
          </a:ln>
        </p:spPr>
      </p:pic>
      <p:sp>
        <p:nvSpPr>
          <p:cNvPr id="4" name="Footer Placeholder 3">
            <a:extLst>
              <a:ext uri="{FF2B5EF4-FFF2-40B4-BE49-F238E27FC236}">
                <a16:creationId xmlns:a16="http://schemas.microsoft.com/office/drawing/2014/main" id="{AC92A1EB-0043-4E72-A34B-22ED13312223}"/>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80C3FFF0-89A2-4000-9D90-2F18BCBEB192}"/>
              </a:ext>
            </a:extLst>
          </p:cNvPr>
          <p:cNvSpPr>
            <a:spLocks noGrp="1"/>
          </p:cNvSpPr>
          <p:nvPr>
            <p:ph type="sldNum" sz="quarter" idx="12"/>
          </p:nvPr>
        </p:nvSpPr>
        <p:spPr/>
        <p:txBody>
          <a:bodyPr/>
          <a:lstStyle/>
          <a:p>
            <a:fld id="{5DD6F1BA-2510-46FC-9346-AB1F3CA1593B}" type="slidenum">
              <a:rPr lang="it-IT" smtClean="0"/>
              <a:t>414</a:t>
            </a:fld>
            <a:endParaRPr lang="it-IT"/>
          </a:p>
        </p:txBody>
      </p:sp>
      <p:sp>
        <p:nvSpPr>
          <p:cNvPr id="6" name="Content Placeholder 5">
            <a:extLst>
              <a:ext uri="{FF2B5EF4-FFF2-40B4-BE49-F238E27FC236}">
                <a16:creationId xmlns:a16="http://schemas.microsoft.com/office/drawing/2014/main" id="{F599C40B-6134-40DA-BEDC-4C9B1FE07915}"/>
              </a:ext>
            </a:extLst>
          </p:cNvPr>
          <p:cNvSpPr>
            <a:spLocks noGrp="1"/>
          </p:cNvSpPr>
          <p:nvPr>
            <p:ph idx="13"/>
          </p:nvPr>
        </p:nvSpPr>
        <p:spPr/>
        <p:txBody>
          <a:bodyPr/>
          <a:lstStyle/>
          <a:p>
            <a:r>
              <a:rPr lang="en-US" noProof="0">
                <a:hlinkClick r:id="rId3"/>
              </a:rPr>
              <a:t>https://docs.aws.amazon.com/amazondynamodb/latest/developerguide/bp-gsi-overloading.html</a:t>
            </a:r>
            <a:r>
              <a:rPr lang="en-US" noProof="0"/>
              <a:t> </a:t>
            </a:r>
          </a:p>
        </p:txBody>
      </p:sp>
    </p:spTree>
    <p:extLst>
      <p:ext uri="{BB962C8B-B14F-4D97-AF65-F5344CB8AC3E}">
        <p14:creationId xmlns:p14="http://schemas.microsoft.com/office/powerpoint/2010/main" val="83153699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a:t>Secondary Indexes</a:t>
            </a:r>
          </a:p>
          <a:p>
            <a:pPr lvl="1"/>
            <a:r>
              <a:rPr lang="en-US" noProof="0"/>
              <a:t>One or more secondary indexes per table</a:t>
            </a:r>
          </a:p>
          <a:p>
            <a:pPr lvl="1"/>
            <a:r>
              <a:rPr lang="en-US" noProof="0"/>
              <a:t>Indexes are automatically maintained on add, update, or delete</a:t>
            </a:r>
            <a:endParaRPr lang="en-US" altLang="en-US" noProof="0"/>
          </a:p>
          <a:p>
            <a:pPr lvl="1"/>
            <a:r>
              <a:rPr lang="en-US" noProof="0"/>
              <a:t>Query data using an alternate key (additionally to queries against primary key)</a:t>
            </a:r>
          </a:p>
          <a:p>
            <a:r>
              <a:rPr lang="en-US" noProof="0"/>
              <a:t>Two types of indexes</a:t>
            </a:r>
          </a:p>
          <a:p>
            <a:pPr lvl="1"/>
            <a:r>
              <a:rPr lang="en-US" noProof="0"/>
              <a:t>Global secondary has partition and sort keys different from those on table</a:t>
            </a:r>
          </a:p>
          <a:p>
            <a:pPr lvl="1"/>
            <a:r>
              <a:rPr lang="en-US" noProof="0"/>
              <a:t>Local secondary has the same partition key but a different sort key</a:t>
            </a:r>
          </a:p>
          <a:p>
            <a:pPr lvl="1"/>
            <a:r>
              <a:rPr lang="en-US" noProof="0"/>
              <a:t>Each table has a limited quota of 20 global and 5 local indexes</a:t>
            </a:r>
          </a:p>
          <a:p>
            <a:r>
              <a:rPr lang="en-US" noProof="0"/>
              <a:t>How do we shape the schema?</a:t>
            </a:r>
          </a:p>
          <a:p>
            <a:pPr lvl="1"/>
            <a:r>
              <a:rPr lang="en-US" noProof="0">
                <a:hlinkClick r:id="rId2"/>
              </a:rPr>
              <a:t>https://cloud.google.com/bigtable/docs/schema-design</a:t>
            </a:r>
            <a:r>
              <a:rPr lang="en-US" noProof="0"/>
              <a:t> </a:t>
            </a:r>
            <a:endParaRPr lang="en-US" altLang="en-US" noProof="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415</a:t>
            </a:fld>
            <a:endParaRPr lang="it-IT"/>
          </a:p>
        </p:txBody>
      </p:sp>
      <p:sp>
        <p:nvSpPr>
          <p:cNvPr id="9" name="Content Placeholder 8">
            <a:extLst>
              <a:ext uri="{FF2B5EF4-FFF2-40B4-BE49-F238E27FC236}">
                <a16:creationId xmlns:a16="http://schemas.microsoft.com/office/drawing/2014/main" id="{C6864087-401E-4F96-A069-1400B0C3C16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1612902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CC49A-3DED-4773-8AAA-2C2A36B3B0A3}"/>
              </a:ext>
            </a:extLst>
          </p:cNvPr>
          <p:cNvSpPr>
            <a:spLocks noGrp="1"/>
          </p:cNvSpPr>
          <p:nvPr>
            <p:ph idx="13"/>
          </p:nvPr>
        </p:nvSpPr>
        <p:spPr/>
        <p:txBody>
          <a:bodyPr/>
          <a:lstStyle/>
          <a:p>
            <a:r>
              <a:rPr lang="en-US" sz="1200" noProof="0"/>
              <a:t>$ </a:t>
            </a:r>
            <a:r>
              <a:rPr lang="en-US" sz="1200" noProof="0" err="1"/>
              <a:t>aws</a:t>
            </a:r>
            <a:r>
              <a:rPr lang="en-US" sz="1200" noProof="0"/>
              <a:t> </a:t>
            </a:r>
            <a:r>
              <a:rPr lang="en-US" sz="1200" noProof="0" err="1"/>
              <a:t>dynamodb</a:t>
            </a:r>
            <a:r>
              <a:rPr lang="en-US" sz="1200" noProof="0"/>
              <a:t> create-table \</a:t>
            </a:r>
          </a:p>
          <a:p>
            <a:r>
              <a:rPr lang="en-US" sz="1200" noProof="0"/>
              <a:t>    --table-name frequent-sales \</a:t>
            </a:r>
          </a:p>
          <a:p>
            <a:r>
              <a:rPr lang="en-US" sz="1200" noProof="0"/>
              <a:t>    --attribute-definitions </a:t>
            </a:r>
            <a:r>
              <a:rPr lang="en-US" sz="1200" noProof="0" err="1"/>
              <a:t>AttributeName</a:t>
            </a:r>
            <a:r>
              <a:rPr lang="en-US" sz="1200" noProof="0"/>
              <a:t>=</a:t>
            </a:r>
            <a:r>
              <a:rPr lang="en-US" sz="1200" noProof="0" err="1"/>
              <a:t>dataset,AttributeType</a:t>
            </a:r>
            <a:r>
              <a:rPr lang="en-US" sz="1200" noProof="0"/>
              <a:t>=S </a:t>
            </a:r>
            <a:r>
              <a:rPr lang="en-US" sz="1200" noProof="0" err="1"/>
              <a:t>AttributeName</a:t>
            </a:r>
            <a:r>
              <a:rPr lang="en-US" sz="1200" noProof="0"/>
              <a:t>=</a:t>
            </a:r>
            <a:r>
              <a:rPr lang="en-US" sz="1200" noProof="0" err="1"/>
              <a:t>timestamp,AttributeType</a:t>
            </a:r>
            <a:r>
              <a:rPr lang="en-US" sz="1200" noProof="0"/>
              <a:t>=S \</a:t>
            </a:r>
          </a:p>
          <a:p>
            <a:r>
              <a:rPr lang="en-US" sz="1200" noProof="0"/>
              <a:t>    --key-schema </a:t>
            </a:r>
            <a:r>
              <a:rPr lang="en-US" sz="1200" noProof="0" err="1"/>
              <a:t>AttributeName</a:t>
            </a:r>
            <a:r>
              <a:rPr lang="en-US" sz="1200" noProof="0"/>
              <a:t>=</a:t>
            </a:r>
            <a:r>
              <a:rPr lang="en-US" sz="1200" noProof="0" err="1"/>
              <a:t>dataset,KeyType</a:t>
            </a:r>
            <a:r>
              <a:rPr lang="en-US" sz="1200" noProof="0"/>
              <a:t>=HASH </a:t>
            </a:r>
            <a:r>
              <a:rPr lang="en-US" sz="1200" noProof="0" err="1"/>
              <a:t>AttributeName</a:t>
            </a:r>
            <a:r>
              <a:rPr lang="en-US" sz="1200" noProof="0"/>
              <a:t>=</a:t>
            </a:r>
            <a:r>
              <a:rPr lang="en-US" sz="1200" noProof="0" err="1"/>
              <a:t>timestamp,KeyType</a:t>
            </a:r>
            <a:r>
              <a:rPr lang="en-US" sz="1200" noProof="0"/>
              <a:t>=RANGE \</a:t>
            </a:r>
          </a:p>
          <a:p>
            <a:r>
              <a:rPr lang="en-US" sz="1200" noProof="0"/>
              <a:t>    --provisioned-throughput </a:t>
            </a:r>
            <a:r>
              <a:rPr lang="en-US" sz="1200" noProof="0" err="1"/>
              <a:t>ReadCapacityUnits</a:t>
            </a:r>
            <a:r>
              <a:rPr lang="en-US" sz="1200" noProof="0"/>
              <a:t>=1,WriteCapacityUnits=1</a:t>
            </a:r>
          </a:p>
          <a:p>
            <a:endParaRPr lang="en-US" sz="1200" noProof="0"/>
          </a:p>
          <a:p>
            <a:r>
              <a:rPr lang="en-US" sz="1200" noProof="0"/>
              <a:t>$ </a:t>
            </a:r>
            <a:r>
              <a:rPr lang="en-US" sz="1200" noProof="0" err="1"/>
              <a:t>aws</a:t>
            </a:r>
            <a:r>
              <a:rPr lang="en-US" sz="1200" noProof="0"/>
              <a:t> </a:t>
            </a:r>
            <a:r>
              <a:rPr lang="en-US" sz="1200" noProof="0" err="1"/>
              <a:t>dynamodb</a:t>
            </a:r>
            <a:r>
              <a:rPr lang="en-US" sz="1200" noProof="0"/>
              <a:t> list-tables</a:t>
            </a:r>
          </a:p>
          <a:p>
            <a:endParaRPr lang="en-US" sz="1200" noProof="0"/>
          </a:p>
          <a:p>
            <a:r>
              <a:rPr lang="en-US" sz="1200" noProof="0"/>
              <a:t>$ </a:t>
            </a:r>
            <a:r>
              <a:rPr lang="en-US" sz="1200" noProof="0" err="1"/>
              <a:t>aws</a:t>
            </a:r>
            <a:r>
              <a:rPr lang="en-US" sz="1200" noProof="0"/>
              <a:t> </a:t>
            </a:r>
            <a:r>
              <a:rPr lang="en-US" sz="1200" noProof="0" err="1"/>
              <a:t>dynamodb</a:t>
            </a:r>
            <a:r>
              <a:rPr lang="en-US" sz="1200" noProof="0"/>
              <a:t> delete-table --table-name frequent-sales</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a:t>NOSQL storage: DynamoDB</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416</a:t>
            </a:fld>
            <a:endParaRPr lang="it-IT"/>
          </a:p>
        </p:txBody>
      </p:sp>
      <p:sp>
        <p:nvSpPr>
          <p:cNvPr id="12" name="Content Placeholder 11">
            <a:extLst>
              <a:ext uri="{FF2B5EF4-FFF2-40B4-BE49-F238E27FC236}">
                <a16:creationId xmlns:a16="http://schemas.microsoft.com/office/drawing/2014/main" id="{1CE35B54-02B0-4559-8433-0312EB2F5B59}"/>
              </a:ext>
            </a:extLst>
          </p:cNvPr>
          <p:cNvSpPr>
            <a:spLocks noGrp="1"/>
          </p:cNvSpPr>
          <p:nvPr>
            <p:ph idx="1"/>
          </p:nvPr>
        </p:nvSpPr>
        <p:spPr/>
        <p:txBody>
          <a:bodyPr/>
          <a:lstStyle/>
          <a:p>
            <a:r>
              <a:rPr lang="en-US" noProof="0"/>
              <a:t>Create a table `frequent-sales` with a composite key</a:t>
            </a:r>
          </a:p>
          <a:p>
            <a:pPr lvl="1"/>
            <a:r>
              <a:rPr lang="en-US" noProof="0"/>
              <a:t>`dataset`: String</a:t>
            </a:r>
          </a:p>
          <a:p>
            <a:pPr lvl="1"/>
            <a:r>
              <a:rPr lang="en-US" noProof="0"/>
              <a:t>`timestamp`: String</a:t>
            </a:r>
          </a:p>
        </p:txBody>
      </p:sp>
      <p:sp>
        <p:nvSpPr>
          <p:cNvPr id="13" name="Content Placeholder 12">
            <a:extLst>
              <a:ext uri="{FF2B5EF4-FFF2-40B4-BE49-F238E27FC236}">
                <a16:creationId xmlns:a16="http://schemas.microsoft.com/office/drawing/2014/main" id="{1B3D5D1C-542C-4451-844A-EDC8F0BD4E6C}"/>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373673678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CE59AE9-D978-4B06-8F74-CD71CCD2EA8B}"/>
              </a:ext>
            </a:extLst>
          </p:cNvPr>
          <p:cNvSpPr>
            <a:spLocks noGrp="1"/>
          </p:cNvSpPr>
          <p:nvPr>
            <p:ph type="title"/>
          </p:nvPr>
        </p:nvSpPr>
        <p:spPr/>
        <p:txBody>
          <a:bodyPr/>
          <a:lstStyle/>
          <a:p>
            <a:r>
              <a:rPr lang="en-US" noProof="0"/>
              <a:t>NOSQL storage: DynamoDB</a:t>
            </a:r>
          </a:p>
        </p:txBody>
      </p:sp>
      <p:sp>
        <p:nvSpPr>
          <p:cNvPr id="13" name="Content Placeholder 12">
            <a:extLst>
              <a:ext uri="{FF2B5EF4-FFF2-40B4-BE49-F238E27FC236}">
                <a16:creationId xmlns:a16="http://schemas.microsoft.com/office/drawing/2014/main" id="{4B73C46E-0832-4E4E-9AA7-7F47EC5C5CA7}"/>
              </a:ext>
            </a:extLst>
          </p:cNvPr>
          <p:cNvSpPr>
            <a:spLocks noGrp="1"/>
          </p:cNvSpPr>
          <p:nvPr>
            <p:ph idx="1"/>
          </p:nvPr>
        </p:nvSpPr>
        <p:spPr/>
        <p:txBody>
          <a:bodyPr/>
          <a:lstStyle/>
          <a:p>
            <a:r>
              <a:rPr lang="en-US" noProof="0"/>
              <a:t>Reading data from DynamoDB might not reflect the results of a recent write</a:t>
            </a:r>
          </a:p>
          <a:p>
            <a:endParaRPr lang="en-US" noProof="0"/>
          </a:p>
          <a:p>
            <a:r>
              <a:rPr lang="en-US" noProof="0"/>
              <a:t>Eventually Consistent Reads (default)</a:t>
            </a:r>
          </a:p>
          <a:p>
            <a:pPr lvl="1"/>
            <a:r>
              <a:rPr lang="en-US" noProof="0"/>
              <a:t>Response might include stale data</a:t>
            </a:r>
          </a:p>
          <a:p>
            <a:pPr lvl="1"/>
            <a:r>
              <a:rPr lang="en-US" noProof="0"/>
              <a:t>After short time, the response should return the latest data</a:t>
            </a:r>
          </a:p>
          <a:p>
            <a:r>
              <a:rPr lang="en-US" noProof="0"/>
              <a:t>Strongly Consistent Reads</a:t>
            </a:r>
          </a:p>
          <a:p>
            <a:pPr lvl="1"/>
            <a:r>
              <a:rPr lang="en-US" noProof="0"/>
              <a:t>Response includes the most up-to-date data</a:t>
            </a:r>
          </a:p>
          <a:p>
            <a:pPr lvl="1"/>
            <a:r>
              <a:rPr lang="en-US" noProof="0"/>
              <a:t>A strongly consistent read might not be available if there is a network delay or outage</a:t>
            </a:r>
          </a:p>
          <a:p>
            <a:pPr lvl="2"/>
            <a:r>
              <a:rPr lang="en-US" noProof="0"/>
              <a:t>In this case, DynamoDB may return a server error (HTTP 500)</a:t>
            </a:r>
          </a:p>
          <a:p>
            <a:pPr lvl="1"/>
            <a:r>
              <a:rPr lang="en-US" noProof="0"/>
              <a:t>Strongly consistent reads may have higher latency than eventually consistent reads</a:t>
            </a:r>
          </a:p>
          <a:p>
            <a:pPr lvl="1"/>
            <a:r>
              <a:rPr lang="en-US" noProof="0"/>
              <a:t>Strongly consistent reads are not supported on global secondary indexes</a:t>
            </a:r>
          </a:p>
        </p:txBody>
      </p:sp>
      <p:sp>
        <p:nvSpPr>
          <p:cNvPr id="4" name="Footer Placeholder 3">
            <a:extLst>
              <a:ext uri="{FF2B5EF4-FFF2-40B4-BE49-F238E27FC236}">
                <a16:creationId xmlns:a16="http://schemas.microsoft.com/office/drawing/2014/main" id="{273D36CE-ABE7-452C-9460-3536684FCDA2}"/>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F34DA9A4-16B1-47DE-88A1-B809CE98A36E}"/>
              </a:ext>
            </a:extLst>
          </p:cNvPr>
          <p:cNvSpPr>
            <a:spLocks noGrp="1"/>
          </p:cNvSpPr>
          <p:nvPr>
            <p:ph type="sldNum" sz="quarter" idx="12"/>
          </p:nvPr>
        </p:nvSpPr>
        <p:spPr/>
        <p:txBody>
          <a:bodyPr/>
          <a:lstStyle/>
          <a:p>
            <a:fld id="{5DD6F1BA-2510-46FC-9346-AB1F3CA1593B}" type="slidenum">
              <a:rPr lang="it-IT" smtClean="0"/>
              <a:t>417</a:t>
            </a:fld>
            <a:endParaRPr lang="it-IT"/>
          </a:p>
        </p:txBody>
      </p:sp>
      <p:sp>
        <p:nvSpPr>
          <p:cNvPr id="14" name="Content Placeholder 13">
            <a:extLst>
              <a:ext uri="{FF2B5EF4-FFF2-40B4-BE49-F238E27FC236}">
                <a16:creationId xmlns:a16="http://schemas.microsoft.com/office/drawing/2014/main" id="{AC4EF93E-4507-44C2-9191-C095045DF05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69555422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9C2B-9D84-4655-BA93-7029455B713D}"/>
              </a:ext>
            </a:extLst>
          </p:cNvPr>
          <p:cNvSpPr>
            <a:spLocks noGrp="1"/>
          </p:cNvSpPr>
          <p:nvPr>
            <p:ph type="title"/>
          </p:nvPr>
        </p:nvSpPr>
        <p:spPr/>
        <p:txBody>
          <a:bodyPr/>
          <a:lstStyle/>
          <a:p>
            <a:r>
              <a:rPr lang="en-US" noProof="0"/>
              <a:t>NOSQL storage: DynamoDB</a:t>
            </a:r>
          </a:p>
        </p:txBody>
      </p:sp>
      <p:sp>
        <p:nvSpPr>
          <p:cNvPr id="3" name="Content Placeholder 2">
            <a:extLst>
              <a:ext uri="{FF2B5EF4-FFF2-40B4-BE49-F238E27FC236}">
                <a16:creationId xmlns:a16="http://schemas.microsoft.com/office/drawing/2014/main" id="{C90B8D4F-1D80-48C0-A17C-D0A063ACDA30}"/>
              </a:ext>
            </a:extLst>
          </p:cNvPr>
          <p:cNvSpPr>
            <a:spLocks noGrp="1"/>
          </p:cNvSpPr>
          <p:nvPr>
            <p:ph idx="1"/>
          </p:nvPr>
        </p:nvSpPr>
        <p:spPr/>
        <p:txBody>
          <a:bodyPr/>
          <a:lstStyle/>
          <a:p>
            <a:r>
              <a:rPr lang="en-US" noProof="0"/>
              <a:t>Provisioned mode: specify the #reads and #writes per second</a:t>
            </a:r>
          </a:p>
          <a:p>
            <a:pPr lvl="1"/>
            <a:r>
              <a:rPr lang="en-US" noProof="0"/>
              <a:t>You have predictable application traffic or traffic ramps gradually   </a:t>
            </a:r>
          </a:p>
          <a:p>
            <a:pPr lvl="1"/>
            <a:r>
              <a:rPr lang="en-US" noProof="0"/>
              <a:t>You can forecast capacity requirements to control costs</a:t>
            </a:r>
          </a:p>
          <a:p>
            <a:r>
              <a:rPr lang="en-US" noProof="0"/>
              <a:t>One read capacity unit</a:t>
            </a:r>
          </a:p>
          <a:p>
            <a:pPr lvl="1"/>
            <a:r>
              <a:rPr lang="en-US" noProof="0"/>
              <a:t>One strongly consistent read per second, two eventually consistent reads per second</a:t>
            </a:r>
          </a:p>
          <a:p>
            <a:pPr lvl="1"/>
            <a:r>
              <a:rPr lang="en-US" noProof="0"/>
              <a:t>RCUs also depend on the item size (a read is up to 4 KB in size), if item size is 8 KB</a:t>
            </a:r>
          </a:p>
          <a:p>
            <a:pPr lvl="2"/>
            <a:r>
              <a:rPr lang="en-US" noProof="0"/>
              <a:t>2 RCUs to sustain one strongly consistent read per second</a:t>
            </a:r>
          </a:p>
          <a:p>
            <a:pPr lvl="2"/>
            <a:r>
              <a:rPr lang="en-US" noProof="0"/>
              <a:t>1 RCU if you choose eventually consistent reads</a:t>
            </a:r>
          </a:p>
          <a:p>
            <a:r>
              <a:rPr lang="en-US" noProof="0"/>
              <a:t>One write capacity unit represents one write per second for an item up to 1 KB in size</a:t>
            </a:r>
          </a:p>
        </p:txBody>
      </p:sp>
      <p:sp>
        <p:nvSpPr>
          <p:cNvPr id="4" name="Footer Placeholder 3">
            <a:extLst>
              <a:ext uri="{FF2B5EF4-FFF2-40B4-BE49-F238E27FC236}">
                <a16:creationId xmlns:a16="http://schemas.microsoft.com/office/drawing/2014/main" id="{B6ED01D8-34C7-45AE-8851-55D2BA32BB26}"/>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B6BA1330-658F-4AA3-B264-A39C3EF63854}"/>
              </a:ext>
            </a:extLst>
          </p:cNvPr>
          <p:cNvSpPr>
            <a:spLocks noGrp="1"/>
          </p:cNvSpPr>
          <p:nvPr>
            <p:ph type="sldNum" sz="quarter" idx="12"/>
          </p:nvPr>
        </p:nvSpPr>
        <p:spPr/>
        <p:txBody>
          <a:bodyPr/>
          <a:lstStyle/>
          <a:p>
            <a:fld id="{5DD6F1BA-2510-46FC-9346-AB1F3CA1593B}" type="slidenum">
              <a:rPr lang="it-IT" smtClean="0"/>
              <a:t>418</a:t>
            </a:fld>
            <a:endParaRPr lang="it-IT"/>
          </a:p>
        </p:txBody>
      </p:sp>
      <p:sp>
        <p:nvSpPr>
          <p:cNvPr id="6" name="Content Placeholder 5">
            <a:extLst>
              <a:ext uri="{FF2B5EF4-FFF2-40B4-BE49-F238E27FC236}">
                <a16:creationId xmlns:a16="http://schemas.microsoft.com/office/drawing/2014/main" id="{9AF5C239-698B-4337-AE5E-F4461C7F109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94190823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708B25E-4D13-474E-87A8-E8D5DA58C490}"/>
              </a:ext>
            </a:extLst>
          </p:cNvPr>
          <p:cNvSpPr>
            <a:spLocks noGrp="1"/>
          </p:cNvSpPr>
          <p:nvPr>
            <p:ph idx="13"/>
          </p:nvPr>
        </p:nvSpPr>
        <p:spPr/>
        <p:txBody>
          <a:bodyPr/>
          <a:lstStyle/>
          <a:p>
            <a:r>
              <a:rPr lang="en-US" noProof="0"/>
              <a:t>$ </a:t>
            </a:r>
            <a:r>
              <a:rPr lang="en-US" noProof="0" err="1"/>
              <a:t>aws</a:t>
            </a:r>
            <a:r>
              <a:rPr lang="en-US" noProof="0"/>
              <a:t> </a:t>
            </a:r>
            <a:r>
              <a:rPr lang="en-US" noProof="0" err="1"/>
              <a:t>dynamodb</a:t>
            </a:r>
            <a:r>
              <a:rPr lang="en-US" noProof="0"/>
              <a:t> put-item</a:t>
            </a:r>
            <a:br>
              <a:rPr lang="en-US" noProof="0"/>
            </a:br>
            <a:r>
              <a:rPr lang="en-US" noProof="0"/>
              <a:t>    --table-name frequent-sales</a:t>
            </a:r>
            <a:br>
              <a:rPr lang="en-US" noProof="0"/>
            </a:br>
            <a:r>
              <a:rPr lang="en-US" noProof="0"/>
              <a:t>    --item '{"dataset": {"S": "sales"}, "timestamp": {"S": "1611226870"}, "bar": {"S": "</a:t>
            </a:r>
            <a:r>
              <a:rPr lang="en-US" noProof="0" err="1"/>
              <a:t>foobar</a:t>
            </a:r>
            <a:r>
              <a:rPr lang="en-US" noProof="0"/>
              <a:t>"}}'</a:t>
            </a:r>
          </a:p>
          <a:p>
            <a:endParaRPr lang="en-US" noProof="0"/>
          </a:p>
          <a:p>
            <a:r>
              <a:rPr lang="en-US" noProof="0"/>
              <a:t>$ </a:t>
            </a:r>
            <a:r>
              <a:rPr lang="en-US" noProof="0" err="1"/>
              <a:t>aws</a:t>
            </a:r>
            <a:r>
              <a:rPr lang="en-US" noProof="0"/>
              <a:t> </a:t>
            </a:r>
            <a:r>
              <a:rPr lang="en-US" noProof="0" err="1"/>
              <a:t>dynamodb</a:t>
            </a:r>
            <a:r>
              <a:rPr lang="en-US" noProof="0"/>
              <a:t> query</a:t>
            </a:r>
            <a:br>
              <a:rPr lang="en-US" noProof="0"/>
            </a:br>
            <a:r>
              <a:rPr lang="en-US" noProof="0"/>
              <a:t>    --table-name frequent-sales</a:t>
            </a:r>
            <a:br>
              <a:rPr lang="en-US" noProof="0"/>
            </a:br>
            <a:r>
              <a:rPr lang="en-US" noProof="0"/>
              <a:t>    --key-condition-expression "dataset = :n" </a:t>
            </a:r>
            <a:br>
              <a:rPr lang="en-US" noProof="0"/>
            </a:br>
            <a:r>
              <a:rPr lang="en-US" noProof="0"/>
              <a:t>    --expression-attribute-values '{":n":{"</a:t>
            </a:r>
            <a:r>
              <a:rPr lang="en-US" noProof="0" err="1"/>
              <a:t>S":"sales</a:t>
            </a:r>
            <a:r>
              <a:rPr lang="en-US" noProof="0"/>
              <a:t>"}}'</a:t>
            </a:r>
          </a:p>
        </p:txBody>
      </p:sp>
      <p:sp>
        <p:nvSpPr>
          <p:cNvPr id="10" name="Title 9">
            <a:extLst>
              <a:ext uri="{FF2B5EF4-FFF2-40B4-BE49-F238E27FC236}">
                <a16:creationId xmlns:a16="http://schemas.microsoft.com/office/drawing/2014/main" id="{F1DC3B0E-F67B-4DE5-BD3B-EBAF62F0CBD6}"/>
              </a:ext>
            </a:extLst>
          </p:cNvPr>
          <p:cNvSpPr>
            <a:spLocks noGrp="1"/>
          </p:cNvSpPr>
          <p:nvPr>
            <p:ph type="title"/>
          </p:nvPr>
        </p:nvSpPr>
        <p:spPr/>
        <p:txBody>
          <a:bodyPr/>
          <a:lstStyle/>
          <a:p>
            <a:r>
              <a:rPr lang="en-US" noProof="0"/>
              <a:t>NOSQL storage: DynamoDB</a:t>
            </a:r>
          </a:p>
        </p:txBody>
      </p:sp>
      <p:sp>
        <p:nvSpPr>
          <p:cNvPr id="4" name="Footer Placeholder 3">
            <a:extLst>
              <a:ext uri="{FF2B5EF4-FFF2-40B4-BE49-F238E27FC236}">
                <a16:creationId xmlns:a16="http://schemas.microsoft.com/office/drawing/2014/main" id="{FB272FA6-EA3C-4DA1-A76D-33A9E1D433D9}"/>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FFF3C5A2-9596-4C84-B8B1-773040EDF06B}"/>
              </a:ext>
            </a:extLst>
          </p:cNvPr>
          <p:cNvSpPr>
            <a:spLocks noGrp="1"/>
          </p:cNvSpPr>
          <p:nvPr>
            <p:ph type="sldNum" sz="quarter" idx="12"/>
          </p:nvPr>
        </p:nvSpPr>
        <p:spPr/>
        <p:txBody>
          <a:bodyPr/>
          <a:lstStyle/>
          <a:p>
            <a:fld id="{5DD6F1BA-2510-46FC-9346-AB1F3CA1593B}" type="slidenum">
              <a:rPr lang="it-IT" smtClean="0"/>
              <a:t>419</a:t>
            </a:fld>
            <a:endParaRPr lang="it-IT"/>
          </a:p>
        </p:txBody>
      </p:sp>
      <p:sp>
        <p:nvSpPr>
          <p:cNvPr id="11" name="Content Placeholder 10">
            <a:extLst>
              <a:ext uri="{FF2B5EF4-FFF2-40B4-BE49-F238E27FC236}">
                <a16:creationId xmlns:a16="http://schemas.microsoft.com/office/drawing/2014/main" id="{068D41E7-B259-4397-BF40-11ABC077D236}"/>
              </a:ext>
            </a:extLst>
          </p:cNvPr>
          <p:cNvSpPr>
            <a:spLocks noGrp="1"/>
          </p:cNvSpPr>
          <p:nvPr>
            <p:ph idx="1"/>
          </p:nvPr>
        </p:nvSpPr>
        <p:spPr/>
        <p:txBody>
          <a:bodyPr/>
          <a:lstStyle/>
          <a:p>
            <a:r>
              <a:rPr lang="en-US" noProof="0"/>
              <a:t>Put a new item and get it back </a:t>
            </a:r>
          </a:p>
        </p:txBody>
      </p:sp>
      <p:sp>
        <p:nvSpPr>
          <p:cNvPr id="13" name="Content Placeholder 12">
            <a:extLst>
              <a:ext uri="{FF2B5EF4-FFF2-40B4-BE49-F238E27FC236}">
                <a16:creationId xmlns:a16="http://schemas.microsoft.com/office/drawing/2014/main" id="{20487C13-0488-4816-80E4-27C8E5AD56A3}"/>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497458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noProof="0"/>
              <a:t>Compression</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noProof="0"/>
              <a:t>Summarization / compression</a:t>
            </a:r>
          </a:p>
          <a:p>
            <a:pPr lvl="1"/>
            <a:r>
              <a:rPr lang="en-US" noProof="0"/>
              <a:t>Present a concise representation of a dataset in a comprehensible and informative manner</a:t>
            </a:r>
          </a:p>
        </p:txBody>
      </p:sp>
      <p:pic>
        <p:nvPicPr>
          <p:cNvPr id="18" name="Segnaposto contenuto 17">
            <a:extLst>
              <a:ext uri="{FF2B5EF4-FFF2-40B4-BE49-F238E27FC236}">
                <a16:creationId xmlns:a16="http://schemas.microsoft.com/office/drawing/2014/main" id="{5A25387C-CA55-373C-C8C6-05DC0E55F5F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76439"/>
            <a:ext cx="5181600" cy="3849709"/>
          </a:xfrm>
        </p:spPr>
      </p:pic>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42</a:t>
            </a:fld>
            <a:endParaRPr lang="en-US"/>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noProof="0"/>
              <a:t>Ahmed, Mohiuddin. "Data summarization: a survey." </a:t>
            </a:r>
            <a:r>
              <a:rPr lang="en-US" i="1" noProof="0"/>
              <a:t>Knowledge and Information Systems</a:t>
            </a:r>
            <a:r>
              <a:rPr lang="en-US" noProof="0"/>
              <a:t> 58.2 (2019): 249-273.</a:t>
            </a:r>
          </a:p>
        </p:txBody>
      </p:sp>
    </p:spTree>
    <p:extLst>
      <p:ext uri="{BB962C8B-B14F-4D97-AF65-F5344CB8AC3E}">
        <p14:creationId xmlns:p14="http://schemas.microsoft.com/office/powerpoint/2010/main" val="3874821650"/>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a:t>Lambda: create a function</a:t>
            </a:r>
          </a:p>
        </p:txBody>
      </p:sp>
      <p:pic>
        <p:nvPicPr>
          <p:cNvPr id="13" name="Content Placeholder 12">
            <a:extLst>
              <a:ext uri="{FF2B5EF4-FFF2-40B4-BE49-F238E27FC236}">
                <a16:creationId xmlns:a16="http://schemas.microsoft.com/office/drawing/2014/main" id="{C8C2C5C2-0491-449E-A5FD-96B005E213CB}"/>
              </a:ext>
            </a:extLst>
          </p:cNvPr>
          <p:cNvPicPr>
            <a:picLocks noGrp="1" noChangeAspect="1"/>
          </p:cNvPicPr>
          <p:nvPr>
            <p:ph idx="1"/>
          </p:nvPr>
        </p:nvPicPr>
        <p:blipFill>
          <a:blip r:embed="rId2"/>
          <a:stretch>
            <a:fillRect/>
          </a:stretch>
        </p:blipFill>
        <p:spPr>
          <a:xfrm>
            <a:off x="838200" y="2272566"/>
            <a:ext cx="10515600" cy="320663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420</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noProof="0">
                <a:hlinkClick r:id="rId3"/>
              </a:rPr>
              <a:t>https://console.aws.amazon.com/lambda/home?region=us-east-1#/functions</a:t>
            </a:r>
            <a:r>
              <a:rPr lang="en-US" noProof="0"/>
              <a:t> </a:t>
            </a:r>
          </a:p>
        </p:txBody>
      </p:sp>
    </p:spTree>
    <p:extLst>
      <p:ext uri="{BB962C8B-B14F-4D97-AF65-F5344CB8AC3E}">
        <p14:creationId xmlns:p14="http://schemas.microsoft.com/office/powerpoint/2010/main" val="303131384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a:t>Lambda: attaching a role</a:t>
            </a:r>
          </a:p>
        </p:txBody>
      </p:sp>
      <p:pic>
        <p:nvPicPr>
          <p:cNvPr id="12" name="Content Placeholder 11">
            <a:extLst>
              <a:ext uri="{FF2B5EF4-FFF2-40B4-BE49-F238E27FC236}">
                <a16:creationId xmlns:a16="http://schemas.microsoft.com/office/drawing/2014/main" id="{309834C4-5132-48E4-B7C5-6A19F8EB197E}"/>
              </a:ext>
            </a:extLst>
          </p:cNvPr>
          <p:cNvPicPr>
            <a:picLocks noGrp="1" noChangeAspect="1"/>
          </p:cNvPicPr>
          <p:nvPr>
            <p:ph idx="1"/>
          </p:nvPr>
        </p:nvPicPr>
        <p:blipFill>
          <a:blip r:embed="rId2"/>
          <a:stretch>
            <a:fillRect/>
          </a:stretch>
        </p:blipFill>
        <p:spPr>
          <a:xfrm>
            <a:off x="3366329" y="1700213"/>
            <a:ext cx="5459341"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en-US" smtClean="0"/>
              <a:pPr/>
              <a:t>421</a:t>
            </a:fld>
            <a:endParaRPr lang="en-US"/>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76001081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AE9C-5492-438E-8BCA-D3ADF8D1D2F0}"/>
              </a:ext>
            </a:extLst>
          </p:cNvPr>
          <p:cNvSpPr>
            <a:spLocks noGrp="1"/>
          </p:cNvSpPr>
          <p:nvPr>
            <p:ph type="title"/>
          </p:nvPr>
        </p:nvSpPr>
        <p:spPr/>
        <p:txBody>
          <a:bodyPr/>
          <a:lstStyle/>
          <a:p>
            <a:r>
              <a:rPr lang="en-US" noProof="0"/>
              <a:t>Lambda: attaching a role</a:t>
            </a:r>
          </a:p>
        </p:txBody>
      </p:sp>
      <p:pic>
        <p:nvPicPr>
          <p:cNvPr id="8" name="Content Placeholder 7">
            <a:extLst>
              <a:ext uri="{FF2B5EF4-FFF2-40B4-BE49-F238E27FC236}">
                <a16:creationId xmlns:a16="http://schemas.microsoft.com/office/drawing/2014/main" id="{AEEA6466-EFDA-4D76-9532-C22AD5166B8F}"/>
              </a:ext>
            </a:extLst>
          </p:cNvPr>
          <p:cNvPicPr>
            <a:picLocks noGrp="1" noChangeAspect="1"/>
          </p:cNvPicPr>
          <p:nvPr>
            <p:ph idx="1"/>
          </p:nvPr>
        </p:nvPicPr>
        <p:blipFill>
          <a:blip r:embed="rId2"/>
          <a:stretch>
            <a:fillRect/>
          </a:stretch>
        </p:blipFill>
        <p:spPr>
          <a:xfrm>
            <a:off x="2632553" y="1700213"/>
            <a:ext cx="69268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8A8225D-D79E-49CA-A685-252623C5E05D}"/>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1352A64C-1222-4C8F-9249-93B8407673B9}"/>
              </a:ext>
            </a:extLst>
          </p:cNvPr>
          <p:cNvSpPr>
            <a:spLocks noGrp="1"/>
          </p:cNvSpPr>
          <p:nvPr>
            <p:ph type="sldNum" sz="quarter" idx="12"/>
          </p:nvPr>
        </p:nvSpPr>
        <p:spPr/>
        <p:txBody>
          <a:bodyPr/>
          <a:lstStyle/>
          <a:p>
            <a:fld id="{5DD6F1BA-2510-46FC-9346-AB1F3CA1593B}" type="slidenum">
              <a:rPr lang="it-IT" smtClean="0"/>
              <a:t>422</a:t>
            </a:fld>
            <a:endParaRPr lang="it-IT"/>
          </a:p>
        </p:txBody>
      </p:sp>
      <p:sp>
        <p:nvSpPr>
          <p:cNvPr id="6" name="Content Placeholder 5">
            <a:extLst>
              <a:ext uri="{FF2B5EF4-FFF2-40B4-BE49-F238E27FC236}">
                <a16:creationId xmlns:a16="http://schemas.microsoft.com/office/drawing/2014/main" id="{D42D68C5-B38E-43DB-9DEF-2571D68CE48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3832182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5401D-092A-456A-B3C4-BF4AC4ADB0B0}"/>
              </a:ext>
            </a:extLst>
          </p:cNvPr>
          <p:cNvSpPr>
            <a:spLocks noGrp="1"/>
          </p:cNvSpPr>
          <p:nvPr>
            <p:ph type="title"/>
          </p:nvPr>
        </p:nvSpPr>
        <p:spPr/>
        <p:txBody>
          <a:bodyPr/>
          <a:lstStyle/>
          <a:p>
            <a:r>
              <a:rPr lang="en-US" noProof="0"/>
              <a:t>Lambda: attaching a role</a:t>
            </a:r>
          </a:p>
        </p:txBody>
      </p:sp>
      <p:pic>
        <p:nvPicPr>
          <p:cNvPr id="8" name="Content Placeholder 7">
            <a:extLst>
              <a:ext uri="{FF2B5EF4-FFF2-40B4-BE49-F238E27FC236}">
                <a16:creationId xmlns:a16="http://schemas.microsoft.com/office/drawing/2014/main" id="{AA9E7F3D-AABB-4685-AD77-367081F50107}"/>
              </a:ext>
            </a:extLst>
          </p:cNvPr>
          <p:cNvPicPr>
            <a:picLocks noGrp="1" noChangeAspect="1"/>
          </p:cNvPicPr>
          <p:nvPr>
            <p:ph idx="1"/>
          </p:nvPr>
        </p:nvPicPr>
        <p:blipFill>
          <a:blip r:embed="rId2"/>
          <a:stretch>
            <a:fillRect/>
          </a:stretch>
        </p:blipFill>
        <p:spPr>
          <a:xfrm>
            <a:off x="1802903" y="1700213"/>
            <a:ext cx="85861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E6A5F8C-6E6C-4720-B7BE-E8ED560FF21D}"/>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07728336-4DB4-43C6-8332-93140F6DA836}"/>
              </a:ext>
            </a:extLst>
          </p:cNvPr>
          <p:cNvSpPr>
            <a:spLocks noGrp="1"/>
          </p:cNvSpPr>
          <p:nvPr>
            <p:ph type="sldNum" sz="quarter" idx="12"/>
          </p:nvPr>
        </p:nvSpPr>
        <p:spPr/>
        <p:txBody>
          <a:bodyPr/>
          <a:lstStyle/>
          <a:p>
            <a:fld id="{5DD6F1BA-2510-46FC-9346-AB1F3CA1593B}" type="slidenum">
              <a:rPr lang="it-IT" smtClean="0"/>
              <a:t>423</a:t>
            </a:fld>
            <a:endParaRPr lang="it-IT"/>
          </a:p>
        </p:txBody>
      </p:sp>
      <p:sp>
        <p:nvSpPr>
          <p:cNvPr id="6" name="Content Placeholder 5">
            <a:extLst>
              <a:ext uri="{FF2B5EF4-FFF2-40B4-BE49-F238E27FC236}">
                <a16:creationId xmlns:a16="http://schemas.microsoft.com/office/drawing/2014/main" id="{C3634D39-7F12-4814-A8AD-ED6E205F7C4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1430186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EA6CA-C48A-48D2-96CB-35E3906E048C}"/>
              </a:ext>
            </a:extLst>
          </p:cNvPr>
          <p:cNvSpPr>
            <a:spLocks noGrp="1"/>
          </p:cNvSpPr>
          <p:nvPr>
            <p:ph type="title"/>
          </p:nvPr>
        </p:nvSpPr>
        <p:spPr/>
        <p:txBody>
          <a:bodyPr/>
          <a:lstStyle/>
          <a:p>
            <a:r>
              <a:rPr lang="en-US" noProof="0"/>
              <a:t>Lambda: attaching a role</a:t>
            </a:r>
          </a:p>
        </p:txBody>
      </p:sp>
      <p:pic>
        <p:nvPicPr>
          <p:cNvPr id="8" name="Content Placeholder 7">
            <a:extLst>
              <a:ext uri="{FF2B5EF4-FFF2-40B4-BE49-F238E27FC236}">
                <a16:creationId xmlns:a16="http://schemas.microsoft.com/office/drawing/2014/main" id="{2EDA67C1-80A9-4DC5-AB3B-1BAF0D99518E}"/>
              </a:ext>
            </a:extLst>
          </p:cNvPr>
          <p:cNvPicPr>
            <a:picLocks noGrp="1" noChangeAspect="1"/>
          </p:cNvPicPr>
          <p:nvPr>
            <p:ph sz="half" idx="1"/>
          </p:nvPr>
        </p:nvPicPr>
        <p:blipFill>
          <a:blip r:embed="rId2"/>
          <a:stretch>
            <a:fillRect/>
          </a:stretch>
        </p:blipFill>
        <p:spPr>
          <a:xfrm>
            <a:off x="838200" y="2111482"/>
            <a:ext cx="5181600" cy="3779623"/>
          </a:xfrm>
          <a:prstGeom prst="rect">
            <a:avLst/>
          </a:prstGeom>
          <a:ln>
            <a:noFill/>
          </a:ln>
          <a:effectLst>
            <a:outerShdw blurRad="292100" dist="139700" dir="2700000" algn="tl" rotWithShape="0">
              <a:srgbClr val="333333">
                <a:alpha val="65000"/>
              </a:srgbClr>
            </a:outerShdw>
          </a:effectLst>
        </p:spPr>
      </p:pic>
      <p:pic>
        <p:nvPicPr>
          <p:cNvPr id="11" name="Content Placeholder 7">
            <a:extLst>
              <a:ext uri="{FF2B5EF4-FFF2-40B4-BE49-F238E27FC236}">
                <a16:creationId xmlns:a16="http://schemas.microsoft.com/office/drawing/2014/main" id="{F26D5045-4865-4FD9-8785-AA1333A5B9C1}"/>
              </a:ext>
            </a:extLst>
          </p:cNvPr>
          <p:cNvPicPr>
            <a:picLocks noGrp="1" noChangeAspect="1"/>
          </p:cNvPicPr>
          <p:nvPr>
            <p:ph sz="half" idx="2"/>
          </p:nvPr>
        </p:nvPicPr>
        <p:blipFill>
          <a:blip r:embed="rId3"/>
          <a:stretch>
            <a:fillRect/>
          </a:stretch>
        </p:blipFill>
        <p:spPr>
          <a:xfrm>
            <a:off x="6466039" y="1825625"/>
            <a:ext cx="4593921" cy="4351338"/>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C3772C9-A0CB-4E3A-A7F3-04BAA54200EF}"/>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35FB3BDE-27C4-4F28-89E1-7E7B404A81D7}"/>
              </a:ext>
            </a:extLst>
          </p:cNvPr>
          <p:cNvSpPr>
            <a:spLocks noGrp="1"/>
          </p:cNvSpPr>
          <p:nvPr>
            <p:ph type="sldNum" sz="quarter" idx="12"/>
          </p:nvPr>
        </p:nvSpPr>
        <p:spPr/>
        <p:txBody>
          <a:bodyPr/>
          <a:lstStyle/>
          <a:p>
            <a:fld id="{5DD6F1BA-2510-46FC-9346-AB1F3CA1593B}" type="slidenum">
              <a:rPr lang="it-IT" smtClean="0"/>
              <a:t>424</a:t>
            </a:fld>
            <a:endParaRPr lang="it-IT"/>
          </a:p>
        </p:txBody>
      </p:sp>
      <p:sp>
        <p:nvSpPr>
          <p:cNvPr id="10" name="Content Placeholder 9">
            <a:extLst>
              <a:ext uri="{FF2B5EF4-FFF2-40B4-BE49-F238E27FC236}">
                <a16:creationId xmlns:a16="http://schemas.microsoft.com/office/drawing/2014/main" id="{F9330D3C-1D75-4B19-BF73-D29DF23D250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41465766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a:t>Lambda: create a function</a:t>
            </a:r>
          </a:p>
        </p:txBody>
      </p:sp>
      <p:pic>
        <p:nvPicPr>
          <p:cNvPr id="7" name="Content Placeholder 6">
            <a:extLst>
              <a:ext uri="{FF2B5EF4-FFF2-40B4-BE49-F238E27FC236}">
                <a16:creationId xmlns:a16="http://schemas.microsoft.com/office/drawing/2014/main" id="{421539F0-FDC6-4335-A44C-7CBC6F0BFA75}"/>
              </a:ext>
            </a:extLst>
          </p:cNvPr>
          <p:cNvPicPr>
            <a:picLocks noGrp="1" noChangeAspect="1"/>
          </p:cNvPicPr>
          <p:nvPr>
            <p:ph idx="1"/>
          </p:nvPr>
        </p:nvPicPr>
        <p:blipFill>
          <a:blip r:embed="rId2"/>
          <a:stretch>
            <a:fillRect/>
          </a:stretch>
        </p:blipFill>
        <p:spPr>
          <a:xfrm>
            <a:off x="1641576" y="1700213"/>
            <a:ext cx="8908847"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425</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noProof="0">
                <a:hlinkClick r:id="rId3"/>
              </a:rPr>
              <a:t>https://console.aws.amazon.com/lambda/home?region=us-east-1#/functions</a:t>
            </a:r>
            <a:r>
              <a:rPr lang="en-US" noProof="0"/>
              <a:t> </a:t>
            </a:r>
          </a:p>
        </p:txBody>
      </p:sp>
    </p:spTree>
    <p:extLst>
      <p:ext uri="{BB962C8B-B14F-4D97-AF65-F5344CB8AC3E}">
        <p14:creationId xmlns:p14="http://schemas.microsoft.com/office/powerpoint/2010/main" val="106720562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E9A6-384C-4779-A7F5-F1CAE636902C}"/>
              </a:ext>
            </a:extLst>
          </p:cNvPr>
          <p:cNvSpPr>
            <a:spLocks noGrp="1"/>
          </p:cNvSpPr>
          <p:nvPr>
            <p:ph type="title"/>
          </p:nvPr>
        </p:nvSpPr>
        <p:spPr/>
        <p:txBody>
          <a:bodyPr/>
          <a:lstStyle/>
          <a:p>
            <a:r>
              <a:rPr lang="en-US" noProof="0"/>
              <a:t>Lambda: create a function</a:t>
            </a:r>
          </a:p>
        </p:txBody>
      </p:sp>
      <p:sp>
        <p:nvSpPr>
          <p:cNvPr id="3" name="Content Placeholder 2">
            <a:extLst>
              <a:ext uri="{FF2B5EF4-FFF2-40B4-BE49-F238E27FC236}">
                <a16:creationId xmlns:a16="http://schemas.microsoft.com/office/drawing/2014/main" id="{65FFC542-3C1D-44A1-8C4C-4DDE8BBA236F}"/>
              </a:ext>
            </a:extLst>
          </p:cNvPr>
          <p:cNvSpPr>
            <a:spLocks noGrp="1"/>
          </p:cNvSpPr>
          <p:nvPr>
            <p:ph idx="1"/>
          </p:nvPr>
        </p:nvSpPr>
        <p:spPr/>
        <p:txBody>
          <a:bodyPr/>
          <a:lstStyle/>
          <a:p>
            <a:r>
              <a:rPr lang="en-US" noProof="0"/>
              <a:t>Manually creating the functions is cumbersome</a:t>
            </a:r>
          </a:p>
          <a:p>
            <a:pPr lvl="1"/>
            <a:r>
              <a:rPr lang="en-US" noProof="0"/>
              <a:t>We must copy and paste code</a:t>
            </a:r>
          </a:p>
          <a:p>
            <a:pPr lvl="1"/>
            <a:r>
              <a:rPr lang="en-US" noProof="0"/>
              <a:t>No automatic testing</a:t>
            </a:r>
          </a:p>
          <a:p>
            <a:pPr lvl="1"/>
            <a:r>
              <a:rPr lang="en-US" noProof="0"/>
              <a:t>No debugging</a:t>
            </a:r>
          </a:p>
          <a:p>
            <a:pPr lvl="1"/>
            <a:r>
              <a:rPr lang="en-US" noProof="0"/>
              <a:t>No IDE support (and not all languages are supported)</a:t>
            </a:r>
          </a:p>
          <a:p>
            <a:r>
              <a:rPr lang="en-US" noProof="0"/>
              <a:t>Switch to IntelliJ IDEA + AWS Toolkit</a:t>
            </a:r>
          </a:p>
        </p:txBody>
      </p:sp>
      <p:sp>
        <p:nvSpPr>
          <p:cNvPr id="4" name="Footer Placeholder 3">
            <a:extLst>
              <a:ext uri="{FF2B5EF4-FFF2-40B4-BE49-F238E27FC236}">
                <a16:creationId xmlns:a16="http://schemas.microsoft.com/office/drawing/2014/main" id="{55F5C01E-B33C-478B-9FF1-44A39DECCE1D}"/>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1CAA563E-E6C9-4243-A08A-E676038DBE7A}"/>
              </a:ext>
            </a:extLst>
          </p:cNvPr>
          <p:cNvSpPr>
            <a:spLocks noGrp="1"/>
          </p:cNvSpPr>
          <p:nvPr>
            <p:ph type="sldNum" sz="quarter" idx="12"/>
          </p:nvPr>
        </p:nvSpPr>
        <p:spPr/>
        <p:txBody>
          <a:bodyPr/>
          <a:lstStyle/>
          <a:p>
            <a:fld id="{5DD6F1BA-2510-46FC-9346-AB1F3CA1593B}" type="slidenum">
              <a:rPr lang="it-IT" smtClean="0"/>
              <a:pPr/>
              <a:t>426</a:t>
            </a:fld>
            <a:endParaRPr lang="it-IT"/>
          </a:p>
        </p:txBody>
      </p:sp>
      <p:sp>
        <p:nvSpPr>
          <p:cNvPr id="11" name="Content Placeholder 10">
            <a:extLst>
              <a:ext uri="{FF2B5EF4-FFF2-40B4-BE49-F238E27FC236}">
                <a16:creationId xmlns:a16="http://schemas.microsoft.com/office/drawing/2014/main" id="{7B194595-326C-449B-8E55-CF1412B2691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12013207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44C6FB-2CEE-4D3B-A4DE-E5C4131167F8}"/>
              </a:ext>
            </a:extLst>
          </p:cNvPr>
          <p:cNvSpPr>
            <a:spLocks noGrp="1"/>
          </p:cNvSpPr>
          <p:nvPr>
            <p:ph type="title"/>
          </p:nvPr>
        </p:nvSpPr>
        <p:spPr/>
        <p:txBody>
          <a:bodyPr/>
          <a:lstStyle/>
          <a:p>
            <a:r>
              <a:rPr lang="en-US" noProof="0"/>
              <a:t>AWS Toolkit</a:t>
            </a:r>
          </a:p>
        </p:txBody>
      </p:sp>
      <p:sp>
        <p:nvSpPr>
          <p:cNvPr id="11" name="Content Placeholder 10">
            <a:extLst>
              <a:ext uri="{FF2B5EF4-FFF2-40B4-BE49-F238E27FC236}">
                <a16:creationId xmlns:a16="http://schemas.microsoft.com/office/drawing/2014/main" id="{80D530B0-DCCC-4E02-A2E6-0C580AAF63F4}"/>
              </a:ext>
            </a:extLst>
          </p:cNvPr>
          <p:cNvSpPr>
            <a:spLocks noGrp="1"/>
          </p:cNvSpPr>
          <p:nvPr>
            <p:ph sz="half" idx="1"/>
          </p:nvPr>
        </p:nvSpPr>
        <p:spPr>
          <a:xfrm>
            <a:off x="838199" y="1825625"/>
            <a:ext cx="6154783" cy="4351338"/>
          </a:xfrm>
        </p:spPr>
        <p:txBody>
          <a:bodyPr/>
          <a:lstStyle/>
          <a:p>
            <a:pPr lvl="1"/>
            <a:r>
              <a:rPr lang="en-US" noProof="0"/>
              <a:t>Get the latest IntelliJ IDEA</a:t>
            </a:r>
          </a:p>
          <a:p>
            <a:pPr lvl="1"/>
            <a:r>
              <a:rPr lang="en-US" noProof="0"/>
              <a:t>Install the `AWS Toolkit`</a:t>
            </a:r>
          </a:p>
          <a:p>
            <a:pPr lvl="1"/>
            <a:r>
              <a:rPr lang="en-US" noProof="0"/>
              <a:t>Copy the credentials</a:t>
            </a:r>
            <a:br>
              <a:rPr lang="en-US" noProof="0">
                <a:latin typeface="Consolas" panose="020B0609020204030204" pitchFamily="49" charset="0"/>
              </a:rPr>
            </a:br>
            <a:r>
              <a:rPr lang="en-US" sz="1600" noProof="0">
                <a:latin typeface="Consolas" panose="020B0609020204030204" pitchFamily="49" charset="0"/>
              </a:rPr>
              <a:t>cp ~/.</a:t>
            </a:r>
            <a:r>
              <a:rPr lang="en-US" sz="1600" noProof="0" err="1">
                <a:latin typeface="Consolas" panose="020B0609020204030204" pitchFamily="49" charset="0"/>
              </a:rPr>
              <a:t>aws</a:t>
            </a:r>
            <a:r>
              <a:rPr lang="en-US" sz="1600" noProof="0">
                <a:latin typeface="Consolas" panose="020B0609020204030204" pitchFamily="49" charset="0"/>
              </a:rPr>
              <a:t>/credentials ~/.</a:t>
            </a:r>
            <a:r>
              <a:rPr lang="en-US" sz="1600" noProof="0" err="1">
                <a:latin typeface="Consolas" panose="020B0609020204030204" pitchFamily="49" charset="0"/>
              </a:rPr>
              <a:t>aws</a:t>
            </a:r>
            <a:r>
              <a:rPr lang="en-US" sz="1600" noProof="0">
                <a:latin typeface="Consolas" panose="020B0609020204030204" pitchFamily="49" charset="0"/>
              </a:rPr>
              <a:t>/config</a:t>
            </a:r>
          </a:p>
          <a:p>
            <a:pPr lvl="1"/>
            <a:r>
              <a:rPr lang="en-US" noProof="0"/>
              <a:t>Clone the repo </a:t>
            </a:r>
            <a:br>
              <a:rPr lang="en-US" noProof="0"/>
            </a:br>
            <a:r>
              <a:rPr lang="en-US" sz="1600" noProof="0">
                <a:latin typeface="Consolas" panose="020B0609020204030204" pitchFamily="49" charset="0"/>
              </a:rPr>
              <a:t>git clone </a:t>
            </a:r>
            <a:r>
              <a:rPr lang="en-US" sz="1600" noProof="0">
                <a:latin typeface="Consolas" panose="020B0609020204030204" pitchFamily="49" charset="0"/>
                <a:hlinkClick r:id="rId2"/>
              </a:rPr>
              <a:t>https://github.com/w4bo/bigdata-aws/</a:t>
            </a:r>
            <a:r>
              <a:rPr lang="en-US" sz="1600" noProof="0">
                <a:latin typeface="Consolas" panose="020B0609020204030204" pitchFamily="49" charset="0"/>
              </a:rPr>
              <a:t> </a:t>
            </a:r>
          </a:p>
          <a:p>
            <a:pPr lvl="1"/>
            <a:r>
              <a:rPr lang="en-US" noProof="0"/>
              <a:t>Import `lab01-lambda` as a Gradle project</a:t>
            </a:r>
          </a:p>
          <a:p>
            <a:pPr lvl="1"/>
            <a:r>
              <a:rPr lang="en-US" noProof="0"/>
              <a:t>Verify that the project builds</a:t>
            </a:r>
            <a:br>
              <a:rPr lang="en-US" noProof="0"/>
            </a:br>
            <a:r>
              <a:rPr lang="en-US" sz="1600" noProof="0">
                <a:latin typeface="Consolas" panose="020B0609020204030204" pitchFamily="49" charset="0"/>
              </a:rPr>
              <a:t>./</a:t>
            </a:r>
            <a:r>
              <a:rPr lang="en-US" sz="1600" noProof="0" err="1">
                <a:latin typeface="Consolas" panose="020B0609020204030204" pitchFamily="49" charset="0"/>
              </a:rPr>
              <a:t>gradlew</a:t>
            </a:r>
            <a:endParaRPr lang="en-US" sz="1600" noProof="0">
              <a:latin typeface="Consolas" panose="020B0609020204030204" pitchFamily="49" charset="0"/>
            </a:endParaRPr>
          </a:p>
        </p:txBody>
      </p:sp>
      <p:pic>
        <p:nvPicPr>
          <p:cNvPr id="12" name="Content Placeholder 7">
            <a:extLst>
              <a:ext uri="{FF2B5EF4-FFF2-40B4-BE49-F238E27FC236}">
                <a16:creationId xmlns:a16="http://schemas.microsoft.com/office/drawing/2014/main" id="{7995383F-AD0D-4C09-8037-D33305794FEE}"/>
              </a:ext>
            </a:extLst>
          </p:cNvPr>
          <p:cNvPicPr>
            <a:picLocks noGrp="1" noChangeAspect="1"/>
          </p:cNvPicPr>
          <p:nvPr>
            <p:ph sz="half" idx="2"/>
          </p:nvPr>
        </p:nvPicPr>
        <p:blipFill>
          <a:blip r:embed="rId3"/>
          <a:stretch>
            <a:fillRect/>
          </a:stretch>
        </p:blipFill>
        <p:spPr>
          <a:xfrm>
            <a:off x="6172200" y="1922540"/>
            <a:ext cx="5181600" cy="4157507"/>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en-US" smtClean="0"/>
              <a:pPr/>
              <a:t>427</a:t>
            </a:fld>
            <a:endParaRPr lang="en-US"/>
          </a:p>
        </p:txBody>
      </p:sp>
      <p:sp>
        <p:nvSpPr>
          <p:cNvPr id="18" name="Content Placeholder 17">
            <a:extLst>
              <a:ext uri="{FF2B5EF4-FFF2-40B4-BE49-F238E27FC236}">
                <a16:creationId xmlns:a16="http://schemas.microsoft.com/office/drawing/2014/main" id="{450CD3F9-915F-4365-B4D6-FA9E444A81C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69276103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C0E0B6-E6A6-43DD-AF1F-A9F0EF41EF9A}"/>
              </a:ext>
            </a:extLst>
          </p:cNvPr>
          <p:cNvSpPr>
            <a:spLocks noGrp="1"/>
          </p:cNvSpPr>
          <p:nvPr>
            <p:ph type="title"/>
          </p:nvPr>
        </p:nvSpPr>
        <p:spPr/>
        <p:txBody>
          <a:bodyPr/>
          <a:lstStyle/>
          <a:p>
            <a:r>
              <a:rPr lang="en-US" noProof="0"/>
              <a:t>AWS Toolkit</a:t>
            </a:r>
          </a:p>
        </p:txBody>
      </p:sp>
      <p:sp>
        <p:nvSpPr>
          <p:cNvPr id="10" name="Content Placeholder 9">
            <a:extLst>
              <a:ext uri="{FF2B5EF4-FFF2-40B4-BE49-F238E27FC236}">
                <a16:creationId xmlns:a16="http://schemas.microsoft.com/office/drawing/2014/main" id="{5F21F82C-79A6-4EFE-9CC5-19B0308A785F}"/>
              </a:ext>
            </a:extLst>
          </p:cNvPr>
          <p:cNvSpPr>
            <a:spLocks noGrp="1"/>
          </p:cNvSpPr>
          <p:nvPr>
            <p:ph sz="half" idx="1"/>
          </p:nvPr>
        </p:nvSpPr>
        <p:spPr/>
        <p:txBody>
          <a:bodyPr/>
          <a:lstStyle/>
          <a:p>
            <a:r>
              <a:rPr lang="en-US" noProof="0"/>
              <a:t>Click on `AWS Explorer`</a:t>
            </a:r>
          </a:p>
          <a:p>
            <a:pPr lvl="1"/>
            <a:r>
              <a:rPr lang="en-US" noProof="0"/>
              <a:t>You can see the `</a:t>
            </a:r>
            <a:r>
              <a:rPr lang="en-US" noProof="0" err="1"/>
              <a:t>helloworld</a:t>
            </a:r>
            <a:r>
              <a:rPr lang="en-US" noProof="0"/>
              <a:t>` function</a:t>
            </a:r>
          </a:p>
          <a:p>
            <a:pPr lvl="1"/>
            <a:r>
              <a:rPr lang="en-US" noProof="0"/>
              <a:t>Plus `CloudWatch Logs` and `S3`</a:t>
            </a:r>
          </a:p>
        </p:txBody>
      </p:sp>
      <p:pic>
        <p:nvPicPr>
          <p:cNvPr id="12" name="Content Placeholder 13">
            <a:extLst>
              <a:ext uri="{FF2B5EF4-FFF2-40B4-BE49-F238E27FC236}">
                <a16:creationId xmlns:a16="http://schemas.microsoft.com/office/drawing/2014/main" id="{0193B32E-ED07-4345-8B53-60CEFC98B0CC}"/>
              </a:ext>
            </a:extLst>
          </p:cNvPr>
          <p:cNvPicPr>
            <a:picLocks noGrp="1" noChangeAspect="1"/>
          </p:cNvPicPr>
          <p:nvPr>
            <p:ph sz="half" idx="2"/>
          </p:nvPr>
        </p:nvPicPr>
        <p:blipFill>
          <a:blip r:embed="rId2"/>
          <a:stretch>
            <a:fillRect/>
          </a:stretch>
        </p:blipFill>
        <p:spPr>
          <a:xfrm>
            <a:off x="6172200" y="2880464"/>
            <a:ext cx="5181600" cy="22416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it-IT" smtClean="0"/>
              <a:t>428</a:t>
            </a:fld>
            <a:endParaRPr lang="it-IT"/>
          </a:p>
        </p:txBody>
      </p:sp>
      <p:sp>
        <p:nvSpPr>
          <p:cNvPr id="8" name="Content Placeholder 7">
            <a:extLst>
              <a:ext uri="{FF2B5EF4-FFF2-40B4-BE49-F238E27FC236}">
                <a16:creationId xmlns:a16="http://schemas.microsoft.com/office/drawing/2014/main" id="{CFC776DB-0B83-41DC-8C69-DE608DC91C08}"/>
              </a:ext>
            </a:extLst>
          </p:cNvPr>
          <p:cNvSpPr>
            <a:spLocks noGrp="1"/>
          </p:cNvSpPr>
          <p:nvPr>
            <p:ph idx="13"/>
          </p:nvPr>
        </p:nvSpPr>
        <p:spPr/>
        <p:txBody>
          <a:bodyPr/>
          <a:lstStyle/>
          <a:p>
            <a:endParaRPr lang="en-US"/>
          </a:p>
        </p:txBody>
      </p:sp>
      <p:sp>
        <p:nvSpPr>
          <p:cNvPr id="11" name="Rectangle 10">
            <a:extLst>
              <a:ext uri="{FF2B5EF4-FFF2-40B4-BE49-F238E27FC236}">
                <a16:creationId xmlns:a16="http://schemas.microsoft.com/office/drawing/2014/main" id="{47424222-F838-4879-A5F5-F37D697D3545}"/>
              </a:ext>
            </a:extLst>
          </p:cNvPr>
          <p:cNvSpPr/>
          <p:nvPr/>
        </p:nvSpPr>
        <p:spPr>
          <a:xfrm>
            <a:off x="6096000" y="4659086"/>
            <a:ext cx="252549" cy="48768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390186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noProof="0"/>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noProof="0"/>
              <a:t>Test the existing code locally</a:t>
            </a:r>
          </a:p>
          <a:p>
            <a:pPr lvl="1"/>
            <a:r>
              <a:rPr lang="en-US" noProof="0"/>
              <a:t>With Gradle</a:t>
            </a:r>
          </a:p>
          <a:p>
            <a:pPr lvl="1"/>
            <a:r>
              <a:rPr lang="en-US" noProof="0"/>
              <a:t>Or with local Lambda execution</a:t>
            </a:r>
          </a:p>
          <a:p>
            <a:endParaRPr lang="en-US" noProof="0"/>
          </a:p>
          <a:p>
            <a:r>
              <a:rPr lang="en-US" noProof="0"/>
              <a:t>Deploy a new Lambda function from the existing code</a:t>
            </a:r>
          </a:p>
          <a:p>
            <a:pPr lvl="1"/>
            <a:r>
              <a:rPr lang="en-US" noProof="0"/>
              <a:t>Right click on AWS Explorer &gt; Lambda</a:t>
            </a:r>
          </a:p>
          <a:p>
            <a:pPr lvl="1"/>
            <a:r>
              <a:rPr lang="en-US" noProof="0"/>
              <a:t>Select `Create new AWS Lambda…`</a:t>
            </a:r>
          </a:p>
          <a:p>
            <a:pPr lvl="1"/>
            <a:r>
              <a:rPr lang="en-US" noProof="0"/>
              <a:t>Populate the settings</a:t>
            </a:r>
          </a:p>
          <a:p>
            <a:pPr lvl="1"/>
            <a:r>
              <a:rPr lang="en-US" noProof="0"/>
              <a:t>`Create the function`	</a:t>
            </a:r>
          </a:p>
        </p:txBody>
      </p:sp>
      <p:pic>
        <p:nvPicPr>
          <p:cNvPr id="13" name="Content Placeholder 12">
            <a:extLst>
              <a:ext uri="{FF2B5EF4-FFF2-40B4-BE49-F238E27FC236}">
                <a16:creationId xmlns:a16="http://schemas.microsoft.com/office/drawing/2014/main" id="{4CFBA9BD-59CF-4A30-B514-0E7F6B858B9E}"/>
              </a:ext>
            </a:extLst>
          </p:cNvPr>
          <p:cNvPicPr>
            <a:picLocks noGrp="1" noChangeAspect="1"/>
          </p:cNvPicPr>
          <p:nvPr>
            <p:ph sz="half" idx="2"/>
          </p:nvPr>
        </p:nvPicPr>
        <p:blipFill>
          <a:blip r:embed="rId2"/>
          <a:stretch>
            <a:fillRect/>
          </a:stretch>
        </p:blipFill>
        <p:spPr>
          <a:xfrm>
            <a:off x="6172200" y="1876369"/>
            <a:ext cx="5181600" cy="424985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en-US" smtClean="0"/>
              <a:t>429</a:t>
            </a:fld>
            <a:endParaRPr lang="en-US"/>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r>
              <a:rPr lang="en-US" noProof="0">
                <a:hlinkClick r:id="rId3"/>
              </a:rPr>
              <a:t>https://aws.amazon.com/lambda/pricing/</a:t>
            </a:r>
            <a:r>
              <a:rPr lang="en-US" noProof="0"/>
              <a:t> </a:t>
            </a:r>
          </a:p>
        </p:txBody>
      </p:sp>
    </p:spTree>
    <p:extLst>
      <p:ext uri="{BB962C8B-B14F-4D97-AF65-F5344CB8AC3E}">
        <p14:creationId xmlns:p14="http://schemas.microsoft.com/office/powerpoint/2010/main" val="35384508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noProof="0"/>
              <a:t>Data profiling </a:t>
            </a:r>
          </a:p>
          <a:p>
            <a:pPr lvl="1"/>
            <a:r>
              <a:rPr lang="en-US" noProof="0"/>
              <a:t>A broad range of methods to efficiently analyze a given data set</a:t>
            </a:r>
          </a:p>
          <a:p>
            <a:pPr lvl="1"/>
            <a:r>
              <a:rPr lang="en-US" noProof="0"/>
              <a:t>E.g., in a </a:t>
            </a:r>
            <a:r>
              <a:rPr lang="en-US" noProof="0">
                <a:solidFill>
                  <a:srgbClr val="FF5050"/>
                </a:solidFill>
              </a:rPr>
              <a:t>relational </a:t>
            </a:r>
            <a:r>
              <a:rPr lang="en-US" noProof="0"/>
              <a:t>scenario, </a:t>
            </a:r>
            <a:r>
              <a:rPr lang="en-US" noProof="0">
                <a:solidFill>
                  <a:srgbClr val="FF5050"/>
                </a:solidFill>
              </a:rPr>
              <a:t>tables</a:t>
            </a:r>
            <a:r>
              <a:rPr lang="en-US" noProof="0"/>
              <a:t> of a relational database are </a:t>
            </a:r>
            <a:r>
              <a:rPr lang="en-US" noProof="0">
                <a:solidFill>
                  <a:srgbClr val="FF5050"/>
                </a:solidFill>
              </a:rPr>
              <a:t>scanned</a:t>
            </a:r>
            <a:r>
              <a:rPr lang="en-US" noProof="0"/>
              <a:t> to derive </a:t>
            </a:r>
            <a:r>
              <a:rPr lang="en-US" noProof="0">
                <a:solidFill>
                  <a:srgbClr val="FF5050"/>
                </a:solidFill>
              </a:rPr>
              <a:t>metadata</a:t>
            </a:r>
            <a:r>
              <a:rPr lang="en-US" noProof="0"/>
              <a:t>, such as data types </a:t>
            </a:r>
            <a:r>
              <a:rPr lang="en-US" noProof="0">
                <a:solidFill>
                  <a:srgbClr val="FF5050"/>
                </a:solidFill>
              </a:rPr>
              <a:t>and value patterns</a:t>
            </a:r>
            <a:r>
              <a:rPr lang="en-US" noProof="0"/>
              <a:t>, completeness and uniqueness of columns, </a:t>
            </a:r>
            <a:r>
              <a:rPr lang="en-US" noProof="0">
                <a:solidFill>
                  <a:srgbClr val="FF5050"/>
                </a:solidFill>
              </a:rPr>
              <a:t>keys</a:t>
            </a:r>
            <a:r>
              <a:rPr lang="en-US" noProof="0"/>
              <a:t> </a:t>
            </a:r>
            <a:r>
              <a:rPr lang="en-US" noProof="0">
                <a:solidFill>
                  <a:srgbClr val="FF5050"/>
                </a:solidFill>
              </a:rPr>
              <a:t>and foreign keys</a:t>
            </a:r>
            <a:r>
              <a:rPr lang="en-US" noProof="0"/>
              <a:t>, and occasionally </a:t>
            </a:r>
            <a:r>
              <a:rPr lang="en-US" noProof="0">
                <a:solidFill>
                  <a:srgbClr val="FF5050"/>
                </a:solidFill>
              </a:rPr>
              <a:t>functional dependencies </a:t>
            </a:r>
            <a:r>
              <a:rPr lang="en-US" noProof="0"/>
              <a:t>and association rules</a:t>
            </a:r>
          </a:p>
        </p:txBody>
      </p:sp>
      <p:pic>
        <p:nvPicPr>
          <p:cNvPr id="9" name="Segnaposto contenuto 8">
            <a:extLst>
              <a:ext uri="{FF2B5EF4-FFF2-40B4-BE49-F238E27FC236}">
                <a16:creationId xmlns:a16="http://schemas.microsoft.com/office/drawing/2014/main" id="{A6B0CF8B-B210-4468-B788-D48998D839DF}"/>
              </a:ext>
            </a:extLst>
          </p:cNvPr>
          <p:cNvPicPr>
            <a:picLocks noGrp="1" noChangeAspect="1"/>
          </p:cNvPicPr>
          <p:nvPr>
            <p:ph sz="half" idx="2"/>
          </p:nvPr>
        </p:nvPicPr>
        <p:blipFill>
          <a:blip r:embed="rId2"/>
          <a:stretch>
            <a:fillRect/>
          </a:stretch>
        </p:blipFill>
        <p:spPr>
          <a:xfrm>
            <a:off x="7127637" y="1825625"/>
            <a:ext cx="3270726" cy="4351338"/>
          </a:xfrm>
          <a:prstGeom prst="rect">
            <a:avLst/>
          </a:prstGeom>
        </p:spPr>
      </p:pic>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43</a:t>
            </a:fld>
            <a:endParaRPr lang="it-IT"/>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en-US" noProof="0"/>
              <a:t>Naumann, Felix. "Data profiling revisited." </a:t>
            </a:r>
            <a:r>
              <a:rPr lang="en-US" i="1" noProof="0"/>
              <a:t>ACM SIGMOD Record</a:t>
            </a:r>
            <a:r>
              <a:rPr lang="en-US" noProof="0"/>
              <a:t> 42.4 (2014): 40-49.</a:t>
            </a:r>
          </a:p>
        </p:txBody>
      </p:sp>
    </p:spTree>
    <p:extLst>
      <p:ext uri="{BB962C8B-B14F-4D97-AF65-F5344CB8AC3E}">
        <p14:creationId xmlns:p14="http://schemas.microsoft.com/office/powerpoint/2010/main" val="1403450531"/>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noProof="0"/>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noProof="0"/>
              <a:t>Check the log for errors and pricing</a:t>
            </a:r>
          </a:p>
          <a:p>
            <a:pPr lvl="1"/>
            <a:r>
              <a:rPr lang="en-US" noProof="0"/>
              <a:t>AWS Toolkit &gt; CloudWatch Logs</a:t>
            </a:r>
          </a:p>
          <a:p>
            <a:pPr lvl="1"/>
            <a:r>
              <a:rPr lang="en-US" noProof="0"/>
              <a:t>Double click on the function name</a:t>
            </a:r>
          </a:p>
          <a:p>
            <a:pPr lvl="1"/>
            <a:r>
              <a:rPr lang="en-US" noProof="0"/>
              <a:t>Double click on the log entry</a:t>
            </a:r>
          </a:p>
        </p:txBody>
      </p:sp>
      <p:pic>
        <p:nvPicPr>
          <p:cNvPr id="12" name="Content Placeholder 11">
            <a:extLst>
              <a:ext uri="{FF2B5EF4-FFF2-40B4-BE49-F238E27FC236}">
                <a16:creationId xmlns:a16="http://schemas.microsoft.com/office/drawing/2014/main" id="{383A6123-74F6-4D06-A62C-2F8EA89FC98B}"/>
              </a:ext>
            </a:extLst>
          </p:cNvPr>
          <p:cNvPicPr>
            <a:picLocks noGrp="1" noChangeAspect="1"/>
          </p:cNvPicPr>
          <p:nvPr>
            <p:ph sz="half" idx="2"/>
          </p:nvPr>
        </p:nvPicPr>
        <p:blipFill>
          <a:blip r:embed="rId2"/>
          <a:stretch>
            <a:fillRect/>
          </a:stretch>
        </p:blipFill>
        <p:spPr>
          <a:xfrm>
            <a:off x="6172200" y="3248690"/>
            <a:ext cx="5181600" cy="1505208"/>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it-IT" smtClean="0"/>
              <a:t>430</a:t>
            </a:fld>
            <a:endParaRPr lang="it-IT"/>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endParaRPr lang="en-US"/>
          </a:p>
        </p:txBody>
      </p:sp>
      <p:pic>
        <p:nvPicPr>
          <p:cNvPr id="6" name="Picture 5">
            <a:extLst>
              <a:ext uri="{FF2B5EF4-FFF2-40B4-BE49-F238E27FC236}">
                <a16:creationId xmlns:a16="http://schemas.microsoft.com/office/drawing/2014/main" id="{35968612-CCD1-45DE-A1B2-87E40DAAA579}"/>
              </a:ext>
            </a:extLst>
          </p:cNvPr>
          <p:cNvPicPr>
            <a:picLocks noChangeAspect="1"/>
          </p:cNvPicPr>
          <p:nvPr/>
        </p:nvPicPr>
        <p:blipFill>
          <a:blip r:embed="rId3"/>
          <a:stretch>
            <a:fillRect/>
          </a:stretch>
        </p:blipFill>
        <p:spPr>
          <a:xfrm>
            <a:off x="7164170" y="2117704"/>
            <a:ext cx="3197659" cy="18904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543068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798D-F917-41B8-BBBD-F1C10C31BC69}"/>
              </a:ext>
            </a:extLst>
          </p:cNvPr>
          <p:cNvSpPr>
            <a:spLocks noGrp="1"/>
          </p:cNvSpPr>
          <p:nvPr>
            <p:ph type="title"/>
          </p:nvPr>
        </p:nvSpPr>
        <p:spPr/>
        <p:txBody>
          <a:bodyPr/>
          <a:lstStyle/>
          <a:p>
            <a:r>
              <a:rPr lang="en-US" noProof="0"/>
              <a:t>Data pipeline</a:t>
            </a:r>
          </a:p>
        </p:txBody>
      </p:sp>
      <p:sp>
        <p:nvSpPr>
          <p:cNvPr id="8" name="Content Placeholder 7">
            <a:extLst>
              <a:ext uri="{FF2B5EF4-FFF2-40B4-BE49-F238E27FC236}">
                <a16:creationId xmlns:a16="http://schemas.microsoft.com/office/drawing/2014/main" id="{F2581FEE-BA98-47AD-9AAB-A07CFB09B8CA}"/>
              </a:ext>
            </a:extLst>
          </p:cNvPr>
          <p:cNvSpPr>
            <a:spLocks noGrp="1"/>
          </p:cNvSpPr>
          <p:nvPr>
            <p:ph idx="1"/>
          </p:nvPr>
        </p:nvSpPr>
        <p:spPr/>
        <p:txBody>
          <a:bodyPr/>
          <a:lstStyle/>
          <a:p>
            <a:r>
              <a:rPr lang="en-US" noProof="0"/>
              <a:t>Deploy and execute the HelloWorld.java lambda function</a:t>
            </a:r>
          </a:p>
          <a:p>
            <a:r>
              <a:rPr lang="en-US" noProof="0"/>
              <a:t>Given the created storage: S3 and DynamoDB</a:t>
            </a:r>
          </a:p>
          <a:p>
            <a:pPr lvl="1"/>
            <a:r>
              <a:rPr lang="en-US" noProof="0"/>
              <a:t>Deploy the function `FIM`</a:t>
            </a:r>
          </a:p>
          <a:p>
            <a:pPr lvl="1"/>
            <a:r>
              <a:rPr lang="en-US" noProof="0"/>
              <a:t>Deploy the function `Preprocess`</a:t>
            </a:r>
          </a:p>
          <a:p>
            <a:pPr lvl="1"/>
            <a:r>
              <a:rPr lang="en-US" noProof="0"/>
              <a:t>Run `ReadDataset.java`</a:t>
            </a:r>
          </a:p>
          <a:p>
            <a:pPr lvl="1"/>
            <a:r>
              <a:rPr lang="en-US" noProof="0"/>
              <a:t>Check that the table `frequent-sales` has the FIs for the dataset `sales`</a:t>
            </a:r>
          </a:p>
          <a:p>
            <a:r>
              <a:rPr lang="en-US" noProof="0"/>
              <a:t>Some hints</a:t>
            </a:r>
          </a:p>
          <a:p>
            <a:pPr lvl="1"/>
            <a:r>
              <a:rPr lang="en-US" noProof="0"/>
              <a:t>Function names are case sensitive</a:t>
            </a:r>
          </a:p>
          <a:p>
            <a:pPr lvl="1"/>
            <a:r>
              <a:rPr lang="en-US" noProof="0"/>
              <a:t>Some function need more than 128MB of memory</a:t>
            </a:r>
          </a:p>
          <a:p>
            <a:pPr lvl="2"/>
            <a:r>
              <a:rPr lang="en-US" noProof="0"/>
              <a:t>Behold! The higher the RAM, the higher the costs</a:t>
            </a:r>
          </a:p>
        </p:txBody>
      </p:sp>
      <p:sp>
        <p:nvSpPr>
          <p:cNvPr id="5" name="Footer Placeholder 4">
            <a:extLst>
              <a:ext uri="{FF2B5EF4-FFF2-40B4-BE49-F238E27FC236}">
                <a16:creationId xmlns:a16="http://schemas.microsoft.com/office/drawing/2014/main" id="{8EB583E6-1F37-44AF-9B3F-C1DF6B2861C4}"/>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E1E1AEFD-B69E-4F6F-BF4B-9CB629E8D99B}"/>
              </a:ext>
            </a:extLst>
          </p:cNvPr>
          <p:cNvSpPr>
            <a:spLocks noGrp="1"/>
          </p:cNvSpPr>
          <p:nvPr>
            <p:ph type="sldNum" sz="quarter" idx="12"/>
          </p:nvPr>
        </p:nvSpPr>
        <p:spPr/>
        <p:txBody>
          <a:bodyPr/>
          <a:lstStyle/>
          <a:p>
            <a:fld id="{5DD6F1BA-2510-46FC-9346-AB1F3CA1593B}" type="slidenum">
              <a:rPr lang="en-US" smtClean="0"/>
              <a:t>431</a:t>
            </a:fld>
            <a:endParaRPr lang="en-US"/>
          </a:p>
        </p:txBody>
      </p:sp>
      <p:sp>
        <p:nvSpPr>
          <p:cNvPr id="9" name="Content Placeholder 8">
            <a:extLst>
              <a:ext uri="{FF2B5EF4-FFF2-40B4-BE49-F238E27FC236}">
                <a16:creationId xmlns:a16="http://schemas.microsoft.com/office/drawing/2014/main" id="{A50F0E44-955D-4F06-AB9E-8757DFBCE30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5905339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5C917BD-59F1-41EC-BE97-CFFE992B677D}"/>
              </a:ext>
            </a:extLst>
          </p:cNvPr>
          <p:cNvSpPr>
            <a:spLocks noGrp="1"/>
          </p:cNvSpPr>
          <p:nvPr>
            <p:ph type="title"/>
          </p:nvPr>
        </p:nvSpPr>
        <p:spPr/>
        <p:txBody>
          <a:bodyPr/>
          <a:lstStyle/>
          <a:p>
            <a:endParaRPr lang="en-US" noProof="0"/>
          </a:p>
        </p:txBody>
      </p:sp>
      <p:pic>
        <p:nvPicPr>
          <p:cNvPr id="8" name="Content Placeholder 7" descr="Map&#10;&#10;Description automatically generated with medium confidence">
            <a:extLst>
              <a:ext uri="{FF2B5EF4-FFF2-40B4-BE49-F238E27FC236}">
                <a16:creationId xmlns:a16="http://schemas.microsoft.com/office/drawing/2014/main" id="{A9FC52E9-BB74-4250-9D0B-D7D5DC4C17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8152" y="1825625"/>
            <a:ext cx="2741696" cy="4351338"/>
          </a:xfrm>
        </p:spPr>
      </p:pic>
      <p:pic>
        <p:nvPicPr>
          <p:cNvPr id="13" name="Content Placeholder 12" descr="Diagram&#10;&#10;Description automatically generated">
            <a:extLst>
              <a:ext uri="{FF2B5EF4-FFF2-40B4-BE49-F238E27FC236}">
                <a16:creationId xmlns:a16="http://schemas.microsoft.com/office/drawing/2014/main" id="{C77B6014-5BAF-4DF3-9BD5-569DF0A8DF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343407"/>
            <a:ext cx="5181600" cy="3315774"/>
          </a:xfrm>
        </p:spPr>
      </p:pic>
      <p:sp>
        <p:nvSpPr>
          <p:cNvPr id="4" name="Footer Placeholder 3">
            <a:extLst>
              <a:ext uri="{FF2B5EF4-FFF2-40B4-BE49-F238E27FC236}">
                <a16:creationId xmlns:a16="http://schemas.microsoft.com/office/drawing/2014/main" id="{4332CE09-66C5-4DDA-868E-C666D28E4C78}"/>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43EE9820-7155-4954-879A-37AED6E1091E}"/>
              </a:ext>
            </a:extLst>
          </p:cNvPr>
          <p:cNvSpPr>
            <a:spLocks noGrp="1"/>
          </p:cNvSpPr>
          <p:nvPr>
            <p:ph type="sldNum" sz="quarter" idx="12"/>
          </p:nvPr>
        </p:nvSpPr>
        <p:spPr/>
        <p:txBody>
          <a:bodyPr/>
          <a:lstStyle/>
          <a:p>
            <a:fld id="{5DD6F1BA-2510-46FC-9346-AB1F3CA1593B}" type="slidenum">
              <a:rPr lang="it-IT" smtClean="0"/>
              <a:t>432</a:t>
            </a:fld>
            <a:endParaRPr lang="it-IT"/>
          </a:p>
        </p:txBody>
      </p:sp>
      <p:sp>
        <p:nvSpPr>
          <p:cNvPr id="11" name="Content Placeholder 10">
            <a:extLst>
              <a:ext uri="{FF2B5EF4-FFF2-40B4-BE49-F238E27FC236}">
                <a16:creationId xmlns:a16="http://schemas.microsoft.com/office/drawing/2014/main" id="{5867B678-9251-4643-A276-A15C17EFBF1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242919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idx="1"/>
          </p:nvPr>
        </p:nvSpPr>
        <p:spPr/>
        <p:txBody>
          <a:bodyPr/>
          <a:lstStyle/>
          <a:p>
            <a:r>
              <a:rPr lang="en-US" noProof="0"/>
              <a:t>Use cases</a:t>
            </a:r>
          </a:p>
          <a:p>
            <a:pPr lvl="1"/>
            <a:r>
              <a:rPr lang="en-US" noProof="0">
                <a:solidFill>
                  <a:srgbClr val="FF5050"/>
                </a:solidFill>
              </a:rPr>
              <a:t>Query optimization</a:t>
            </a:r>
          </a:p>
          <a:p>
            <a:pPr lvl="2"/>
            <a:r>
              <a:rPr lang="en-US" noProof="0"/>
              <a:t>Performed by DBMS to support query optimization with statistics about tables and columns</a:t>
            </a:r>
          </a:p>
          <a:p>
            <a:pPr lvl="2"/>
            <a:r>
              <a:rPr lang="en-US" noProof="0"/>
              <a:t>Profiling results can be used to estimate the selectivity of operators and the cost of a query plan</a:t>
            </a:r>
          </a:p>
          <a:p>
            <a:pPr lvl="1"/>
            <a:r>
              <a:rPr lang="en-US" noProof="0">
                <a:solidFill>
                  <a:srgbClr val="FF5050"/>
                </a:solidFill>
              </a:rPr>
              <a:t>Data cleansing </a:t>
            </a:r>
            <a:r>
              <a:rPr lang="en-US" noProof="0"/>
              <a:t>(typical use case is profiling data)</a:t>
            </a:r>
          </a:p>
          <a:p>
            <a:pPr lvl="2"/>
            <a:r>
              <a:rPr lang="en-US" noProof="0"/>
              <a:t>Prepare a cleansing process by revealing errors (e.g., in formatting), missing values or outliers</a:t>
            </a:r>
          </a:p>
          <a:p>
            <a:pPr lvl="1"/>
            <a:r>
              <a:rPr lang="en-US" noProof="0">
                <a:solidFill>
                  <a:srgbClr val="FF5050"/>
                </a:solidFill>
              </a:rPr>
              <a:t>Data integration and analytics</a:t>
            </a:r>
          </a:p>
          <a:p>
            <a:endParaRPr lang="en-US" noProof="0">
              <a:solidFill>
                <a:srgbClr val="FF5050"/>
              </a:solidFill>
            </a:endParaRPr>
          </a:p>
          <a:p>
            <a:r>
              <a:rPr lang="en-US" noProof="0"/>
              <a:t>Challenges?</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44</a:t>
            </a:fld>
            <a:endParaRPr lang="it-IT"/>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en-US" noProof="0"/>
              <a:t>Naumann, Felix. "Data profiling revisited." </a:t>
            </a:r>
            <a:r>
              <a:rPr lang="en-US" i="1" noProof="0"/>
              <a:t>ACM SIGMOD Record</a:t>
            </a:r>
            <a:r>
              <a:rPr lang="en-US" noProof="0"/>
              <a:t> 42.4 (2014): 40-49.</a:t>
            </a:r>
          </a:p>
        </p:txBody>
      </p:sp>
    </p:spTree>
    <p:extLst>
      <p:ext uri="{BB962C8B-B14F-4D97-AF65-F5344CB8AC3E}">
        <p14:creationId xmlns:p14="http://schemas.microsoft.com/office/powerpoint/2010/main" val="17968460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noProof="0"/>
              <a:t>Challenges</a:t>
            </a:r>
          </a:p>
          <a:p>
            <a:pPr lvl="1"/>
            <a:r>
              <a:rPr lang="en-US" noProof="0"/>
              <a:t>The results of data profiling are </a:t>
            </a:r>
            <a:r>
              <a:rPr lang="en-US" noProof="0">
                <a:solidFill>
                  <a:srgbClr val="FF5050"/>
                </a:solidFill>
              </a:rPr>
              <a:t>computationally complex</a:t>
            </a:r>
            <a:r>
              <a:rPr lang="en-US" noProof="0"/>
              <a:t> to discover</a:t>
            </a:r>
          </a:p>
          <a:p>
            <a:pPr lvl="2"/>
            <a:r>
              <a:rPr lang="en-US" noProof="0"/>
              <a:t>E.g., discovering keys/dependencies usually involves some sorting step for each considered column</a:t>
            </a:r>
          </a:p>
          <a:p>
            <a:pPr lvl="1"/>
            <a:r>
              <a:rPr lang="en-US" noProof="0"/>
              <a:t>Verification of </a:t>
            </a:r>
            <a:r>
              <a:rPr lang="en-US" noProof="0">
                <a:solidFill>
                  <a:srgbClr val="FF5050"/>
                </a:solidFill>
              </a:rPr>
              <a:t>complex constraints on column combinations </a:t>
            </a:r>
            <a:r>
              <a:rPr lang="en-US" noProof="0"/>
              <a:t>in a database</a:t>
            </a:r>
          </a:p>
          <a:p>
            <a:pPr lvl="2"/>
            <a:r>
              <a:rPr lang="en-US" noProof="0"/>
              <a:t>What is the complexity of this task?</a:t>
            </a:r>
          </a:p>
        </p:txBody>
      </p:sp>
      <mc:AlternateContent xmlns:mc="http://schemas.openxmlformats.org/markup-compatibility/2006" xmlns:a14="http://schemas.microsoft.com/office/drawing/2010/main">
        <mc:Choice Requires="a14">
          <p:sp>
            <p:nvSpPr>
              <p:cNvPr id="7" name="Segnaposto contenuto 6">
                <a:extLst>
                  <a:ext uri="{FF2B5EF4-FFF2-40B4-BE49-F238E27FC236}">
                    <a16:creationId xmlns:a16="http://schemas.microsoft.com/office/drawing/2014/main" id="{68AC809F-6326-4C2E-9A6A-1D5E4604C940}"/>
                  </a:ext>
                </a:extLst>
              </p:cNvPr>
              <p:cNvSpPr>
                <a:spLocks noGrp="1"/>
              </p:cNvSpPr>
              <p:nvPr>
                <p:ph sz="half" idx="2"/>
              </p:nvPr>
            </p:nvSpPr>
            <p:spPr/>
            <p:txBody>
              <a:bodyPr/>
              <a:lstStyle/>
              <a:p>
                <a:r>
                  <a:rPr lang="en-US" noProof="0"/>
                  <a:t>Complexity</a:t>
                </a:r>
              </a:p>
              <a:p>
                <a:pPr lvl="1"/>
                <a:r>
                  <a:rPr lang="en-US" noProof="0"/>
                  <a:t>Given a table with columns </a:t>
                </a:r>
                <a:r>
                  <a:rPr lang="en-US" noProof="0">
                    <a:latin typeface="Cambria" panose="02040503050406030204" pitchFamily="18" charset="0"/>
                    <a:ea typeface="Cambria" panose="02040503050406030204" pitchFamily="18" charset="0"/>
                  </a:rPr>
                  <a:t>C = { a, b, c, d }</a:t>
                </a:r>
              </a:p>
              <a:p>
                <a:pPr lvl="1"/>
                <a:endParaRPr lang="en-US" noProof="0">
                  <a:ea typeface="Cambria" panose="02040503050406030204" pitchFamily="18" charset="0"/>
                </a:endParaRPr>
              </a:p>
              <a:p>
                <a:pPr lvl="1"/>
                <a:r>
                  <a:rPr lang="en-US" noProof="0">
                    <a:ea typeface="Cambria" panose="02040503050406030204" pitchFamily="18" charset="0"/>
                  </a:rPr>
                  <a:t>To extract the (distinct) cardinality of each column, I will consider |C| columns</a:t>
                </a:r>
              </a:p>
              <a:p>
                <a:pPr marL="914400" lvl="2" indent="0">
                  <a:buNone/>
                </a:pPr>
                <a:r>
                  <a:rPr lang="en-US" noProof="0">
                    <a:ea typeface="Cambria" panose="02040503050406030204" pitchFamily="18" charset="0"/>
                  </a:rPr>
                  <a:t>(a), (b), (c), (d)</a:t>
                </a:r>
              </a:p>
              <a:p>
                <a:pPr lvl="1"/>
                <a:endParaRPr lang="en-US" noProof="0">
                  <a:ea typeface="Cambria" panose="02040503050406030204" pitchFamily="18" charset="0"/>
                </a:endParaRPr>
              </a:p>
              <a:p>
                <a:pPr lvl="1"/>
                <a:r>
                  <a:rPr lang="en-US" noProof="0">
                    <a:ea typeface="Cambria" panose="02040503050406030204" pitchFamily="18" charset="0"/>
                  </a:rPr>
                  <a:t>To extract the correlations between pairs of columns, I will consider </a:t>
                </a:r>
                <a14:m>
                  <m:oMath xmlns:m="http://schemas.openxmlformats.org/officeDocument/2006/math">
                    <m:d>
                      <m:dPr>
                        <m:ctrlPr>
                          <a:rPr lang="en-US" i="1" noProof="0" smtClean="0">
                            <a:latin typeface="Cambria Math" panose="02040503050406030204" pitchFamily="18" charset="0"/>
                            <a:ea typeface="Cambria" panose="02040503050406030204" pitchFamily="18" charset="0"/>
                          </a:rPr>
                        </m:ctrlPr>
                      </m:dPr>
                      <m:e>
                        <m:f>
                          <m:fPr>
                            <m:type m:val="noBar"/>
                            <m:ctrlPr>
                              <a:rPr lang="en-US" i="1" noProof="0" smtClean="0">
                                <a:latin typeface="Cambria Math" panose="02040503050406030204" pitchFamily="18" charset="0"/>
                                <a:ea typeface="Cambria" panose="02040503050406030204" pitchFamily="18" charset="0"/>
                              </a:rPr>
                            </m:ctrlPr>
                          </m:fPr>
                          <m:num>
                            <m:r>
                              <a:rPr lang="en-US" b="0" i="0" noProof="0" smtClean="0">
                                <a:latin typeface="Cambria Math" panose="02040503050406030204" pitchFamily="18" charset="0"/>
                                <a:ea typeface="Cambria" panose="02040503050406030204" pitchFamily="18" charset="0"/>
                              </a:rPr>
                              <m:t>|</m:t>
                            </m:r>
                            <m:r>
                              <m:rPr>
                                <m:sty m:val="p"/>
                              </m:rPr>
                              <a:rPr lang="en-US" b="0" i="0" noProof="0" smtClean="0">
                                <a:latin typeface="Cambria Math" panose="02040503050406030204" pitchFamily="18" charset="0"/>
                                <a:ea typeface="Cambria" panose="02040503050406030204" pitchFamily="18" charset="0"/>
                              </a:rPr>
                              <m:t>C</m:t>
                            </m:r>
                            <m:r>
                              <a:rPr lang="en-US" b="0" i="0" noProof="0" smtClean="0">
                                <a:latin typeface="Cambria Math" panose="02040503050406030204" pitchFamily="18" charset="0"/>
                                <a:ea typeface="Cambria" panose="02040503050406030204" pitchFamily="18" charset="0"/>
                              </a:rPr>
                              <m:t>|</m:t>
                            </m:r>
                          </m:num>
                          <m:den>
                            <m:r>
                              <a:rPr lang="en-US" b="0" i="0" noProof="0" smtClean="0">
                                <a:latin typeface="Cambria Math" panose="02040503050406030204" pitchFamily="18" charset="0"/>
                                <a:ea typeface="Cambria" panose="02040503050406030204" pitchFamily="18" charset="0"/>
                              </a:rPr>
                              <m:t>2</m:t>
                            </m:r>
                          </m:den>
                        </m:f>
                      </m:e>
                    </m:d>
                  </m:oMath>
                </a14:m>
                <a:r>
                  <a:rPr lang="en-US" noProof="0">
                    <a:ea typeface="Cambria" panose="02040503050406030204" pitchFamily="18" charset="0"/>
                  </a:rPr>
                  <a:t> groups</a:t>
                </a:r>
              </a:p>
              <a:p>
                <a:pPr marL="914400" lvl="2" indent="0">
                  <a:buNone/>
                </a:pPr>
                <a:r>
                  <a:rPr lang="en-US" noProof="0">
                    <a:ea typeface="Cambria" panose="02040503050406030204" pitchFamily="18" charset="0"/>
                  </a:rPr>
                  <a:t>(a, b), (a, c), (a, d), (b, c), (c, d), (c, d) </a:t>
                </a:r>
              </a:p>
              <a:p>
                <a:pPr lvl="1"/>
                <a:endParaRPr lang="en-US" noProof="0">
                  <a:ea typeface="Cambria" panose="02040503050406030204" pitchFamily="18" charset="0"/>
                </a:endParaRPr>
              </a:p>
              <a:p>
                <a:pPr lvl="1"/>
                <a:r>
                  <a:rPr lang="en-US" noProof="0">
                    <a:ea typeface="Cambria" panose="02040503050406030204" pitchFamily="18" charset="0"/>
                  </a:rPr>
                  <a:t>Extracting the relationships among all possible groups of columns generalizes to </a:t>
                </a:r>
                <a14:m>
                  <m:oMath xmlns:m="http://schemas.openxmlformats.org/officeDocument/2006/math">
                    <m:nary>
                      <m:naryPr>
                        <m:chr m:val="∑"/>
                        <m:ctrlPr>
                          <a:rPr lang="en-US" i="1" noProof="0" smtClean="0">
                            <a:latin typeface="Cambria Math" panose="02040503050406030204" pitchFamily="18" charset="0"/>
                            <a:ea typeface="Cambria" panose="02040503050406030204" pitchFamily="18" charset="0"/>
                          </a:rPr>
                        </m:ctrlPr>
                      </m:naryPr>
                      <m:sub>
                        <m:r>
                          <m:rPr>
                            <m:brk m:alnAt="23"/>
                          </m:rPr>
                          <a:rPr lang="en-US" b="0" i="1" noProof="0" smtClean="0">
                            <a:latin typeface="Cambria Math" panose="02040503050406030204" pitchFamily="18" charset="0"/>
                            <a:ea typeface="Cambria" panose="02040503050406030204" pitchFamily="18" charset="0"/>
                          </a:rPr>
                          <m:t>𝑛</m:t>
                        </m:r>
                        <m:r>
                          <a:rPr lang="en-US"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1</m:t>
                        </m:r>
                      </m:sub>
                      <m:sup>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sup>
                      <m:e>
                        <m:d>
                          <m:dPr>
                            <m:ctrlPr>
                              <a:rPr lang="en-US" i="1" noProof="0" smtClean="0">
                                <a:latin typeface="Cambria Math" panose="02040503050406030204" pitchFamily="18" charset="0"/>
                                <a:ea typeface="Cambria" panose="02040503050406030204" pitchFamily="18" charset="0"/>
                              </a:rPr>
                            </m:ctrlPr>
                          </m:dPr>
                          <m:e>
                            <m:f>
                              <m:fPr>
                                <m:type m:val="noBar"/>
                                <m:ctrlPr>
                                  <a:rPr lang="en-US" i="1" noProof="0" smtClean="0">
                                    <a:latin typeface="Cambria Math" panose="02040503050406030204" pitchFamily="18" charset="0"/>
                                    <a:ea typeface="Cambria" panose="02040503050406030204" pitchFamily="18" charset="0"/>
                                  </a:rPr>
                                </m:ctrlPr>
                              </m:fPr>
                              <m:num>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num>
                              <m:den>
                                <m:r>
                                  <a:rPr lang="en-US" b="0" i="1" noProof="0" smtClean="0">
                                    <a:latin typeface="Cambria Math" panose="02040503050406030204" pitchFamily="18" charset="0"/>
                                    <a:ea typeface="Cambria" panose="02040503050406030204" pitchFamily="18" charset="0"/>
                                  </a:rPr>
                                  <m:t>𝑛</m:t>
                                </m:r>
                              </m:den>
                            </m:f>
                          </m:e>
                        </m:d>
                      </m:e>
                    </m:nary>
                    <m:r>
                      <a:rPr lang="en-US" b="0" i="1" noProof="0" smtClean="0">
                        <a:latin typeface="Cambria Math" panose="02040503050406030204" pitchFamily="18" charset="0"/>
                        <a:ea typeface="Cambria" panose="02040503050406030204" pitchFamily="18" charset="0"/>
                      </a:rPr>
                      <m:t>=</m:t>
                    </m:r>
                    <m:sSup>
                      <m:sSupPr>
                        <m:ctrlPr>
                          <a:rPr lang="en-US" b="0" i="1" noProof="0" smtClean="0">
                            <a:latin typeface="Cambria Math" panose="02040503050406030204" pitchFamily="18" charset="0"/>
                            <a:ea typeface="Cambria" panose="02040503050406030204" pitchFamily="18" charset="0"/>
                          </a:rPr>
                        </m:ctrlPr>
                      </m:sSupPr>
                      <m:e>
                        <m:r>
                          <a:rPr lang="en-US" b="0" i="1" noProof="0" smtClean="0">
                            <a:latin typeface="Cambria Math" panose="02040503050406030204" pitchFamily="18" charset="0"/>
                            <a:ea typeface="Cambria" panose="02040503050406030204" pitchFamily="18" charset="0"/>
                          </a:rPr>
                          <m:t>2</m:t>
                        </m:r>
                      </m:e>
                      <m:sup>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sup>
                    </m:sSup>
                    <m:r>
                      <a:rPr lang="en-US" b="0" i="1" noProof="0" smtClean="0">
                        <a:latin typeface="Cambria Math" panose="02040503050406030204" pitchFamily="18" charset="0"/>
                        <a:ea typeface="Cambria" panose="02040503050406030204" pitchFamily="18" charset="0"/>
                      </a:rPr>
                      <m:t>−1</m:t>
                    </m:r>
                  </m:oMath>
                </a14:m>
                <a:r>
                  <a:rPr lang="en-US" noProof="0">
                    <a:ea typeface="Cambria" panose="02040503050406030204" pitchFamily="18" charset="0"/>
                  </a:rPr>
                  <a:t> groups</a:t>
                </a:r>
              </a:p>
            </p:txBody>
          </p:sp>
        </mc:Choice>
        <mc:Fallback xmlns="">
          <p:sp>
            <p:nvSpPr>
              <p:cNvPr id="7" name="Segnaposto contenuto 6">
                <a:extLst>
                  <a:ext uri="{FF2B5EF4-FFF2-40B4-BE49-F238E27FC236}">
                    <a16:creationId xmlns:a16="http://schemas.microsoft.com/office/drawing/2014/main" id="{68AC809F-6326-4C2E-9A6A-1D5E4604C940}"/>
                  </a:ext>
                </a:extLst>
              </p:cNvPr>
              <p:cNvSpPr>
                <a:spLocks noGrp="1" noRot="1" noChangeAspect="1" noMove="1" noResize="1" noEditPoints="1" noAdjustHandles="1" noChangeArrowheads="1" noChangeShapeType="1" noTextEdit="1"/>
              </p:cNvSpPr>
              <p:nvPr>
                <p:ph sz="half" idx="2"/>
              </p:nvPr>
            </p:nvSpPr>
            <p:spPr>
              <a:blipFill>
                <a:blip r:embed="rId2"/>
                <a:stretch>
                  <a:fillRect l="-1882" t="-980" r="-2000" b="-14566"/>
                </a:stretch>
              </a:blipFill>
            </p:spPr>
            <p:txBody>
              <a:bodyPr/>
              <a:lstStyle/>
              <a:p>
                <a:r>
                  <a:rPr lang="en-US">
                    <a:noFill/>
                  </a:rPr>
                  <a:t> </a:t>
                </a:r>
              </a:p>
            </p:txBody>
          </p:sp>
        </mc:Fallback>
      </mc:AlternateContent>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45</a:t>
            </a:fld>
            <a:endParaRPr lang="it-IT"/>
          </a:p>
        </p:txBody>
      </p:sp>
      <p:sp>
        <p:nvSpPr>
          <p:cNvPr id="6" name="Content Placeholder 5">
            <a:extLst>
              <a:ext uri="{FF2B5EF4-FFF2-40B4-BE49-F238E27FC236}">
                <a16:creationId xmlns:a16="http://schemas.microsoft.com/office/drawing/2014/main" id="{CCB6A1E2-7A22-FAD4-E91D-A968CAFBFFC8}"/>
              </a:ext>
            </a:extLst>
          </p:cNvPr>
          <p:cNvSpPr>
            <a:spLocks noGrp="1"/>
          </p:cNvSpPr>
          <p:nvPr>
            <p:ph idx="13"/>
          </p:nvPr>
        </p:nvSpPr>
        <p:spPr/>
        <p:txBody>
          <a:bodyPr/>
          <a:lstStyle/>
          <a:p>
            <a:r>
              <a:rPr lang="en-US" noProof="0"/>
              <a:t>Naumann, Felix. "Data profiling revisited." </a:t>
            </a:r>
            <a:r>
              <a:rPr lang="en-US" i="1" noProof="0"/>
              <a:t>ACM SIGMOD Record</a:t>
            </a:r>
            <a:r>
              <a:rPr lang="en-US" noProof="0"/>
              <a:t> 42.4 (2014): 40-49.</a:t>
            </a:r>
          </a:p>
        </p:txBody>
      </p:sp>
      <p:graphicFrame>
        <p:nvGraphicFramePr>
          <p:cNvPr id="8" name="Table 10">
            <a:extLst>
              <a:ext uri="{FF2B5EF4-FFF2-40B4-BE49-F238E27FC236}">
                <a16:creationId xmlns:a16="http://schemas.microsoft.com/office/drawing/2014/main" id="{C52C938C-ABB8-E5BC-0E88-CF20568B2710}"/>
              </a:ext>
            </a:extLst>
          </p:cNvPr>
          <p:cNvGraphicFramePr>
            <a:graphicFrameLocks/>
          </p:cNvGraphicFramePr>
          <p:nvPr>
            <p:extLst>
              <p:ext uri="{D42A27DB-BD31-4B8C-83A1-F6EECF244321}">
                <p14:modId xmlns:p14="http://schemas.microsoft.com/office/powerpoint/2010/main" val="3736122102"/>
              </p:ext>
            </p:extLst>
          </p:nvPr>
        </p:nvGraphicFramePr>
        <p:xfrm>
          <a:off x="8763000" y="1027906"/>
          <a:ext cx="1183618" cy="901779"/>
        </p:xfrm>
        <a:graphic>
          <a:graphicData uri="http://schemas.openxmlformats.org/drawingml/2006/table">
            <a:tbl>
              <a:tblPr firstRow="1" bandRow="1">
                <a:tableStyleId>{5C22544A-7EE6-4342-B048-85BDC9FD1C3A}</a:tableStyleId>
              </a:tblPr>
              <a:tblGrid>
                <a:gridCol w="287455">
                  <a:extLst>
                    <a:ext uri="{9D8B030D-6E8A-4147-A177-3AD203B41FA5}">
                      <a16:colId xmlns:a16="http://schemas.microsoft.com/office/drawing/2014/main" val="77193214"/>
                    </a:ext>
                  </a:extLst>
                </a:gridCol>
                <a:gridCol w="298721">
                  <a:extLst>
                    <a:ext uri="{9D8B030D-6E8A-4147-A177-3AD203B41FA5}">
                      <a16:colId xmlns:a16="http://schemas.microsoft.com/office/drawing/2014/main" val="3361451280"/>
                    </a:ext>
                  </a:extLst>
                </a:gridCol>
                <a:gridCol w="298721">
                  <a:extLst>
                    <a:ext uri="{9D8B030D-6E8A-4147-A177-3AD203B41FA5}">
                      <a16:colId xmlns:a16="http://schemas.microsoft.com/office/drawing/2014/main" val="3274065708"/>
                    </a:ext>
                  </a:extLst>
                </a:gridCol>
                <a:gridCol w="298721">
                  <a:extLst>
                    <a:ext uri="{9D8B030D-6E8A-4147-A177-3AD203B41FA5}">
                      <a16:colId xmlns:a16="http://schemas.microsoft.com/office/drawing/2014/main" val="3111806465"/>
                    </a:ext>
                  </a:extLst>
                </a:gridCol>
              </a:tblGrid>
              <a:tr h="300593">
                <a:tc>
                  <a:txBody>
                    <a:bodyPr/>
                    <a:lstStyle/>
                    <a:p>
                      <a:r>
                        <a:rPr lang="en-US" sz="1100" u="none">
                          <a:latin typeface="Helvetica" panose="020B0604020202020204" pitchFamily="34" charset="0"/>
                          <a:cs typeface="Helvetica" panose="020B0604020202020204" pitchFamily="34" charset="0"/>
                        </a:rPr>
                        <a:t>a</a:t>
                      </a:r>
                    </a:p>
                  </a:txBody>
                  <a:tcPr/>
                </a:tc>
                <a:tc>
                  <a:txBody>
                    <a:bodyPr/>
                    <a:lstStyle/>
                    <a:p>
                      <a:r>
                        <a:rPr lang="en-US" sz="1100" u="none">
                          <a:latin typeface="Helvetica" panose="020B0604020202020204" pitchFamily="34" charset="0"/>
                          <a:cs typeface="Helvetica" panose="020B0604020202020204" pitchFamily="34" charset="0"/>
                        </a:rPr>
                        <a:t>b</a:t>
                      </a:r>
                    </a:p>
                  </a:txBody>
                  <a:tcPr/>
                </a:tc>
                <a:tc>
                  <a:txBody>
                    <a:bodyPr/>
                    <a:lstStyle/>
                    <a:p>
                      <a:r>
                        <a:rPr lang="en-US" sz="1100" u="none">
                          <a:latin typeface="Helvetica" panose="020B0604020202020204" pitchFamily="34" charset="0"/>
                          <a:cs typeface="Helvetica" panose="020B0604020202020204" pitchFamily="34" charset="0"/>
                        </a:rPr>
                        <a:t>c</a:t>
                      </a:r>
                    </a:p>
                  </a:txBody>
                  <a:tcPr/>
                </a:tc>
                <a:tc>
                  <a:txBody>
                    <a:bodyPr/>
                    <a:lstStyle/>
                    <a:p>
                      <a:r>
                        <a:rPr lang="en-US" sz="1100" u="none">
                          <a:latin typeface="Helvetica" panose="020B0604020202020204" pitchFamily="34" charset="0"/>
                          <a:cs typeface="Helvetica" panose="020B0604020202020204" pitchFamily="34" charset="0"/>
                        </a:rPr>
                        <a:t>d</a:t>
                      </a:r>
                    </a:p>
                  </a:txBody>
                  <a:tcPr/>
                </a:tc>
                <a:extLst>
                  <a:ext uri="{0D108BD9-81ED-4DB2-BD59-A6C34878D82A}">
                    <a16:rowId xmlns:a16="http://schemas.microsoft.com/office/drawing/2014/main" val="1749017289"/>
                  </a:ext>
                </a:extLst>
              </a:tr>
              <a:tr h="300593">
                <a:tc>
                  <a:txBody>
                    <a:bodyPr/>
                    <a:lstStyle/>
                    <a:p>
                      <a:r>
                        <a:rPr lang="en-US" sz="1100">
                          <a:latin typeface="Helvetica" panose="020B0604020202020204" pitchFamily="34" charset="0"/>
                          <a:cs typeface="Helvetica" panose="020B0604020202020204" pitchFamily="34" charset="0"/>
                        </a:rPr>
                        <a:t>1</a:t>
                      </a:r>
                    </a:p>
                  </a:txBody>
                  <a:tcPr/>
                </a:tc>
                <a:tc>
                  <a:txBody>
                    <a:bodyPr/>
                    <a:lstStyle/>
                    <a:p>
                      <a:r>
                        <a:rPr lang="en-US" sz="1100">
                          <a:latin typeface="Helvetica" panose="020B0604020202020204" pitchFamily="34" charset="0"/>
                          <a:cs typeface="Helvetica" panose="020B0604020202020204" pitchFamily="34" charset="0"/>
                        </a:rPr>
                        <a:t>1</a:t>
                      </a:r>
                    </a:p>
                  </a:txBody>
                  <a:tcPr/>
                </a:tc>
                <a:tc>
                  <a:txBody>
                    <a:bodyPr/>
                    <a:lstStyle/>
                    <a:p>
                      <a:r>
                        <a:rPr lang="en-US" sz="1100">
                          <a:latin typeface="Helvetica" panose="020B0604020202020204" pitchFamily="34" charset="0"/>
                          <a:cs typeface="Helvetica" panose="020B0604020202020204" pitchFamily="34" charset="0"/>
                        </a:rPr>
                        <a:t>2</a:t>
                      </a:r>
                    </a:p>
                  </a:txBody>
                  <a:tcPr/>
                </a:tc>
                <a:tc>
                  <a:txBody>
                    <a:bodyPr/>
                    <a:lstStyle/>
                    <a:p>
                      <a:r>
                        <a:rPr lang="en-US" sz="1100">
                          <a:latin typeface="Helvetica" panose="020B0604020202020204" pitchFamily="34" charset="0"/>
                          <a:cs typeface="Helvetica" panose="020B0604020202020204" pitchFamily="34" charset="0"/>
                        </a:rPr>
                        <a:t>2</a:t>
                      </a:r>
                    </a:p>
                  </a:txBody>
                  <a:tcPr/>
                </a:tc>
                <a:extLst>
                  <a:ext uri="{0D108BD9-81ED-4DB2-BD59-A6C34878D82A}">
                    <a16:rowId xmlns:a16="http://schemas.microsoft.com/office/drawing/2014/main" val="2853815777"/>
                  </a:ext>
                </a:extLst>
              </a:tr>
              <a:tr h="300593">
                <a:tc>
                  <a:txBody>
                    <a:bodyPr/>
                    <a:lstStyle/>
                    <a:p>
                      <a:r>
                        <a:rPr lang="en-US" sz="1100">
                          <a:latin typeface="Helvetica" panose="020B0604020202020204" pitchFamily="34" charset="0"/>
                          <a:cs typeface="Helvetica" panose="020B0604020202020204" pitchFamily="34" charset="0"/>
                        </a:rPr>
                        <a:t>1</a:t>
                      </a:r>
                    </a:p>
                  </a:txBody>
                  <a:tcPr/>
                </a:tc>
                <a:tc>
                  <a:txBody>
                    <a:bodyPr/>
                    <a:lstStyle/>
                    <a:p>
                      <a:r>
                        <a:rPr lang="en-US" sz="1100">
                          <a:latin typeface="Helvetica" panose="020B0604020202020204" pitchFamily="34" charset="0"/>
                          <a:cs typeface="Helvetica" panose="020B0604020202020204" pitchFamily="34" charset="0"/>
                        </a:rPr>
                        <a:t>2</a:t>
                      </a:r>
                    </a:p>
                  </a:txBody>
                  <a:tcPr/>
                </a:tc>
                <a:tc>
                  <a:txBody>
                    <a:bodyPr/>
                    <a:lstStyle/>
                    <a:p>
                      <a:r>
                        <a:rPr lang="en-US" sz="1100">
                          <a:latin typeface="Helvetica" panose="020B0604020202020204" pitchFamily="34" charset="0"/>
                          <a:cs typeface="Helvetica" panose="020B0604020202020204" pitchFamily="34" charset="0"/>
                        </a:rPr>
                        <a:t>1</a:t>
                      </a:r>
                    </a:p>
                  </a:txBody>
                  <a:tcPr/>
                </a:tc>
                <a:tc>
                  <a:txBody>
                    <a:bodyPr/>
                    <a:lstStyle/>
                    <a:p>
                      <a:r>
                        <a:rPr lang="en-US" sz="1100">
                          <a:latin typeface="Helvetica" panose="020B0604020202020204" pitchFamily="34" charset="0"/>
                          <a:cs typeface="Helvetica" panose="020B0604020202020204" pitchFamily="34" charset="0"/>
                        </a:rPr>
                        <a:t>4</a:t>
                      </a:r>
                    </a:p>
                  </a:txBody>
                  <a:tcPr/>
                </a:tc>
                <a:extLst>
                  <a:ext uri="{0D108BD9-81ED-4DB2-BD59-A6C34878D82A}">
                    <a16:rowId xmlns:a16="http://schemas.microsoft.com/office/drawing/2014/main" val="4239724610"/>
                  </a:ext>
                </a:extLst>
              </a:tr>
            </a:tbl>
          </a:graphicData>
        </a:graphic>
      </p:graphicFrame>
    </p:spTree>
    <p:extLst>
      <p:ext uri="{BB962C8B-B14F-4D97-AF65-F5344CB8AC3E}">
        <p14:creationId xmlns:p14="http://schemas.microsoft.com/office/powerpoint/2010/main" val="25393788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noProof="0"/>
              <a:t>Entity resolution</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noProof="0"/>
              <a:t>Entity resolution</a:t>
            </a:r>
          </a:p>
          <a:p>
            <a:pPr lvl="1"/>
            <a:r>
              <a:rPr lang="en-US" noProof="0"/>
              <a:t>(also known as entity matching, linking)</a:t>
            </a:r>
          </a:p>
          <a:p>
            <a:pPr lvl="1"/>
            <a:r>
              <a:rPr lang="en-US" noProof="0"/>
              <a:t>Find records that refer to the same entity across different data sources (e.g., data files, books, websites, and databases)</a:t>
            </a:r>
          </a:p>
        </p:txBody>
      </p:sp>
      <p:pic>
        <p:nvPicPr>
          <p:cNvPr id="9" name="Segnaposto contenuto 8" descr="Immagine che contiene tavolo&#10;&#10;Descrizione generata automaticamente">
            <a:extLst>
              <a:ext uri="{FF2B5EF4-FFF2-40B4-BE49-F238E27FC236}">
                <a16:creationId xmlns:a16="http://schemas.microsoft.com/office/drawing/2014/main" id="{0227C251-259F-8F30-5713-B0380BF9AE4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269709"/>
            <a:ext cx="5181600" cy="1463169"/>
          </a:xfrm>
        </p:spPr>
      </p:pic>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46</a:t>
            </a:fld>
            <a:endParaRPr lang="en-US"/>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noProof="0"/>
              <a:t>Papadakis, George, et al. "Blocking and filtering techniques for entity resolution: A survey." </a:t>
            </a:r>
            <a:r>
              <a:rPr lang="en-US" i="1" noProof="0"/>
              <a:t>ACM Computing Surveys (CSUR)</a:t>
            </a:r>
            <a:r>
              <a:rPr lang="en-US" noProof="0"/>
              <a:t> 53.2 (2020): 1-42.</a:t>
            </a:r>
          </a:p>
        </p:txBody>
      </p:sp>
    </p:spTree>
    <p:extLst>
      <p:ext uri="{BB962C8B-B14F-4D97-AF65-F5344CB8AC3E}">
        <p14:creationId xmlns:p14="http://schemas.microsoft.com/office/powerpoint/2010/main" val="23675799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2DCE2B-87B2-44EA-AEAD-805376BFFAD9}"/>
              </a:ext>
            </a:extLst>
          </p:cNvPr>
          <p:cNvSpPr>
            <a:spLocks noGrp="1"/>
          </p:cNvSpPr>
          <p:nvPr>
            <p:ph type="title"/>
          </p:nvPr>
        </p:nvSpPr>
        <p:spPr/>
        <p:txBody>
          <a:bodyPr/>
          <a:lstStyle/>
          <a:p>
            <a:r>
              <a:rPr lang="en-US" noProof="0"/>
              <a:t>Data versioning</a:t>
            </a:r>
          </a:p>
        </p:txBody>
      </p:sp>
      <p:sp>
        <p:nvSpPr>
          <p:cNvPr id="3" name="Segnaposto contenuto 2">
            <a:extLst>
              <a:ext uri="{FF2B5EF4-FFF2-40B4-BE49-F238E27FC236}">
                <a16:creationId xmlns:a16="http://schemas.microsoft.com/office/drawing/2014/main" id="{B3A8347E-4818-A82F-4466-137245E4EA6F}"/>
              </a:ext>
            </a:extLst>
          </p:cNvPr>
          <p:cNvSpPr>
            <a:spLocks noGrp="1"/>
          </p:cNvSpPr>
          <p:nvPr>
            <p:ph sz="half" idx="1"/>
          </p:nvPr>
        </p:nvSpPr>
        <p:spPr/>
        <p:txBody>
          <a:bodyPr/>
          <a:lstStyle/>
          <a:p>
            <a:r>
              <a:rPr lang="en-US" noProof="0"/>
              <a:t>Version control </a:t>
            </a:r>
          </a:p>
          <a:p>
            <a:pPr lvl="1"/>
            <a:r>
              <a:rPr lang="en-US" noProof="0"/>
              <a:t>A class of systems responsible for managing changes to computer programs, documents, or data collections</a:t>
            </a:r>
          </a:p>
          <a:p>
            <a:pPr lvl="1"/>
            <a:r>
              <a:rPr lang="en-US" noProof="0"/>
              <a:t>Changes are identified by a number/letter code, termed the revision/version number</a:t>
            </a:r>
          </a:p>
          <a:p>
            <a:r>
              <a:rPr lang="en-US" noProof="0"/>
              <a:t>However, data pipelines are not only about code bult also about</a:t>
            </a:r>
          </a:p>
          <a:p>
            <a:pPr lvl="1"/>
            <a:r>
              <a:rPr lang="en-US" noProof="0"/>
              <a:t>Model Version control</a:t>
            </a:r>
          </a:p>
          <a:p>
            <a:pPr lvl="1"/>
            <a:r>
              <a:rPr lang="en-US" noProof="0"/>
              <a:t>Data Version Control</a:t>
            </a:r>
          </a:p>
          <a:p>
            <a:pPr lvl="1"/>
            <a:r>
              <a:rPr lang="en-US" noProof="0"/>
              <a:t>Model Parameter Tracking</a:t>
            </a:r>
          </a:p>
          <a:p>
            <a:pPr lvl="1"/>
            <a:r>
              <a:rPr lang="en-US" noProof="0"/>
              <a:t>Model Performance Comparison</a:t>
            </a:r>
          </a:p>
        </p:txBody>
      </p:sp>
      <p:pic>
        <p:nvPicPr>
          <p:cNvPr id="10" name="Segnaposto contenuto 9">
            <a:extLst>
              <a:ext uri="{FF2B5EF4-FFF2-40B4-BE49-F238E27FC236}">
                <a16:creationId xmlns:a16="http://schemas.microsoft.com/office/drawing/2014/main" id="{7D0E5258-7A64-A0E3-AB98-AB25B4C0F6C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40550" y="2038205"/>
            <a:ext cx="3882476" cy="3888543"/>
          </a:xfrm>
        </p:spPr>
      </p:pic>
      <p:sp>
        <p:nvSpPr>
          <p:cNvPr id="4" name="Segnaposto piè di pagina 3">
            <a:extLst>
              <a:ext uri="{FF2B5EF4-FFF2-40B4-BE49-F238E27FC236}">
                <a16:creationId xmlns:a16="http://schemas.microsoft.com/office/drawing/2014/main" id="{D54A0519-BACD-C0E3-19A2-8E8F2F75427E}"/>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30426641-42C1-FEDF-602C-B8B49858CCB0}"/>
              </a:ext>
            </a:extLst>
          </p:cNvPr>
          <p:cNvSpPr>
            <a:spLocks noGrp="1"/>
          </p:cNvSpPr>
          <p:nvPr>
            <p:ph type="sldNum" sz="quarter" idx="12"/>
          </p:nvPr>
        </p:nvSpPr>
        <p:spPr/>
        <p:txBody>
          <a:bodyPr/>
          <a:lstStyle/>
          <a:p>
            <a:fld id="{5DD6F1BA-2510-46FC-9346-AB1F3CA1593B}" type="slidenum">
              <a:rPr lang="it-IT" smtClean="0"/>
              <a:pPr/>
              <a:t>47</a:t>
            </a:fld>
            <a:endParaRPr lang="it-IT"/>
          </a:p>
        </p:txBody>
      </p:sp>
      <p:sp>
        <p:nvSpPr>
          <p:cNvPr id="16" name="Segnaposto contenuto 15">
            <a:extLst>
              <a:ext uri="{FF2B5EF4-FFF2-40B4-BE49-F238E27FC236}">
                <a16:creationId xmlns:a16="http://schemas.microsoft.com/office/drawing/2014/main" id="{BC3CCCBE-93AE-551D-AB36-F05561370389}"/>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0372179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AF52F0FD-FE0D-05A4-25A3-76D7C205587D}"/>
              </a:ext>
            </a:extLst>
          </p:cNvPr>
          <p:cNvSpPr>
            <a:spLocks noGrp="1"/>
          </p:cNvSpPr>
          <p:nvPr>
            <p:ph type="title"/>
          </p:nvPr>
        </p:nvSpPr>
        <p:spPr/>
        <p:txBody>
          <a:bodyPr/>
          <a:lstStyle/>
          <a:p>
            <a:r>
              <a:rPr lang="en-US" noProof="0"/>
              <a:t>Data versioning</a:t>
            </a:r>
          </a:p>
        </p:txBody>
      </p:sp>
      <p:sp>
        <p:nvSpPr>
          <p:cNvPr id="9" name="Segnaposto contenuto 8">
            <a:extLst>
              <a:ext uri="{FF2B5EF4-FFF2-40B4-BE49-F238E27FC236}">
                <a16:creationId xmlns:a16="http://schemas.microsoft.com/office/drawing/2014/main" id="{AEBB3704-06E8-6983-16AE-3E441CDC8213}"/>
              </a:ext>
            </a:extLst>
          </p:cNvPr>
          <p:cNvSpPr>
            <a:spLocks noGrp="1"/>
          </p:cNvSpPr>
          <p:nvPr>
            <p:ph idx="1"/>
          </p:nvPr>
        </p:nvSpPr>
        <p:spPr/>
        <p:txBody>
          <a:bodyPr/>
          <a:lstStyle/>
          <a:p>
            <a:r>
              <a:rPr lang="en-US" noProof="0"/>
              <a:t>Support CRUD (Create, Read, Update, Delete) operations with versions</a:t>
            </a:r>
          </a:p>
          <a:p>
            <a:endParaRPr lang="en-US" noProof="0"/>
          </a:p>
          <a:p>
            <a:r>
              <a:rPr lang="en-US" noProof="0"/>
              <a:t>E.g., on AWS (PUT, GET, DELETE), what about update?</a:t>
            </a:r>
          </a:p>
          <a:p>
            <a:endParaRPr lang="en-US" noProof="0"/>
          </a:p>
          <a:p>
            <a:endParaRPr lang="en-US" noProof="0"/>
          </a:p>
          <a:p>
            <a:endParaRPr lang="en-US" noProof="0"/>
          </a:p>
        </p:txBody>
      </p:sp>
      <p:sp>
        <p:nvSpPr>
          <p:cNvPr id="5" name="Segnaposto piè di pagina 4">
            <a:extLst>
              <a:ext uri="{FF2B5EF4-FFF2-40B4-BE49-F238E27FC236}">
                <a16:creationId xmlns:a16="http://schemas.microsoft.com/office/drawing/2014/main" id="{319C12FA-5B25-E371-4104-D42025E4A6E2}"/>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709BA5FA-932D-DAF3-EC23-C281B2D99334}"/>
              </a:ext>
            </a:extLst>
          </p:cNvPr>
          <p:cNvSpPr>
            <a:spLocks noGrp="1"/>
          </p:cNvSpPr>
          <p:nvPr>
            <p:ph type="sldNum" sz="quarter" idx="12"/>
          </p:nvPr>
        </p:nvSpPr>
        <p:spPr/>
        <p:txBody>
          <a:bodyPr/>
          <a:lstStyle/>
          <a:p>
            <a:fld id="{5DD6F1BA-2510-46FC-9346-AB1F3CA1593B}" type="slidenum">
              <a:rPr lang="en-US" smtClean="0"/>
              <a:t>48</a:t>
            </a:fld>
            <a:endParaRPr lang="en-US"/>
          </a:p>
        </p:txBody>
      </p:sp>
      <p:sp>
        <p:nvSpPr>
          <p:cNvPr id="10" name="Segnaposto contenuto 9">
            <a:extLst>
              <a:ext uri="{FF2B5EF4-FFF2-40B4-BE49-F238E27FC236}">
                <a16:creationId xmlns:a16="http://schemas.microsoft.com/office/drawing/2014/main" id="{B174958B-35CA-DFF4-10D4-EDA34072ECDF}"/>
              </a:ext>
            </a:extLst>
          </p:cNvPr>
          <p:cNvSpPr>
            <a:spLocks noGrp="1"/>
          </p:cNvSpPr>
          <p:nvPr>
            <p:ph idx="13"/>
          </p:nvPr>
        </p:nvSpPr>
        <p:spPr/>
        <p:txBody>
          <a:bodyPr/>
          <a:lstStyle/>
          <a:p>
            <a:r>
              <a:rPr lang="en-US" noProof="0">
                <a:hlinkClick r:id="rId2"/>
              </a:rPr>
              <a:t>https://docs.aws.amazon.com/AmazonS3/latest/userguide/versioning-workflows.html</a:t>
            </a:r>
            <a:r>
              <a:rPr lang="en-US" noProof="0"/>
              <a:t> (accessed 2022-08-01)</a:t>
            </a:r>
          </a:p>
        </p:txBody>
      </p:sp>
      <p:pic>
        <p:nvPicPr>
          <p:cNvPr id="12" name="Immagine 11">
            <a:extLst>
              <a:ext uri="{FF2B5EF4-FFF2-40B4-BE49-F238E27FC236}">
                <a16:creationId xmlns:a16="http://schemas.microsoft.com/office/drawing/2014/main" id="{9F182E2B-79CB-0716-F95F-ED0125D64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469" y="4143216"/>
            <a:ext cx="2437302" cy="1908622"/>
          </a:xfrm>
          <a:prstGeom prst="rect">
            <a:avLst/>
          </a:prstGeom>
          <a:ln>
            <a:noFill/>
          </a:ln>
          <a:effectLst>
            <a:outerShdw blurRad="292100" dist="139700" dir="2700000" algn="tl" rotWithShape="0">
              <a:srgbClr val="333333">
                <a:alpha val="65000"/>
              </a:srgbClr>
            </a:outerShdw>
          </a:effectLst>
        </p:spPr>
      </p:pic>
      <p:pic>
        <p:nvPicPr>
          <p:cNvPr id="14" name="Immagine 13">
            <a:extLst>
              <a:ext uri="{FF2B5EF4-FFF2-40B4-BE49-F238E27FC236}">
                <a16:creationId xmlns:a16="http://schemas.microsoft.com/office/drawing/2014/main" id="{B55B8121-1270-147A-FF27-F556A860E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890" y="4143216"/>
            <a:ext cx="4152089" cy="1908622"/>
          </a:xfrm>
          <a:prstGeom prst="rect">
            <a:avLst/>
          </a:prstGeom>
          <a:ln>
            <a:noFill/>
          </a:ln>
          <a:effectLst>
            <a:outerShdw blurRad="292100" dist="139700" dir="2700000" algn="tl" rotWithShape="0">
              <a:srgbClr val="333333">
                <a:alpha val="65000"/>
              </a:srgbClr>
            </a:outerShdw>
          </a:effectLst>
        </p:spPr>
      </p:pic>
      <p:pic>
        <p:nvPicPr>
          <p:cNvPr id="16" name="Immagine 15">
            <a:extLst>
              <a:ext uri="{FF2B5EF4-FFF2-40B4-BE49-F238E27FC236}">
                <a16:creationId xmlns:a16="http://schemas.microsoft.com/office/drawing/2014/main" id="{A034EFD8-462B-F663-3B5E-56BD61AD9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6097" y="4143216"/>
            <a:ext cx="2752170" cy="19086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51156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it-IT">
                <a:latin typeface="Helvetica" panose="020B0604020202020204" pitchFamily="34" charset="0"/>
                <a:cs typeface="Helvetica" panose="020B0604020202020204" pitchFamily="34" charset="0"/>
              </a:rPr>
              <a:t>Lab: California housing prices</a:t>
            </a:r>
            <a:endParaRPr lang="en-US" b="0" i="0">
              <a:effectLs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88802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2CF845-8B22-BFF5-C5E8-961862B1A180}"/>
              </a:ext>
            </a:extLst>
          </p:cNvPr>
          <p:cNvSpPr>
            <a:spLocks noGrp="1"/>
          </p:cNvSpPr>
          <p:nvPr>
            <p:ph type="title"/>
          </p:nvPr>
        </p:nvSpPr>
        <p:spPr/>
        <p:txBody>
          <a:bodyPr/>
          <a:lstStyle/>
          <a:p>
            <a:r>
              <a:rPr lang="en-US" noProof="0"/>
              <a:t>Dictionary</a:t>
            </a:r>
          </a:p>
        </p:txBody>
      </p:sp>
      <p:sp>
        <p:nvSpPr>
          <p:cNvPr id="3" name="Segnaposto contenuto 2">
            <a:extLst>
              <a:ext uri="{FF2B5EF4-FFF2-40B4-BE49-F238E27FC236}">
                <a16:creationId xmlns:a16="http://schemas.microsoft.com/office/drawing/2014/main" id="{401081CD-6FB7-FC2A-4C72-CA6667C08813}"/>
              </a:ext>
            </a:extLst>
          </p:cNvPr>
          <p:cNvSpPr>
            <a:spLocks noGrp="1"/>
          </p:cNvSpPr>
          <p:nvPr>
            <p:ph idx="1"/>
          </p:nvPr>
        </p:nvSpPr>
        <p:spPr/>
        <p:txBody>
          <a:bodyPr>
            <a:normAutofit fontScale="92500" lnSpcReduction="10000"/>
          </a:bodyPr>
          <a:lstStyle/>
          <a:p>
            <a:r>
              <a:rPr lang="en-US" b="1" noProof="0"/>
              <a:t>Analysis </a:t>
            </a:r>
            <a:r>
              <a:rPr lang="en-US" noProof="0"/>
              <a:t>is a detailed examination of something in order to understand its nature or determine its essential features.</a:t>
            </a:r>
          </a:p>
          <a:p>
            <a:r>
              <a:rPr lang="en-US" b="1" noProof="0"/>
              <a:t>Data analysis</a:t>
            </a:r>
            <a:r>
              <a:rPr lang="en-US" noProof="0"/>
              <a:t> is the process of compiling, processing, and analyzing data so that you can use it to make decisions.</a:t>
            </a:r>
          </a:p>
          <a:p>
            <a:r>
              <a:rPr lang="en-US" b="1" noProof="0"/>
              <a:t>Analytics </a:t>
            </a:r>
            <a:r>
              <a:rPr lang="en-US" noProof="0"/>
              <a:t>is the systematic analysis of data.</a:t>
            </a:r>
          </a:p>
          <a:p>
            <a:r>
              <a:rPr lang="en-US" b="1" noProof="0"/>
              <a:t>Data analytics</a:t>
            </a:r>
            <a:r>
              <a:rPr lang="en-US" noProof="0"/>
              <a:t> is the specific analytical process being applied.</a:t>
            </a:r>
          </a:p>
          <a:p>
            <a:r>
              <a:rPr lang="en-US" b="1" noProof="0"/>
              <a:t>Big data </a:t>
            </a:r>
            <a:r>
              <a:rPr lang="en-US" noProof="0"/>
              <a:t>is an industry term that has changed in recent years. Big data solutions are often part of data analysis solutions. </a:t>
            </a:r>
          </a:p>
          <a:p>
            <a:r>
              <a:rPr lang="en-US" b="1" noProof="0">
                <a:effectLst/>
              </a:rPr>
              <a:t>Curation </a:t>
            </a:r>
            <a:r>
              <a:rPr lang="en-US" noProof="0">
                <a:effectLst/>
              </a:rPr>
              <a:t>is the action or process of selecting, organizing, and looking after the items in a collection.</a:t>
            </a:r>
            <a:br>
              <a:rPr lang="en-US" noProof="0">
                <a:effectLst/>
              </a:rPr>
            </a:br>
            <a:r>
              <a:rPr lang="en-US" b="1" noProof="0">
                <a:effectLst/>
              </a:rPr>
              <a:t>Data integrity</a:t>
            </a:r>
            <a:r>
              <a:rPr lang="en-US" noProof="0">
                <a:effectLst/>
              </a:rPr>
              <a:t> is the maintenance and assurance of the accuracy and consistency of data over its entire lifecycle.</a:t>
            </a:r>
            <a:br>
              <a:rPr lang="en-US" noProof="0">
                <a:effectLst/>
              </a:rPr>
            </a:br>
            <a:r>
              <a:rPr lang="en-US" b="1" noProof="0">
                <a:effectLst/>
              </a:rPr>
              <a:t>Data veracity</a:t>
            </a:r>
            <a:r>
              <a:rPr lang="en-US" noProof="0">
                <a:effectLst/>
              </a:rPr>
              <a:t> is the degree to which data is accurate, precise, and trusted.</a:t>
            </a:r>
          </a:p>
        </p:txBody>
      </p:sp>
      <p:sp>
        <p:nvSpPr>
          <p:cNvPr id="4" name="Segnaposto piè di pagina 3">
            <a:extLst>
              <a:ext uri="{FF2B5EF4-FFF2-40B4-BE49-F238E27FC236}">
                <a16:creationId xmlns:a16="http://schemas.microsoft.com/office/drawing/2014/main" id="{603CB44D-8795-482D-8E0A-E988B7A251BC}"/>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9631171E-2908-DC12-D985-8D16030D66CE}"/>
              </a:ext>
            </a:extLst>
          </p:cNvPr>
          <p:cNvSpPr>
            <a:spLocks noGrp="1"/>
          </p:cNvSpPr>
          <p:nvPr>
            <p:ph type="sldNum" sz="quarter" idx="12"/>
          </p:nvPr>
        </p:nvSpPr>
        <p:spPr/>
        <p:txBody>
          <a:bodyPr/>
          <a:lstStyle/>
          <a:p>
            <a:fld id="{5DD6F1BA-2510-46FC-9346-AB1F3CA1593B}" type="slidenum">
              <a:rPr lang="it-IT" smtClean="0"/>
              <a:t>5</a:t>
            </a:fld>
            <a:endParaRPr lang="it-IT"/>
          </a:p>
        </p:txBody>
      </p:sp>
      <p:sp>
        <p:nvSpPr>
          <p:cNvPr id="6" name="Segnaposto contenuto 5">
            <a:extLst>
              <a:ext uri="{FF2B5EF4-FFF2-40B4-BE49-F238E27FC236}">
                <a16:creationId xmlns:a16="http://schemas.microsoft.com/office/drawing/2014/main" id="{B7F6336F-9AFF-A34A-B9EA-E68F84DFE36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241197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a:t>Are we done? No!</a:t>
            </a:r>
          </a:p>
          <a:p>
            <a:pPr lvl="1"/>
            <a:r>
              <a:rPr lang="en-US" noProof="0"/>
              <a:t>Metadata can become bigger than data themselves</a:t>
            </a:r>
          </a:p>
          <a:p>
            <a:pPr indent="-285750"/>
            <a:r>
              <a:rPr lang="en-US" noProof="0"/>
              <a:t>We need meta meta-data (or models)...</a:t>
            </a:r>
          </a:p>
          <a:p>
            <a:pPr lvl="1"/>
            <a:r>
              <a:rPr lang="en-US" noProof="0"/>
              <a:t>... chasing our own tails</a:t>
            </a:r>
          </a:p>
          <a:p>
            <a:pPr indent="-285750"/>
            <a:r>
              <a:rPr lang="en-US" noProof="0"/>
              <a:t>Data management is still a (research) issue in data platforms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50</a:t>
            </a:fld>
            <a:endParaRPr lang="it-IT"/>
          </a:p>
        </p:txBody>
      </p:sp>
    </p:spTree>
    <p:extLst>
      <p:ext uri="{BB962C8B-B14F-4D97-AF65-F5344CB8AC3E}">
        <p14:creationId xmlns:p14="http://schemas.microsoft.com/office/powerpoint/2010/main" val="34243291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Data </a:t>
            </a:r>
            <a:r>
              <a:rPr lang="en-US" noProof="0" err="1"/>
              <a:t>lakehouse</a:t>
            </a:r>
            <a:endParaRPr lang="en-US" noProof="0"/>
          </a:p>
        </p:txBody>
      </p:sp>
      <p:sp>
        <p:nvSpPr>
          <p:cNvPr id="6" name="Segnaposto contenuto 5"/>
          <p:cNvSpPr>
            <a:spLocks noGrp="1"/>
          </p:cNvSpPr>
          <p:nvPr>
            <p:ph sz="half" idx="1"/>
          </p:nvPr>
        </p:nvSpPr>
        <p:spPr/>
        <p:txBody>
          <a:bodyPr/>
          <a:lstStyle/>
          <a:p>
            <a:r>
              <a:rPr lang="en-US" b="1" noProof="0"/>
              <a:t>Data </a:t>
            </a:r>
            <a:r>
              <a:rPr lang="en-US" b="1" noProof="0" err="1"/>
              <a:t>lakehouse</a:t>
            </a:r>
            <a:r>
              <a:rPr lang="en-US" noProof="0"/>
              <a:t> </a:t>
            </a:r>
          </a:p>
          <a:p>
            <a:pPr lvl="1"/>
            <a:r>
              <a:rPr lang="en-US" noProof="0"/>
              <a:t>Data management architecture that combines the flexibility, cost-efficiency, and scale of data lakes with the data management and ACID transactions of data warehouses, enabling business intelligence (BI) and machine learning (ML) on all data</a:t>
            </a:r>
          </a:p>
          <a:p>
            <a:pPr lvl="1"/>
            <a:r>
              <a:rPr lang="en-US" noProof="0"/>
              <a:t>Vendor lock in</a:t>
            </a:r>
          </a:p>
        </p:txBody>
      </p:sp>
      <p:pic>
        <p:nvPicPr>
          <p:cNvPr id="7" name="Picture 2" descr="https://databricks.com/wp-content/uploads/2020/01/data-lakehouse-new.png">
            <a:extLst>
              <a:ext uri="{FF2B5EF4-FFF2-40B4-BE49-F238E27FC236}">
                <a16:creationId xmlns:a16="http://schemas.microsoft.com/office/drawing/2014/main" id="{BBD93310-B601-474A-BC42-7531485A4D54}"/>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tretch/>
        </p:blipFill>
        <p:spPr bwMode="auto">
          <a:xfrm>
            <a:off x="6172200" y="2641124"/>
            <a:ext cx="5181600" cy="2720340"/>
          </a:xfrm>
          <a:prstGeom prst="rect">
            <a:avLst/>
          </a:prstGeom>
          <a:noFill/>
          <a:extLst>
            <a:ext uri="{909E8E84-426E-40DD-AFC4-6F175D3DCCD1}">
              <a14:hiddenFill xmlns:a14="http://schemas.microsoft.com/office/drawing/2010/main">
                <a:solidFill>
                  <a:srgbClr val="FFFFFF"/>
                </a:solidFill>
              </a14:hiddenFill>
            </a:ext>
          </a:extLst>
        </p:spPr>
      </p:pic>
      <p:sp>
        <p:nvSpPr>
          <p:cNvPr id="5" name="Segnaposto numero diapositiva 4"/>
          <p:cNvSpPr>
            <a:spLocks noGrp="1"/>
          </p:cNvSpPr>
          <p:nvPr>
            <p:ph type="sldNum" sz="quarter" idx="12"/>
          </p:nvPr>
        </p:nvSpPr>
        <p:spPr/>
        <p:txBody>
          <a:bodyPr/>
          <a:lstStyle/>
          <a:p>
            <a:fld id="{629637A9-119A-49DA-BD12-AAC58B377D80}" type="slidenum">
              <a:rPr lang="en-US" smtClean="0"/>
              <a:t>51</a:t>
            </a:fld>
            <a:endParaRPr lang="en-US"/>
          </a:p>
        </p:txBody>
      </p:sp>
      <p:sp>
        <p:nvSpPr>
          <p:cNvPr id="4" name="Segnaposto contenuto 3">
            <a:extLst>
              <a:ext uri="{FF2B5EF4-FFF2-40B4-BE49-F238E27FC236}">
                <a16:creationId xmlns:a16="http://schemas.microsoft.com/office/drawing/2014/main" id="{3A16EBB6-199E-8F18-A6AE-F58EB6ECDC70}"/>
              </a:ext>
            </a:extLst>
          </p:cNvPr>
          <p:cNvSpPr>
            <a:spLocks noGrp="1"/>
          </p:cNvSpPr>
          <p:nvPr>
            <p:ph idx="13"/>
          </p:nvPr>
        </p:nvSpPr>
        <p:spPr/>
        <p:txBody>
          <a:bodyPr/>
          <a:lstStyle/>
          <a:p>
            <a:r>
              <a:rPr lang="en-US" noProof="0">
                <a:hlinkClick r:id="rId3"/>
              </a:rPr>
              <a:t>https://www.databricks.com/glossary/data-lakehouse</a:t>
            </a:r>
            <a:r>
              <a:rPr lang="en-US" noProof="0"/>
              <a:t> </a:t>
            </a:r>
          </a:p>
        </p:txBody>
      </p:sp>
    </p:spTree>
    <p:extLst>
      <p:ext uri="{BB962C8B-B14F-4D97-AF65-F5344CB8AC3E}">
        <p14:creationId xmlns:p14="http://schemas.microsoft.com/office/powerpoint/2010/main" val="25596608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Data </a:t>
            </a:r>
            <a:r>
              <a:rPr lang="en-US" noProof="0" err="1"/>
              <a:t>lakehouse</a:t>
            </a:r>
            <a:endParaRPr lang="en-US" noProof="0"/>
          </a:p>
        </p:txBody>
      </p:sp>
      <p:sp>
        <p:nvSpPr>
          <p:cNvPr id="6" name="Segnaposto contenuto 5"/>
          <p:cNvSpPr>
            <a:spLocks noGrp="1"/>
          </p:cNvSpPr>
          <p:nvPr>
            <p:ph idx="1"/>
          </p:nvPr>
        </p:nvSpPr>
        <p:spPr/>
        <p:txBody>
          <a:bodyPr/>
          <a:lstStyle/>
          <a:p>
            <a:r>
              <a:rPr lang="en-US" noProof="0"/>
              <a:t>Key technologies used to implement </a:t>
            </a:r>
            <a:br>
              <a:rPr lang="en-US" noProof="0"/>
            </a:br>
            <a:r>
              <a:rPr lang="en-US" noProof="0"/>
              <a:t>open source Data </a:t>
            </a:r>
            <a:r>
              <a:rPr lang="en-US" noProof="0" err="1"/>
              <a:t>Lakehouses</a:t>
            </a:r>
            <a:endParaRPr lang="en-US" noProof="0"/>
          </a:p>
          <a:p>
            <a:pPr lvl="1"/>
            <a:r>
              <a:rPr lang="en-US" noProof="0"/>
              <a:t>Databricks’ Delta Lake</a:t>
            </a:r>
          </a:p>
          <a:p>
            <a:pPr lvl="1"/>
            <a:r>
              <a:rPr lang="en-US" noProof="0"/>
              <a:t>Apache </a:t>
            </a:r>
            <a:r>
              <a:rPr lang="en-US" noProof="0" err="1"/>
              <a:t>Hudi</a:t>
            </a:r>
            <a:endParaRPr lang="en-US" noProof="0"/>
          </a:p>
          <a:p>
            <a:pPr lvl="1"/>
            <a:r>
              <a:rPr lang="en-US" noProof="0"/>
              <a:t>Apache Iceberg</a:t>
            </a:r>
          </a:p>
        </p:txBody>
      </p:sp>
      <p:sp>
        <p:nvSpPr>
          <p:cNvPr id="5" name="Segnaposto numero diapositiva 4"/>
          <p:cNvSpPr>
            <a:spLocks noGrp="1"/>
          </p:cNvSpPr>
          <p:nvPr>
            <p:ph type="sldNum" sz="quarter" idx="12"/>
          </p:nvPr>
        </p:nvSpPr>
        <p:spPr/>
        <p:txBody>
          <a:bodyPr/>
          <a:lstStyle/>
          <a:p>
            <a:fld id="{629637A9-119A-49DA-BD12-AAC58B377D80}" type="slidenum">
              <a:rPr lang="en-US" smtClean="0"/>
              <a:t>52</a:t>
            </a:fld>
            <a:endParaRPr lang="en-US"/>
          </a:p>
        </p:txBody>
      </p:sp>
      <p:sp>
        <p:nvSpPr>
          <p:cNvPr id="7" name="Segnaposto contenuto 6"/>
          <p:cNvSpPr>
            <a:spLocks noGrp="1"/>
          </p:cNvSpPr>
          <p:nvPr>
            <p:ph idx="13"/>
          </p:nvPr>
        </p:nvSpPr>
        <p:spPr/>
        <p:txBody>
          <a:bodyPr/>
          <a:lstStyle/>
          <a:p>
            <a:r>
              <a:rPr lang="en-US" noProof="0">
                <a:hlinkClick r:id="rId2"/>
              </a:rPr>
              <a:t>https://databricks.com/blog/2021/05/19/evolution-to-the-data-lakehouse.html</a:t>
            </a:r>
            <a:r>
              <a:rPr lang="en-US" noProof="0"/>
              <a:t> </a:t>
            </a:r>
          </a:p>
        </p:txBody>
      </p:sp>
      <p:pic>
        <p:nvPicPr>
          <p:cNvPr id="2050" name="Picture 2" descr="The data lakehouse architecture addresses the key challenges of current data architectures "/>
          <p:cNvPicPr>
            <a:picLocks noChangeAspect="1" noChangeArrowheads="1"/>
          </p:cNvPicPr>
          <p:nvPr/>
        </p:nvPicPr>
        <p:blipFill rotWithShape="1">
          <a:blip r:embed="rId3">
            <a:extLst>
              <a:ext uri="{28A0092B-C50C-407E-A947-70E740481C1C}">
                <a14:useLocalDpi xmlns:a14="http://schemas.microsoft.com/office/drawing/2010/main" val="0"/>
              </a:ext>
            </a:extLst>
          </a:blip>
          <a:srcRect t="7317"/>
          <a:stretch/>
        </p:blipFill>
        <p:spPr bwMode="auto">
          <a:xfrm>
            <a:off x="6624221" y="1359634"/>
            <a:ext cx="4412202" cy="5033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ella 7"/>
          <p:cNvGraphicFramePr>
            <a:graphicFrameLocks noGrp="1"/>
          </p:cNvGraphicFramePr>
          <p:nvPr>
            <p:extLst>
              <p:ext uri="{D42A27DB-BD31-4B8C-83A1-F6EECF244321}">
                <p14:modId xmlns:p14="http://schemas.microsoft.com/office/powerpoint/2010/main" val="1501961091"/>
              </p:ext>
            </p:extLst>
          </p:nvPr>
        </p:nvGraphicFramePr>
        <p:xfrm>
          <a:off x="873498" y="1438591"/>
          <a:ext cx="5715426" cy="4673829"/>
        </p:xfrm>
        <a:graphic>
          <a:graphicData uri="http://schemas.openxmlformats.org/drawingml/2006/table">
            <a:tbl>
              <a:tblPr/>
              <a:tblGrid>
                <a:gridCol w="1317730">
                  <a:extLst>
                    <a:ext uri="{9D8B030D-6E8A-4147-A177-3AD203B41FA5}">
                      <a16:colId xmlns:a16="http://schemas.microsoft.com/office/drawing/2014/main" val="2983012886"/>
                    </a:ext>
                  </a:extLst>
                </a:gridCol>
                <a:gridCol w="1686240">
                  <a:extLst>
                    <a:ext uri="{9D8B030D-6E8A-4147-A177-3AD203B41FA5}">
                      <a16:colId xmlns:a16="http://schemas.microsoft.com/office/drawing/2014/main" val="1281120594"/>
                    </a:ext>
                  </a:extLst>
                </a:gridCol>
                <a:gridCol w="1355728">
                  <a:extLst>
                    <a:ext uri="{9D8B030D-6E8A-4147-A177-3AD203B41FA5}">
                      <a16:colId xmlns:a16="http://schemas.microsoft.com/office/drawing/2014/main" val="4237874953"/>
                    </a:ext>
                  </a:extLst>
                </a:gridCol>
                <a:gridCol w="1355728">
                  <a:extLst>
                    <a:ext uri="{9D8B030D-6E8A-4147-A177-3AD203B41FA5}">
                      <a16:colId xmlns:a16="http://schemas.microsoft.com/office/drawing/2014/main" val="963630553"/>
                    </a:ext>
                  </a:extLst>
                </a:gridCol>
              </a:tblGrid>
              <a:tr h="297013">
                <a:tc>
                  <a:txBody>
                    <a:bodyPr/>
                    <a:lstStyle/>
                    <a:p>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a:effectLst/>
                          <a:latin typeface="Helvetica" panose="020B0604020202020204" pitchFamily="34" charset="0"/>
                          <a:cs typeface="Helvetica" panose="020B0604020202020204" pitchFamily="34" charset="0"/>
                        </a:rPr>
                        <a:t>Data warehouse</a:t>
                      </a: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a:effectLst/>
                          <a:latin typeface="Helvetica" panose="020B0604020202020204" pitchFamily="34" charset="0"/>
                          <a:cs typeface="Helvetica" panose="020B0604020202020204" pitchFamily="34" charset="0"/>
                        </a:rPr>
                        <a:t>Data lake</a:t>
                      </a: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l" defTabSz="914400" rtl="0" eaLnBrk="1" latinLnBrk="0" hangingPunct="1"/>
                      <a:r>
                        <a:rPr lang="en-US" sz="1000" b="1" kern="1200" noProof="0">
                          <a:solidFill>
                            <a:schemeClr val="tx1"/>
                          </a:solidFill>
                          <a:effectLst/>
                          <a:latin typeface="Helvetica" panose="020B0604020202020204" pitchFamily="34" charset="0"/>
                          <a:ea typeface="+mn-ea"/>
                          <a:cs typeface="Helvetica" panose="020B0604020202020204" pitchFamily="34" charset="0"/>
                        </a:rPr>
                        <a:t>Data lake</a:t>
                      </a:r>
                      <a:r>
                        <a:rPr lang="en-US" sz="1000" b="1" noProof="0">
                          <a:effectLst/>
                          <a:latin typeface="Helvetica" panose="020B0604020202020204" pitchFamily="34" charset="0"/>
                          <a:cs typeface="Helvetica" panose="020B0604020202020204" pitchFamily="34" charset="0"/>
                        </a:rPr>
                        <a:t>house</a:t>
                      </a:r>
                      <a:endParaRPr lang="en-US" sz="1000" b="1" kern="1200" noProof="0">
                        <a:solidFill>
                          <a:schemeClr val="tx1"/>
                        </a:solidFill>
                        <a:effectLst/>
                        <a:latin typeface="Helvetica" panose="020B0604020202020204" pitchFamily="34" charset="0"/>
                        <a:ea typeface="+mn-ea"/>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12700" cmpd="sng">
                      <a:noFill/>
                      <a:prstDash val="solid"/>
                    </a:lnR>
                    <a:lnT w="12700" cmpd="sng">
                      <a:noFill/>
                      <a:prstDash val="soli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661637101"/>
                  </a:ext>
                </a:extLst>
              </a:tr>
              <a:tr h="329700">
                <a:tc>
                  <a:txBody>
                    <a:bodyPr/>
                    <a:lstStyle/>
                    <a:p>
                      <a:r>
                        <a:rPr lang="en-US" sz="1000" b="1" noProof="0">
                          <a:effectLst/>
                          <a:latin typeface="Helvetica" panose="020B0604020202020204" pitchFamily="34" charset="0"/>
                          <a:cs typeface="Helvetica" panose="020B0604020202020204" pitchFamily="34" charset="0"/>
                        </a:rPr>
                        <a:t>Data format</a:t>
                      </a: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a:effectLst/>
                          <a:latin typeface="Helvetica" panose="020B0604020202020204" pitchFamily="34" charset="0"/>
                          <a:cs typeface="Helvetica" panose="020B0604020202020204" pitchFamily="34" charset="0"/>
                        </a:rPr>
                        <a:t>Closed, proprietary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a:effectLst/>
                          <a:latin typeface="Helvetica" panose="020B0604020202020204" pitchFamily="34" charset="0"/>
                          <a:cs typeface="Helvetica" panose="020B0604020202020204" pitchFamily="34" charset="0"/>
                        </a:rPr>
                        <a:t>Open format</a:t>
                      </a:r>
                      <a:r>
                        <a:rPr lang="en-US" sz="1000" b="0" noProof="0">
                          <a:effectLst/>
                          <a:latin typeface="Helvetica" panose="020B0604020202020204" pitchFamily="34" charset="0"/>
                          <a:cs typeface="Helvetica" panose="020B0604020202020204" pitchFamily="34" charset="0"/>
                        </a:rPr>
                        <a:t> (e.g., Parquet)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Open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36056026"/>
                  </a:ext>
                </a:extLst>
              </a:tr>
              <a:tr h="612301">
                <a:tc>
                  <a:txBody>
                    <a:bodyPr/>
                    <a:lstStyle/>
                    <a:p>
                      <a:r>
                        <a:rPr lang="en-US" sz="1000" b="1" noProof="0">
                          <a:effectLst/>
                          <a:latin typeface="Helvetica" panose="020B0604020202020204" pitchFamily="34" charset="0"/>
                          <a:cs typeface="Helvetica" panose="020B0604020202020204" pitchFamily="34" charset="0"/>
                        </a:rPr>
                        <a:t>Types of data</a:t>
                      </a: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a:effectLst/>
                          <a:latin typeface="Helvetica" panose="020B0604020202020204" pitchFamily="34" charset="0"/>
                          <a:cs typeface="Helvetica" panose="020B0604020202020204" pitchFamily="34" charset="0"/>
                        </a:rPr>
                        <a:t>Structured data, with limited support for semi-structured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a:effectLst/>
                          <a:latin typeface="Helvetica" panose="020B0604020202020204" pitchFamily="34" charset="0"/>
                          <a:cs typeface="Helvetica" panose="020B0604020202020204" pitchFamily="34" charset="0"/>
                        </a:rPr>
                        <a:t>All types</a:t>
                      </a:r>
                      <a:r>
                        <a:rPr lang="en-US" sz="1000" noProof="0">
                          <a:effectLst/>
                          <a:latin typeface="Helvetica" panose="020B0604020202020204" pitchFamily="34" charset="0"/>
                          <a:cs typeface="Helvetica" panose="020B0604020202020204" pitchFamily="34" charset="0"/>
                        </a:rPr>
                        <a:t>: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noProof="0">
                          <a:effectLst/>
                          <a:latin typeface="Helvetica" panose="020B0604020202020204" pitchFamily="34" charset="0"/>
                          <a:cs typeface="Helvetica" panose="020B0604020202020204" pitchFamily="34" charset="0"/>
                        </a:rPr>
                        <a:t>All types: Structured data, semi-structured </a:t>
                      </a:r>
                      <a:r>
                        <a:rPr lang="en-US" sz="1000" noProof="0">
                          <a:effectLst/>
                          <a:latin typeface="Helvetica" panose="020B0604020202020204" pitchFamily="34" charset="0"/>
                          <a:cs typeface="Helvetica" panose="020B0604020202020204" pitchFamily="34" charset="0"/>
                        </a:rPr>
                        <a:t>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47375664"/>
                  </a:ext>
                </a:extLst>
              </a:tr>
              <a:tr h="612301">
                <a:tc>
                  <a:txBody>
                    <a:bodyPr/>
                    <a:lstStyle/>
                    <a:p>
                      <a:r>
                        <a:rPr lang="en-US" sz="1000" b="1" noProof="0">
                          <a:effectLst/>
                          <a:latin typeface="Helvetica" panose="020B0604020202020204" pitchFamily="34" charset="0"/>
                          <a:cs typeface="Helvetica" panose="020B0604020202020204" pitchFamily="34" charset="0"/>
                        </a:rPr>
                        <a:t>Data access</a:t>
                      </a: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a:effectLst/>
                          <a:latin typeface="Helvetica" panose="020B0604020202020204" pitchFamily="34" charset="0"/>
                          <a:cs typeface="Helvetica" panose="020B0604020202020204" pitchFamily="34" charset="0"/>
                        </a:rPr>
                        <a:t>SQL-only, no direct access to file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a:effectLst/>
                          <a:latin typeface="Helvetica" panose="020B0604020202020204" pitchFamily="34" charset="0"/>
                          <a:cs typeface="Helvetica" panose="020B0604020202020204" pitchFamily="34" charset="0"/>
                        </a:rPr>
                        <a:t>Open APIs </a:t>
                      </a:r>
                      <a:r>
                        <a:rPr lang="en-US" sz="1000" noProof="0">
                          <a:effectLst/>
                          <a:latin typeface="Helvetica" panose="020B0604020202020204" pitchFamily="34" charset="0"/>
                          <a:cs typeface="Helvetica" panose="020B0604020202020204" pitchFamily="34" charset="0"/>
                        </a:rPr>
                        <a:t>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noProof="0">
                          <a:effectLst/>
                          <a:latin typeface="Helvetica" panose="020B0604020202020204" pitchFamily="34" charset="0"/>
                          <a:cs typeface="Helvetica" panose="020B0604020202020204" pitchFamily="34" charset="0"/>
                        </a:rPr>
                        <a:t>Open APIs for </a:t>
                      </a:r>
                      <a:r>
                        <a:rPr lang="en-US" sz="1000" noProof="0">
                          <a:effectLst/>
                          <a:latin typeface="Helvetica" panose="020B0604020202020204" pitchFamily="34" charset="0"/>
                          <a:cs typeface="Helvetica" panose="020B0604020202020204" pitchFamily="34" charset="0"/>
                        </a:rPr>
                        <a:t>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71173749"/>
                  </a:ext>
                </a:extLst>
              </a:tr>
              <a:tr h="329700">
                <a:tc>
                  <a:txBody>
                    <a:bodyPr/>
                    <a:lstStyle/>
                    <a:p>
                      <a:r>
                        <a:rPr lang="en-US" sz="1000" b="1" noProof="0">
                          <a:effectLst/>
                          <a:latin typeface="Helvetica" panose="020B0604020202020204" pitchFamily="34" charset="0"/>
                          <a:cs typeface="Helvetica" panose="020B0604020202020204" pitchFamily="34" charset="0"/>
                        </a:rPr>
                        <a:t>Reliability</a:t>
                      </a: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a:effectLst/>
                          <a:latin typeface="Helvetica" panose="020B0604020202020204" pitchFamily="34" charset="0"/>
                          <a:cs typeface="Helvetica" panose="020B0604020202020204" pitchFamily="34" charset="0"/>
                        </a:rPr>
                        <a:t>High quality</a:t>
                      </a:r>
                      <a:r>
                        <a:rPr lang="en-US" sz="1000" noProof="0">
                          <a:effectLst/>
                          <a:latin typeface="Helvetica" panose="020B0604020202020204" pitchFamily="34" charset="0"/>
                          <a:cs typeface="Helvetica" panose="020B0604020202020204" pitchFamily="34" charset="0"/>
                        </a:rPr>
                        <a:t>,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Low quality, data swamp</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High quality,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11864460"/>
                  </a:ext>
                </a:extLst>
              </a:tr>
              <a:tr h="612301">
                <a:tc>
                  <a:txBody>
                    <a:bodyPr/>
                    <a:lstStyle/>
                    <a:p>
                      <a:r>
                        <a:rPr lang="en-US" sz="1000" b="1" noProof="0">
                          <a:effectLst/>
                          <a:latin typeface="Helvetica" panose="020B0604020202020204" pitchFamily="34" charset="0"/>
                          <a:cs typeface="Helvetica" panose="020B0604020202020204" pitchFamily="34" charset="0"/>
                        </a:rPr>
                        <a:t>Governance and security</a:t>
                      </a:r>
                      <a:br>
                        <a:rPr lang="en-US" sz="1000" b="1" noProof="0">
                          <a:effectLst/>
                          <a:latin typeface="Helvetica" panose="020B0604020202020204" pitchFamily="34" charset="0"/>
                          <a:cs typeface="Helvetica" panose="020B0604020202020204" pitchFamily="34" charset="0"/>
                        </a:rPr>
                      </a:b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a:effectLst/>
                          <a:latin typeface="Helvetica" panose="020B0604020202020204" pitchFamily="34" charset="0"/>
                          <a:cs typeface="Helvetica" panose="020B0604020202020204" pitchFamily="34" charset="0"/>
                        </a:rPr>
                        <a:t>Fine-grained</a:t>
                      </a:r>
                      <a:r>
                        <a:rPr lang="en-US" sz="1000" noProof="0">
                          <a:effectLst/>
                          <a:latin typeface="Helvetica" panose="020B0604020202020204" pitchFamily="34" charset="0"/>
                          <a:cs typeface="Helvetica" panose="020B0604020202020204" pitchFamily="34" charset="0"/>
                        </a:rPr>
                        <a:t>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Poor governance as security needs to be applied to files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Fine-grained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79089036"/>
                  </a:ext>
                </a:extLst>
              </a:tr>
              <a:tr h="188401">
                <a:tc>
                  <a:txBody>
                    <a:bodyPr/>
                    <a:lstStyle/>
                    <a:p>
                      <a:r>
                        <a:rPr lang="en-US" sz="1000" b="1" noProof="0">
                          <a:effectLst/>
                          <a:latin typeface="Helvetica" panose="020B0604020202020204" pitchFamily="34" charset="0"/>
                          <a:cs typeface="Helvetica" panose="020B0604020202020204" pitchFamily="34" charset="0"/>
                        </a:rPr>
                        <a:t>Performance</a:t>
                      </a: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Low</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3000763"/>
                  </a:ext>
                </a:extLst>
              </a:tr>
              <a:tr h="471000">
                <a:tc>
                  <a:txBody>
                    <a:bodyPr/>
                    <a:lstStyle/>
                    <a:p>
                      <a:r>
                        <a:rPr lang="en-US" sz="1000" b="1" noProof="0">
                          <a:effectLst/>
                          <a:latin typeface="Helvetica" panose="020B0604020202020204" pitchFamily="34" charset="0"/>
                          <a:cs typeface="Helvetica" panose="020B0604020202020204" pitchFamily="34" charset="0"/>
                        </a:rPr>
                        <a:t>Scalability</a:t>
                      </a: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a:effectLst/>
                          <a:latin typeface="Helvetica" panose="020B0604020202020204" pitchFamily="34" charset="0"/>
                          <a:cs typeface="Helvetica" panose="020B0604020202020204" pitchFamily="34" charset="0"/>
                        </a:rPr>
                        <a:t>Scaling becomes exponentially more expensive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a:effectLst/>
                          <a:latin typeface="Helvetica" panose="020B0604020202020204" pitchFamily="34" charset="0"/>
                          <a:cs typeface="Helvetica" panose="020B0604020202020204" pitchFamily="34" charset="0"/>
                        </a:rPr>
                        <a:t>Scales</a:t>
                      </a:r>
                      <a:r>
                        <a:rPr lang="en-US" sz="1000" noProof="0">
                          <a:effectLst/>
                          <a:latin typeface="Helvetica" panose="020B0604020202020204" pitchFamily="34" charset="0"/>
                          <a:cs typeface="Helvetica" panose="020B0604020202020204" pitchFamily="34" charset="0"/>
                        </a:rPr>
                        <a:t>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Scales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4469366"/>
                  </a:ext>
                </a:extLst>
              </a:tr>
              <a:tr h="471000">
                <a:tc>
                  <a:txBody>
                    <a:bodyPr/>
                    <a:lstStyle/>
                    <a:p>
                      <a:r>
                        <a:rPr lang="en-US" sz="1000" b="1" noProof="0">
                          <a:effectLst/>
                          <a:latin typeface="Helvetica" panose="020B0604020202020204" pitchFamily="34" charset="0"/>
                          <a:cs typeface="Helvetica" panose="020B0604020202020204" pitchFamily="34" charset="0"/>
                        </a:rPr>
                        <a:t>Use case support</a:t>
                      </a: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a:effectLst/>
                          <a:latin typeface="Helvetica" panose="020B0604020202020204" pitchFamily="34" charset="0"/>
                          <a:cs typeface="Helvetica" panose="020B0604020202020204" pitchFamily="34" charset="0"/>
                        </a:rPr>
                        <a:t>Limited to BI, SQL applications and decision support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Limited to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One data architecture for BI, SQL and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76120211"/>
                  </a:ext>
                </a:extLst>
              </a:tr>
            </a:tbl>
          </a:graphicData>
        </a:graphic>
      </p:graphicFrame>
    </p:spTree>
    <p:extLst>
      <p:ext uri="{BB962C8B-B14F-4D97-AF65-F5344CB8AC3E}">
        <p14:creationId xmlns:p14="http://schemas.microsoft.com/office/powerpoint/2010/main" val="30940828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182D162-AC9F-4119-749A-2522A7904C95}"/>
              </a:ext>
            </a:extLst>
          </p:cNvPr>
          <p:cNvSpPr>
            <a:spLocks noGrp="1"/>
          </p:cNvSpPr>
          <p:nvPr>
            <p:ph type="title"/>
          </p:nvPr>
        </p:nvSpPr>
        <p:spPr/>
        <p:txBody>
          <a:bodyPr/>
          <a:lstStyle/>
          <a:p>
            <a:r>
              <a:rPr lang="en-US"/>
              <a:t>Data platform</a:t>
            </a:r>
          </a:p>
        </p:txBody>
      </p:sp>
      <p:sp>
        <p:nvSpPr>
          <p:cNvPr id="3" name="Content Placeholder 2">
            <a:extLst>
              <a:ext uri="{FF2B5EF4-FFF2-40B4-BE49-F238E27FC236}">
                <a16:creationId xmlns:a16="http://schemas.microsoft.com/office/drawing/2014/main" id="{D119DD1A-A755-11CA-D05E-A6B364A7912F}"/>
              </a:ext>
            </a:extLst>
          </p:cNvPr>
          <p:cNvSpPr>
            <a:spLocks noGrp="1"/>
          </p:cNvSpPr>
          <p:nvPr>
            <p:ph sz="half" idx="1"/>
          </p:nvPr>
        </p:nvSpPr>
        <p:spPr/>
        <p:txBody>
          <a:bodyPr/>
          <a:lstStyle/>
          <a:p>
            <a:r>
              <a:rPr lang="en-US" b="1"/>
              <a:t>Is it a Lakehouse with another name?</a:t>
            </a:r>
          </a:p>
        </p:txBody>
      </p:sp>
      <p:sp>
        <p:nvSpPr>
          <p:cNvPr id="11" name="Content Placeholder 10">
            <a:extLst>
              <a:ext uri="{FF2B5EF4-FFF2-40B4-BE49-F238E27FC236}">
                <a16:creationId xmlns:a16="http://schemas.microsoft.com/office/drawing/2014/main" id="{FF9933E7-9CC0-9A20-C5DF-479AC2EA9115}"/>
              </a:ext>
            </a:extLst>
          </p:cNvPr>
          <p:cNvSpPr>
            <a:spLocks noGrp="1"/>
          </p:cNvSpPr>
          <p:nvPr>
            <p:ph sz="half" idx="2"/>
          </p:nvPr>
        </p:nvSpPr>
        <p:spPr/>
        <p:txBody>
          <a:bodyPr/>
          <a:lstStyle/>
          <a:p>
            <a:pPr lvl="1"/>
            <a:r>
              <a:rPr lang="en-US"/>
              <a:t>A Lakehouse is a part of data platform, a layer that enables to query multiple data sources (with SQL/Spark) transparently by using some metadata (JSON) log</a:t>
            </a:r>
          </a:p>
          <a:p>
            <a:pPr lvl="1"/>
            <a:r>
              <a:rPr lang="en-US"/>
              <a:t>Still, you could get a data platform where such transparence is not mandatory or could be achieved by different techniques (e.g., multistore [1])</a:t>
            </a:r>
          </a:p>
        </p:txBody>
      </p:sp>
      <p:sp>
        <p:nvSpPr>
          <p:cNvPr id="4" name="Footer Placeholder 3">
            <a:extLst>
              <a:ext uri="{FF2B5EF4-FFF2-40B4-BE49-F238E27FC236}">
                <a16:creationId xmlns:a16="http://schemas.microsoft.com/office/drawing/2014/main" id="{E0D47E05-5A98-C37E-8FBC-CCE7A1225438}"/>
              </a:ext>
            </a:extLst>
          </p:cNvPr>
          <p:cNvSpPr>
            <a:spLocks noGrp="1"/>
          </p:cNvSpPr>
          <p:nvPr>
            <p:ph type="ftr" sz="quarter" idx="11"/>
          </p:nvPr>
        </p:nvSpPr>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BC758E46-1A69-5997-444A-61FDF3208FE4}"/>
              </a:ext>
            </a:extLst>
          </p:cNvPr>
          <p:cNvSpPr>
            <a:spLocks noGrp="1"/>
          </p:cNvSpPr>
          <p:nvPr>
            <p:ph type="sldNum" sz="quarter" idx="12"/>
          </p:nvPr>
        </p:nvSpPr>
        <p:spPr/>
        <p:txBody>
          <a:bodyPr/>
          <a:lstStyle/>
          <a:p>
            <a:fld id="{5DD6F1BA-2510-46FC-9346-AB1F3CA1593B}" type="slidenum">
              <a:rPr lang="en-US" noProof="0" smtClean="0"/>
              <a:pPr/>
              <a:t>53</a:t>
            </a:fld>
            <a:endParaRPr lang="en-US" noProof="0"/>
          </a:p>
        </p:txBody>
      </p:sp>
      <p:sp>
        <p:nvSpPr>
          <p:cNvPr id="12" name="Content Placeholder 11">
            <a:extLst>
              <a:ext uri="{FF2B5EF4-FFF2-40B4-BE49-F238E27FC236}">
                <a16:creationId xmlns:a16="http://schemas.microsoft.com/office/drawing/2014/main" id="{BBD83239-7063-6120-19C1-DBE5A445B1FC}"/>
              </a:ext>
            </a:extLst>
          </p:cNvPr>
          <p:cNvSpPr>
            <a:spLocks noGrp="1"/>
          </p:cNvSpPr>
          <p:nvPr>
            <p:ph idx="13"/>
          </p:nvPr>
        </p:nvSpPr>
        <p:spPr/>
        <p:txBody>
          <a:bodyPr/>
          <a:lstStyle/>
          <a:p>
            <a:r>
              <a:rPr lang="en-US"/>
              <a:t>[1] </a:t>
            </a:r>
            <a:r>
              <a:rPr lang="en-US" err="1"/>
              <a:t>Forresi</a:t>
            </a:r>
            <a:r>
              <a:rPr lang="en-US"/>
              <a:t>, C., Gallinucci, E., Golfarelli, M., &amp; </a:t>
            </a:r>
            <a:r>
              <a:rPr lang="en-US" err="1"/>
              <a:t>Hamadou</a:t>
            </a:r>
            <a:r>
              <a:rPr lang="en-US"/>
              <a:t>, H. B. (2021). A dataspace-based framework for OLAP analyses in a high-variety multistore. The VLDB Journal, 30(6), 1017-1040.</a:t>
            </a:r>
          </a:p>
        </p:txBody>
      </p:sp>
    </p:spTree>
    <p:extLst>
      <p:ext uri="{BB962C8B-B14F-4D97-AF65-F5344CB8AC3E}">
        <p14:creationId xmlns:p14="http://schemas.microsoft.com/office/powerpoint/2010/main" val="42893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182D162-AC9F-4119-749A-2522A7904C95}"/>
              </a:ext>
            </a:extLst>
          </p:cNvPr>
          <p:cNvSpPr>
            <a:spLocks noGrp="1"/>
          </p:cNvSpPr>
          <p:nvPr>
            <p:ph type="title"/>
          </p:nvPr>
        </p:nvSpPr>
        <p:spPr/>
        <p:txBody>
          <a:bodyPr/>
          <a:lstStyle/>
          <a:p>
            <a:r>
              <a:rPr lang="en-US"/>
              <a:t>Data platform</a:t>
            </a:r>
          </a:p>
        </p:txBody>
      </p:sp>
      <p:sp>
        <p:nvSpPr>
          <p:cNvPr id="3" name="Content Placeholder 2">
            <a:extLst>
              <a:ext uri="{FF2B5EF4-FFF2-40B4-BE49-F238E27FC236}">
                <a16:creationId xmlns:a16="http://schemas.microsoft.com/office/drawing/2014/main" id="{D119DD1A-A755-11CA-D05E-A6B364A7912F}"/>
              </a:ext>
            </a:extLst>
          </p:cNvPr>
          <p:cNvSpPr>
            <a:spLocks noGrp="1"/>
          </p:cNvSpPr>
          <p:nvPr>
            <p:ph sz="half" idx="1"/>
          </p:nvPr>
        </p:nvSpPr>
        <p:spPr/>
        <p:txBody>
          <a:bodyPr/>
          <a:lstStyle/>
          <a:p>
            <a:r>
              <a:rPr lang="en-US" b="1"/>
              <a:t>Is it a new name for BI?</a:t>
            </a:r>
          </a:p>
        </p:txBody>
      </p:sp>
      <p:sp>
        <p:nvSpPr>
          <p:cNvPr id="11" name="Content Placeholder 10">
            <a:extLst>
              <a:ext uri="{FF2B5EF4-FFF2-40B4-BE49-F238E27FC236}">
                <a16:creationId xmlns:a16="http://schemas.microsoft.com/office/drawing/2014/main" id="{FF9933E7-9CC0-9A20-C5DF-479AC2EA9115}"/>
              </a:ext>
            </a:extLst>
          </p:cNvPr>
          <p:cNvSpPr>
            <a:spLocks noGrp="1"/>
          </p:cNvSpPr>
          <p:nvPr>
            <p:ph sz="half" idx="2"/>
          </p:nvPr>
        </p:nvSpPr>
        <p:spPr/>
        <p:txBody>
          <a:bodyPr/>
          <a:lstStyle/>
          <a:p>
            <a:r>
              <a:rPr lang="en-US"/>
              <a:t>No, in a data platform you also need to manage (streams of) operational data and OLTP workloads</a:t>
            </a:r>
          </a:p>
        </p:txBody>
      </p:sp>
      <p:sp>
        <p:nvSpPr>
          <p:cNvPr id="4" name="Footer Placeholder 3">
            <a:extLst>
              <a:ext uri="{FF2B5EF4-FFF2-40B4-BE49-F238E27FC236}">
                <a16:creationId xmlns:a16="http://schemas.microsoft.com/office/drawing/2014/main" id="{E0D47E05-5A98-C37E-8FBC-CCE7A1225438}"/>
              </a:ext>
            </a:extLst>
          </p:cNvPr>
          <p:cNvSpPr>
            <a:spLocks noGrp="1"/>
          </p:cNvSpPr>
          <p:nvPr>
            <p:ph type="ftr" sz="quarter" idx="11"/>
          </p:nvPr>
        </p:nvSpPr>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BC758E46-1A69-5997-444A-61FDF3208FE4}"/>
              </a:ext>
            </a:extLst>
          </p:cNvPr>
          <p:cNvSpPr>
            <a:spLocks noGrp="1"/>
          </p:cNvSpPr>
          <p:nvPr>
            <p:ph type="sldNum" sz="quarter" idx="12"/>
          </p:nvPr>
        </p:nvSpPr>
        <p:spPr/>
        <p:txBody>
          <a:bodyPr/>
          <a:lstStyle/>
          <a:p>
            <a:fld id="{5DD6F1BA-2510-46FC-9346-AB1F3CA1593B}" type="slidenum">
              <a:rPr lang="en-US" noProof="0" smtClean="0"/>
              <a:pPr/>
              <a:t>54</a:t>
            </a:fld>
            <a:endParaRPr lang="en-US" noProof="0"/>
          </a:p>
        </p:txBody>
      </p:sp>
      <p:sp>
        <p:nvSpPr>
          <p:cNvPr id="2" name="Content Placeholder 1">
            <a:extLst>
              <a:ext uri="{FF2B5EF4-FFF2-40B4-BE49-F238E27FC236}">
                <a16:creationId xmlns:a16="http://schemas.microsoft.com/office/drawing/2014/main" id="{16A2452D-1EFA-8EAD-DAFA-EEB74C29058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13245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C43D90-146A-44D7-9CCD-FAC1817C4BB6}"/>
              </a:ext>
            </a:extLst>
          </p:cNvPr>
          <p:cNvSpPr>
            <a:spLocks noGrp="1"/>
          </p:cNvSpPr>
          <p:nvPr>
            <p:ph type="title"/>
          </p:nvPr>
        </p:nvSpPr>
        <p:spPr/>
        <p:txBody>
          <a:bodyPr/>
          <a:lstStyle/>
          <a:p>
            <a:r>
              <a:rPr lang="en-US" noProof="0"/>
              <a:t>Data platform</a:t>
            </a:r>
          </a:p>
        </p:txBody>
      </p:sp>
      <p:pic>
        <p:nvPicPr>
          <p:cNvPr id="8" name="Segnaposto contenuto 7">
            <a:extLst>
              <a:ext uri="{FF2B5EF4-FFF2-40B4-BE49-F238E27FC236}">
                <a16:creationId xmlns:a16="http://schemas.microsoft.com/office/drawing/2014/main" id="{9F1846D6-161E-46CA-843B-51DD11A5527A}"/>
              </a:ext>
            </a:extLst>
          </p:cNvPr>
          <p:cNvPicPr>
            <a:picLocks noGrp="1" noChangeAspect="1"/>
          </p:cNvPicPr>
          <p:nvPr>
            <p:ph idx="1"/>
          </p:nvPr>
        </p:nvPicPr>
        <p:blipFill>
          <a:blip r:embed="rId2"/>
          <a:stretch>
            <a:fillRect/>
          </a:stretch>
        </p:blipFill>
        <p:spPr>
          <a:xfrm>
            <a:off x="749911" y="2540899"/>
            <a:ext cx="10380588" cy="2001767"/>
          </a:xfrm>
        </p:spPr>
      </p:pic>
      <p:sp>
        <p:nvSpPr>
          <p:cNvPr id="4" name="Segnaposto piè di pagina 3">
            <a:extLst>
              <a:ext uri="{FF2B5EF4-FFF2-40B4-BE49-F238E27FC236}">
                <a16:creationId xmlns:a16="http://schemas.microsoft.com/office/drawing/2014/main" id="{6EDDDA11-FC86-439B-B659-6B67F0BAA0B1}"/>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81189102-CDBF-460F-936D-63EB43288417}"/>
              </a:ext>
            </a:extLst>
          </p:cNvPr>
          <p:cNvSpPr>
            <a:spLocks noGrp="1"/>
          </p:cNvSpPr>
          <p:nvPr>
            <p:ph type="sldNum" sz="quarter" idx="12"/>
          </p:nvPr>
        </p:nvSpPr>
        <p:spPr/>
        <p:txBody>
          <a:bodyPr/>
          <a:lstStyle/>
          <a:p>
            <a:fld id="{5DD6F1BA-2510-46FC-9346-AB1F3CA1593B}" type="slidenum">
              <a:rPr lang="it-IT" smtClean="0"/>
              <a:t>55</a:t>
            </a:fld>
            <a:endParaRPr lang="it-IT"/>
          </a:p>
        </p:txBody>
      </p:sp>
      <p:sp>
        <p:nvSpPr>
          <p:cNvPr id="6" name="Segnaposto contenuto 5">
            <a:extLst>
              <a:ext uri="{FF2B5EF4-FFF2-40B4-BE49-F238E27FC236}">
                <a16:creationId xmlns:a16="http://schemas.microsoft.com/office/drawing/2014/main" id="{334A4171-E7BE-445C-A584-DD612195EBDA}"/>
              </a:ext>
            </a:extLst>
          </p:cNvPr>
          <p:cNvSpPr>
            <a:spLocks noGrp="1"/>
          </p:cNvSpPr>
          <p:nvPr>
            <p:ph idx="13"/>
          </p:nvPr>
        </p:nvSpPr>
        <p:spPr/>
        <p:txBody>
          <a:bodyPr/>
          <a:lstStyle/>
          <a:p>
            <a:endParaRPr lang="en-US"/>
          </a:p>
        </p:txBody>
      </p:sp>
      <p:sp>
        <p:nvSpPr>
          <p:cNvPr id="3" name="Rettangolo 2">
            <a:extLst>
              <a:ext uri="{FF2B5EF4-FFF2-40B4-BE49-F238E27FC236}">
                <a16:creationId xmlns:a16="http://schemas.microsoft.com/office/drawing/2014/main" id="{A9DFB35F-5EF0-4326-9951-7E9C0B3A4F74}"/>
              </a:ext>
            </a:extLst>
          </p:cNvPr>
          <p:cNvSpPr/>
          <p:nvPr/>
        </p:nvSpPr>
        <p:spPr>
          <a:xfrm>
            <a:off x="4842934" y="2638700"/>
            <a:ext cx="4849706" cy="11475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0755359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ED1788-8EE5-D2FA-E4FC-206AE2227A93}"/>
              </a:ext>
            </a:extLst>
          </p:cNvPr>
          <p:cNvSpPr>
            <a:spLocks noGrp="1"/>
          </p:cNvSpPr>
          <p:nvPr>
            <p:ph type="title"/>
          </p:nvPr>
        </p:nvSpPr>
        <p:spPr/>
        <p:txBody>
          <a:bodyPr/>
          <a:lstStyle/>
          <a:p>
            <a:r>
              <a:rPr lang="en-US" noProof="0"/>
              <a:t>Data platform: related job positions</a:t>
            </a:r>
          </a:p>
        </p:txBody>
      </p:sp>
      <p:sp>
        <p:nvSpPr>
          <p:cNvPr id="3" name="Segnaposto contenuto 2">
            <a:extLst>
              <a:ext uri="{FF2B5EF4-FFF2-40B4-BE49-F238E27FC236}">
                <a16:creationId xmlns:a16="http://schemas.microsoft.com/office/drawing/2014/main" id="{02F1B53A-3843-51FA-450B-236C2AF8EE86}"/>
              </a:ext>
            </a:extLst>
          </p:cNvPr>
          <p:cNvSpPr>
            <a:spLocks noGrp="1"/>
          </p:cNvSpPr>
          <p:nvPr>
            <p:ph idx="1"/>
          </p:nvPr>
        </p:nvSpPr>
        <p:spPr/>
        <p:txBody>
          <a:bodyPr/>
          <a:lstStyle/>
          <a:p>
            <a:r>
              <a:rPr lang="en-US" sz="2000" noProof="0">
                <a:solidFill>
                  <a:srgbClr val="FF5050"/>
                </a:solidFill>
              </a:rPr>
              <a:t>Data platform engineer</a:t>
            </a:r>
            <a:endParaRPr lang="en-US" sz="2000" noProof="0"/>
          </a:p>
          <a:p>
            <a:pPr lvl="1"/>
            <a:r>
              <a:rPr lang="en-US" sz="1400" noProof="0">
                <a:effectLst/>
              </a:rPr>
              <a:t>Orchestrate the successful implementation of cloud technologies within the data infrastructure of their business</a:t>
            </a:r>
          </a:p>
          <a:p>
            <a:pPr lvl="1"/>
            <a:r>
              <a:rPr lang="en-US" sz="1400" noProof="0">
                <a:effectLst/>
              </a:rPr>
              <a:t>Solid understanding of impact database types and implementation </a:t>
            </a:r>
          </a:p>
          <a:p>
            <a:pPr lvl="1"/>
            <a:r>
              <a:rPr lang="en-US" sz="1400" noProof="0">
                <a:effectLst/>
              </a:rPr>
              <a:t>Responsible for purchasing decisions for cloud services and approval of data architectures</a:t>
            </a:r>
          </a:p>
          <a:p>
            <a:r>
              <a:rPr lang="en-US" sz="2000" noProof="0">
                <a:solidFill>
                  <a:srgbClr val="FF5050"/>
                </a:solidFill>
              </a:rPr>
              <a:t>Data architect</a:t>
            </a:r>
            <a:endParaRPr lang="en-US" sz="2000" noProof="0"/>
          </a:p>
          <a:p>
            <a:pPr lvl="1"/>
            <a:r>
              <a:rPr lang="en-US" sz="1400" noProof="0">
                <a:effectLst/>
              </a:rPr>
              <a:t>Team members who understand all aspects of a data platform's architecture</a:t>
            </a:r>
          </a:p>
          <a:p>
            <a:pPr lvl="1"/>
            <a:r>
              <a:rPr lang="en-US" sz="1400" noProof="0">
                <a:effectLst/>
              </a:rPr>
              <a:t>Work closely with the data platform engineers to create data workflows</a:t>
            </a:r>
          </a:p>
          <a:p>
            <a:pPr lvl="1"/>
            <a:r>
              <a:rPr lang="en-US" sz="1400" noProof="0">
                <a:effectLst/>
              </a:rPr>
              <a:t>Responsible for designing and testing new database architectures and planning both data and architecture migrations</a:t>
            </a:r>
          </a:p>
          <a:p>
            <a:r>
              <a:rPr lang="en-US" sz="2000" noProof="0">
                <a:solidFill>
                  <a:srgbClr val="FF5050"/>
                </a:solidFill>
              </a:rPr>
              <a:t>Data pipeline engineer</a:t>
            </a:r>
          </a:p>
          <a:p>
            <a:pPr lvl="1"/>
            <a:r>
              <a:rPr lang="en-US" sz="1400" noProof="0">
                <a:effectLst/>
              </a:rPr>
              <a:t>Responsible for planning, architecting, and building large-scale data processing systems</a:t>
            </a:r>
            <a:endParaRPr lang="en-US" sz="1400" noProof="0"/>
          </a:p>
          <a:p>
            <a:r>
              <a:rPr lang="en-US" sz="2000" noProof="0">
                <a:solidFill>
                  <a:srgbClr val="FF5050"/>
                </a:solidFill>
              </a:rPr>
              <a:t>Data analyst</a:t>
            </a:r>
          </a:p>
          <a:p>
            <a:pPr lvl="1"/>
            <a:r>
              <a:rPr lang="en-US" sz="1400" noProof="0">
                <a:effectLst/>
              </a:rPr>
              <a:t>Analyze data systems, creating automated systems for retrieving data from the data platform</a:t>
            </a:r>
          </a:p>
          <a:p>
            <a:pPr lvl="1"/>
            <a:r>
              <a:rPr lang="en-US" sz="1400" noProof="0">
                <a:effectLst/>
              </a:rPr>
              <a:t>Cloud data analysts are more commonly members of the business user population</a:t>
            </a:r>
          </a:p>
          <a:p>
            <a:r>
              <a:rPr lang="en-US" sz="2000" noProof="0">
                <a:solidFill>
                  <a:srgbClr val="FF5050"/>
                </a:solidFill>
              </a:rPr>
              <a:t>Data scientist</a:t>
            </a:r>
          </a:p>
          <a:p>
            <a:pPr lvl="1"/>
            <a:r>
              <a:rPr lang="en-US" sz="1400" noProof="0">
                <a:effectLst/>
              </a:rPr>
              <a:t>Analyze and interpret complex digital data</a:t>
            </a:r>
          </a:p>
          <a:p>
            <a:pPr lvl="1"/>
            <a:r>
              <a:rPr lang="en-US" sz="1400" noProof="0">
                <a:effectLst/>
              </a:rPr>
              <a:t>Work with new technologies (e.g., machine learning) to deepen the business' understanding and gain new insights</a:t>
            </a:r>
          </a:p>
        </p:txBody>
      </p:sp>
      <p:sp>
        <p:nvSpPr>
          <p:cNvPr id="4" name="Segnaposto piè di pagina 3">
            <a:extLst>
              <a:ext uri="{FF2B5EF4-FFF2-40B4-BE49-F238E27FC236}">
                <a16:creationId xmlns:a16="http://schemas.microsoft.com/office/drawing/2014/main" id="{5AD4F0AB-CB0B-4FC6-AF2B-CCF49E40A01E}"/>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F08109D6-4EBD-03C4-93BC-C679BCE720D9}"/>
              </a:ext>
            </a:extLst>
          </p:cNvPr>
          <p:cNvSpPr>
            <a:spLocks noGrp="1"/>
          </p:cNvSpPr>
          <p:nvPr>
            <p:ph type="sldNum" sz="quarter" idx="12"/>
          </p:nvPr>
        </p:nvSpPr>
        <p:spPr/>
        <p:txBody>
          <a:bodyPr/>
          <a:lstStyle/>
          <a:p>
            <a:fld id="{5DD6F1BA-2510-46FC-9346-AB1F3CA1593B}" type="slidenum">
              <a:rPr lang="en-US" smtClean="0"/>
              <a:t>56</a:t>
            </a:fld>
            <a:endParaRPr lang="en-US"/>
          </a:p>
        </p:txBody>
      </p:sp>
      <p:sp>
        <p:nvSpPr>
          <p:cNvPr id="6" name="Segnaposto contenuto 5">
            <a:extLst>
              <a:ext uri="{FF2B5EF4-FFF2-40B4-BE49-F238E27FC236}">
                <a16:creationId xmlns:a16="http://schemas.microsoft.com/office/drawing/2014/main" id="{60FD1868-B3E0-93C0-B464-F440448CE15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086793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FD433-7196-43DB-B08D-B4F1B9617EE8}"/>
              </a:ext>
            </a:extLst>
          </p:cNvPr>
          <p:cNvSpPr>
            <a:spLocks noGrp="1"/>
          </p:cNvSpPr>
          <p:nvPr>
            <p:ph type="title"/>
          </p:nvPr>
        </p:nvSpPr>
        <p:spPr/>
        <p:txBody>
          <a:bodyPr/>
          <a:lstStyle/>
          <a:p>
            <a:r>
              <a:rPr lang="en-US"/>
              <a:t>From DevOps…</a:t>
            </a:r>
          </a:p>
        </p:txBody>
      </p:sp>
      <p:sp>
        <p:nvSpPr>
          <p:cNvPr id="7" name="Content Placeholder 6">
            <a:extLst>
              <a:ext uri="{FF2B5EF4-FFF2-40B4-BE49-F238E27FC236}">
                <a16:creationId xmlns:a16="http://schemas.microsoft.com/office/drawing/2014/main" id="{322BB53C-FE6B-466C-B93F-BA32C9069896}"/>
              </a:ext>
            </a:extLst>
          </p:cNvPr>
          <p:cNvSpPr>
            <a:spLocks noGrp="1"/>
          </p:cNvSpPr>
          <p:nvPr>
            <p:ph sz="half" idx="1"/>
          </p:nvPr>
        </p:nvSpPr>
        <p:spPr/>
        <p:txBody>
          <a:bodyPr/>
          <a:lstStyle/>
          <a:p>
            <a:r>
              <a:rPr lang="en-US" b="1"/>
              <a:t>DevOps</a:t>
            </a:r>
            <a:r>
              <a:rPr lang="en-US"/>
              <a:t> combines development and operations to increase the efficiency, speed, and security of software development and delivery compared to traditional processes.</a:t>
            </a:r>
          </a:p>
          <a:p>
            <a:endParaRPr lang="en-US"/>
          </a:p>
          <a:p>
            <a:r>
              <a:rPr lang="en-US"/>
              <a:t>DevOps practices enable software development (dev) and operations (ops) teams to accelerate delivery through automation, collaboration, fast feedback, and iterative improvement</a:t>
            </a:r>
          </a:p>
        </p:txBody>
      </p:sp>
      <p:pic>
        <p:nvPicPr>
          <p:cNvPr id="11" name="Content Placeholder 10">
            <a:extLst>
              <a:ext uri="{FF2B5EF4-FFF2-40B4-BE49-F238E27FC236}">
                <a16:creationId xmlns:a16="http://schemas.microsoft.com/office/drawing/2014/main" id="{56CA5C0C-1B04-4DE1-AE1F-27C1FA52A9C0}"/>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2737489"/>
            <a:ext cx="5181600" cy="2527609"/>
          </a:xfrm>
        </p:spPr>
      </p:pic>
      <p:sp>
        <p:nvSpPr>
          <p:cNvPr id="4" name="Footer Placeholder 3">
            <a:extLst>
              <a:ext uri="{FF2B5EF4-FFF2-40B4-BE49-F238E27FC236}">
                <a16:creationId xmlns:a16="http://schemas.microsoft.com/office/drawing/2014/main" id="{A69444E5-ABB9-4334-AC42-D92EC9E6C3EE}"/>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70C5F0A4-AF48-4693-91AC-2AEF8C25BB4A}"/>
              </a:ext>
            </a:extLst>
          </p:cNvPr>
          <p:cNvSpPr>
            <a:spLocks noGrp="1"/>
          </p:cNvSpPr>
          <p:nvPr>
            <p:ph type="sldNum" sz="quarter" idx="12"/>
          </p:nvPr>
        </p:nvSpPr>
        <p:spPr/>
        <p:txBody>
          <a:bodyPr/>
          <a:lstStyle/>
          <a:p>
            <a:fld id="{5DD6F1BA-2510-46FC-9346-AB1F3CA1593B}" type="slidenum">
              <a:rPr lang="en-US" noProof="0" smtClean="0"/>
              <a:t>57</a:t>
            </a:fld>
            <a:endParaRPr lang="en-US" noProof="0"/>
          </a:p>
        </p:txBody>
      </p:sp>
      <p:sp>
        <p:nvSpPr>
          <p:cNvPr id="9" name="Content Placeholder 8">
            <a:extLst>
              <a:ext uri="{FF2B5EF4-FFF2-40B4-BE49-F238E27FC236}">
                <a16:creationId xmlns:a16="http://schemas.microsoft.com/office/drawing/2014/main" id="{04365A28-6104-4ED5-83D3-44C7EF327E63}"/>
              </a:ext>
            </a:extLst>
          </p:cNvPr>
          <p:cNvSpPr>
            <a:spLocks noGrp="1"/>
          </p:cNvSpPr>
          <p:nvPr>
            <p:ph idx="13"/>
          </p:nvPr>
        </p:nvSpPr>
        <p:spPr/>
        <p:txBody>
          <a:bodyPr/>
          <a:lstStyle/>
          <a:p>
            <a:r>
              <a:rPr lang="en-US">
                <a:hlinkClick r:id="rId4"/>
              </a:rPr>
              <a:t>https://about.gitlab.com/topics/devops/</a:t>
            </a:r>
            <a:r>
              <a:rPr lang="en-US"/>
              <a:t> (accessed 2023-06-03)</a:t>
            </a:r>
          </a:p>
        </p:txBody>
      </p:sp>
    </p:spTree>
    <p:extLst>
      <p:ext uri="{BB962C8B-B14F-4D97-AF65-F5344CB8AC3E}">
        <p14:creationId xmlns:p14="http://schemas.microsoft.com/office/powerpoint/2010/main" val="20703633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42B23-752C-494B-84E6-8E7B63D41836}"/>
              </a:ext>
            </a:extLst>
          </p:cNvPr>
          <p:cNvSpPr>
            <a:spLocks noGrp="1"/>
          </p:cNvSpPr>
          <p:nvPr>
            <p:ph type="title"/>
          </p:nvPr>
        </p:nvSpPr>
        <p:spPr/>
        <p:txBody>
          <a:bodyPr/>
          <a:lstStyle/>
          <a:p>
            <a:r>
              <a:rPr lang="en-US"/>
              <a:t>… to </a:t>
            </a:r>
            <a:r>
              <a:rPr lang="en-US" err="1"/>
              <a:t>DataOps</a:t>
            </a:r>
            <a:endParaRPr lang="en-US"/>
          </a:p>
        </p:txBody>
      </p:sp>
      <p:sp>
        <p:nvSpPr>
          <p:cNvPr id="3" name="Content Placeholder 2">
            <a:extLst>
              <a:ext uri="{FF2B5EF4-FFF2-40B4-BE49-F238E27FC236}">
                <a16:creationId xmlns:a16="http://schemas.microsoft.com/office/drawing/2014/main" id="{34811979-7967-4195-89A8-F47846D4B1CD}"/>
              </a:ext>
            </a:extLst>
          </p:cNvPr>
          <p:cNvSpPr>
            <a:spLocks noGrp="1"/>
          </p:cNvSpPr>
          <p:nvPr>
            <p:ph sz="half" idx="1"/>
          </p:nvPr>
        </p:nvSpPr>
        <p:spPr/>
        <p:txBody>
          <a:bodyPr/>
          <a:lstStyle/>
          <a:p>
            <a:r>
              <a:rPr lang="en-US" b="1" err="1"/>
              <a:t>DataOps</a:t>
            </a:r>
            <a:r>
              <a:rPr lang="en-US"/>
              <a:t> refers to a general process aimed to shorten the end-to-end data analytic life-cycle time by introducing automation in the data collection, validation, and verification process</a:t>
            </a:r>
          </a:p>
        </p:txBody>
      </p:sp>
      <p:pic>
        <p:nvPicPr>
          <p:cNvPr id="9" name="Content Placeholder 8">
            <a:extLst>
              <a:ext uri="{FF2B5EF4-FFF2-40B4-BE49-F238E27FC236}">
                <a16:creationId xmlns:a16="http://schemas.microsoft.com/office/drawing/2014/main" id="{0487650E-7620-4DA4-A599-550AF60C06AB}"/>
              </a:ext>
            </a:extLst>
          </p:cNvPr>
          <p:cNvPicPr>
            <a:picLocks noGrp="1" noChangeAspect="1"/>
          </p:cNvPicPr>
          <p:nvPr>
            <p:ph sz="half" idx="2"/>
          </p:nvPr>
        </p:nvPicPr>
        <p:blipFill>
          <a:blip r:embed="rId2"/>
          <a:stretch>
            <a:fillRect/>
          </a:stretch>
        </p:blipFill>
        <p:spPr>
          <a:xfrm>
            <a:off x="6172200" y="2056400"/>
            <a:ext cx="5181600" cy="3889788"/>
          </a:xfrm>
        </p:spPr>
      </p:pic>
      <p:sp>
        <p:nvSpPr>
          <p:cNvPr id="5" name="Footer Placeholder 4">
            <a:extLst>
              <a:ext uri="{FF2B5EF4-FFF2-40B4-BE49-F238E27FC236}">
                <a16:creationId xmlns:a16="http://schemas.microsoft.com/office/drawing/2014/main" id="{3AE518F2-01AA-460A-B4E9-2748A9BC49A5}"/>
              </a:ext>
            </a:extLst>
          </p:cNvPr>
          <p:cNvSpPr>
            <a:spLocks noGrp="1"/>
          </p:cNvSpPr>
          <p:nvPr>
            <p:ph type="ftr" sz="quarter" idx="11"/>
          </p:nvPr>
        </p:nvSpPr>
        <p:spPr/>
        <p:txBody>
          <a:bodyPr/>
          <a:lstStyle/>
          <a:p>
            <a:r>
              <a:rPr lang="en-US" noProof="0"/>
              <a:t>Matteo Francia – University of Bologna</a:t>
            </a:r>
          </a:p>
        </p:txBody>
      </p:sp>
      <p:sp>
        <p:nvSpPr>
          <p:cNvPr id="6" name="Slide Number Placeholder 5">
            <a:extLst>
              <a:ext uri="{FF2B5EF4-FFF2-40B4-BE49-F238E27FC236}">
                <a16:creationId xmlns:a16="http://schemas.microsoft.com/office/drawing/2014/main" id="{DFDB7555-7AB9-4B77-8897-28CE60DBDB43}"/>
              </a:ext>
            </a:extLst>
          </p:cNvPr>
          <p:cNvSpPr>
            <a:spLocks noGrp="1"/>
          </p:cNvSpPr>
          <p:nvPr>
            <p:ph type="sldNum" sz="quarter" idx="12"/>
          </p:nvPr>
        </p:nvSpPr>
        <p:spPr/>
        <p:txBody>
          <a:bodyPr/>
          <a:lstStyle/>
          <a:p>
            <a:fld id="{5DD6F1BA-2510-46FC-9346-AB1F3CA1593B}" type="slidenum">
              <a:rPr lang="en-US" noProof="0" smtClean="0"/>
              <a:t>58</a:t>
            </a:fld>
            <a:endParaRPr lang="en-US" noProof="0"/>
          </a:p>
        </p:txBody>
      </p:sp>
      <p:sp>
        <p:nvSpPr>
          <p:cNvPr id="7" name="Content Placeholder 6">
            <a:extLst>
              <a:ext uri="{FF2B5EF4-FFF2-40B4-BE49-F238E27FC236}">
                <a16:creationId xmlns:a16="http://schemas.microsoft.com/office/drawing/2014/main" id="{FF9493D7-B468-4F03-BFCB-94A68541D9DA}"/>
              </a:ext>
            </a:extLst>
          </p:cNvPr>
          <p:cNvSpPr>
            <a:spLocks noGrp="1"/>
          </p:cNvSpPr>
          <p:nvPr>
            <p:ph idx="13"/>
          </p:nvPr>
        </p:nvSpPr>
        <p:spPr/>
        <p:txBody>
          <a:bodyPr/>
          <a:lstStyle/>
          <a:p>
            <a:r>
              <a:rPr lang="en-US" err="1"/>
              <a:t>Munappy</a:t>
            </a:r>
            <a:r>
              <a:rPr lang="en-US"/>
              <a:t>, A. R., Mattos, D. I., Bosch, J., Olsson, H. H., &amp; </a:t>
            </a:r>
            <a:r>
              <a:rPr lang="en-US" err="1"/>
              <a:t>Dakkak</a:t>
            </a:r>
            <a:r>
              <a:rPr lang="en-US"/>
              <a:t>, A. (2020, June). From ad-hoc data analytics to </a:t>
            </a:r>
            <a:r>
              <a:rPr lang="en-US" err="1"/>
              <a:t>dataops</a:t>
            </a:r>
            <a:r>
              <a:rPr lang="en-US"/>
              <a:t>. In </a:t>
            </a:r>
            <a:r>
              <a:rPr lang="en-US" i="1"/>
              <a:t>Proceedings of the International Conference on Software and System Processes</a:t>
            </a:r>
            <a:r>
              <a:rPr lang="en-US"/>
              <a:t> (pp. 165-174).</a:t>
            </a:r>
          </a:p>
        </p:txBody>
      </p:sp>
      <p:pic>
        <p:nvPicPr>
          <p:cNvPr id="11" name="Picture 10">
            <a:extLst>
              <a:ext uri="{FF2B5EF4-FFF2-40B4-BE49-F238E27FC236}">
                <a16:creationId xmlns:a16="http://schemas.microsoft.com/office/drawing/2014/main" id="{FB6C3B73-8747-44B0-BCFF-3DDF69E8017C}"/>
              </a:ext>
            </a:extLst>
          </p:cNvPr>
          <p:cNvPicPr>
            <a:picLocks noChangeAspect="1"/>
          </p:cNvPicPr>
          <p:nvPr/>
        </p:nvPicPr>
        <p:blipFill>
          <a:blip r:embed="rId3"/>
          <a:stretch>
            <a:fillRect/>
          </a:stretch>
        </p:blipFill>
        <p:spPr>
          <a:xfrm>
            <a:off x="6458523" y="39554"/>
            <a:ext cx="4649223" cy="2016846"/>
          </a:xfrm>
          <a:prstGeom prst="rect">
            <a:avLst/>
          </a:prstGeom>
        </p:spPr>
      </p:pic>
    </p:spTree>
    <p:extLst>
      <p:ext uri="{BB962C8B-B14F-4D97-AF65-F5344CB8AC3E}">
        <p14:creationId xmlns:p14="http://schemas.microsoft.com/office/powerpoint/2010/main" val="9375336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err="1"/>
              <a:t>DataOps</a:t>
            </a:r>
            <a:endParaRPr lang="en-US" noProof="0"/>
          </a:p>
        </p:txBody>
      </p:sp>
      <p:sp>
        <p:nvSpPr>
          <p:cNvPr id="3" name="Segnaposto contenuto 2"/>
          <p:cNvSpPr>
            <a:spLocks noGrp="1"/>
          </p:cNvSpPr>
          <p:nvPr>
            <p:ph idx="1"/>
          </p:nvPr>
        </p:nvSpPr>
        <p:spPr/>
        <p:txBody>
          <a:bodyPr anchor="t"/>
          <a:lstStyle/>
          <a:p>
            <a:r>
              <a:rPr lang="en-US" noProof="0"/>
              <a:t>From DevOps to </a:t>
            </a:r>
            <a:r>
              <a:rPr lang="en-US" noProof="0" err="1"/>
              <a:t>DataOps</a:t>
            </a:r>
            <a:endParaRPr lang="en-US" noProof="0"/>
          </a:p>
          <a:p>
            <a:pPr lvl="1"/>
            <a:r>
              <a:rPr lang="en-US" i="1" noProof="0"/>
              <a:t>“A collaborative data management practice focused on improving the </a:t>
            </a:r>
            <a:br>
              <a:rPr lang="en-US" i="1" noProof="0"/>
            </a:br>
            <a:r>
              <a:rPr lang="en-US" i="1" noProof="0"/>
              <a:t>communication, integration and automation of data flows between </a:t>
            </a:r>
            <a:br>
              <a:rPr lang="en-US" i="1" noProof="0"/>
            </a:br>
            <a:r>
              <a:rPr lang="en-US" i="1" noProof="0"/>
              <a:t>data managers and data consumers across an organization”</a:t>
            </a:r>
          </a:p>
          <a:p>
            <a:pPr lvl="1"/>
            <a:r>
              <a:rPr lang="en-US" noProof="0"/>
              <a:t>Data analytics improved in terms of velocity, quality, predictability and </a:t>
            </a:r>
            <a:br>
              <a:rPr lang="en-US" noProof="0"/>
            </a:br>
            <a:r>
              <a:rPr lang="en-US" noProof="0"/>
              <a:t>scale of software engineering and deployment</a:t>
            </a:r>
          </a:p>
          <a:p>
            <a:r>
              <a:rPr lang="en-US" noProof="0"/>
              <a:t>Some key rules</a:t>
            </a:r>
          </a:p>
          <a:p>
            <a:pPr lvl="1"/>
            <a:r>
              <a:rPr lang="en-US" noProof="0"/>
              <a:t>Establish progress and performance measurements at every stage</a:t>
            </a:r>
          </a:p>
          <a:p>
            <a:pPr lvl="1"/>
            <a:r>
              <a:rPr lang="en-US" noProof="0"/>
              <a:t>Automate as many stages of the data flow as possible</a:t>
            </a:r>
          </a:p>
          <a:p>
            <a:pPr lvl="1"/>
            <a:r>
              <a:rPr lang="en-US" noProof="0"/>
              <a:t>Establish governance discipline (</a:t>
            </a:r>
            <a:r>
              <a:rPr lang="en-US" i="1" noProof="0"/>
              <a:t>governance-as-code</a:t>
            </a:r>
            <a:r>
              <a:rPr lang="en-US" noProof="0"/>
              <a:t>)</a:t>
            </a:r>
          </a:p>
          <a:p>
            <a:pPr lvl="1"/>
            <a:r>
              <a:rPr lang="en-US" noProof="0"/>
              <a:t>Design process for growth and extensibility</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59</a:t>
            </a:fld>
            <a:endParaRPr lang="it-IT"/>
          </a:p>
        </p:txBody>
      </p:sp>
      <p:sp>
        <p:nvSpPr>
          <p:cNvPr id="6" name="Segnaposto contenuto 5"/>
          <p:cNvSpPr>
            <a:spLocks noGrp="1"/>
          </p:cNvSpPr>
          <p:nvPr>
            <p:ph idx="13"/>
          </p:nvPr>
        </p:nvSpPr>
        <p:spPr/>
        <p:txBody>
          <a:bodyPr/>
          <a:lstStyle/>
          <a:p>
            <a:r>
              <a:rPr lang="en-US" noProof="0"/>
              <a:t>Gartner, 2020 </a:t>
            </a:r>
            <a:r>
              <a:rPr lang="en-US" noProof="0">
                <a:hlinkClick r:id="rId2"/>
              </a:rPr>
              <a:t>https://www.gartner.com/smarterwithgartner/how-dataops-amplifies-data-and-analytics-business-value</a:t>
            </a:r>
            <a:br>
              <a:rPr lang="en-US" noProof="0"/>
            </a:br>
            <a:r>
              <a:rPr lang="en-US" noProof="0"/>
              <a:t>Andy Palmer, 2015 </a:t>
            </a:r>
            <a:r>
              <a:rPr lang="en-US" noProof="0">
                <a:hlinkClick r:id="rId3"/>
              </a:rPr>
              <a:t>https://www.tamr.com/blog/from-devops-to-dataops-by-andy-palmer/</a:t>
            </a:r>
            <a:r>
              <a:rPr lang="en-US" noProof="0"/>
              <a:t> </a:t>
            </a:r>
            <a:br>
              <a:rPr lang="en-US" noProof="0"/>
            </a:br>
            <a:r>
              <a:rPr lang="en-US" noProof="0"/>
              <a:t>William </a:t>
            </a:r>
            <a:r>
              <a:rPr lang="en-US" noProof="0" err="1"/>
              <a:t>Vorhies</a:t>
            </a:r>
            <a:r>
              <a:rPr lang="en-US" noProof="0"/>
              <a:t>, 2017 </a:t>
            </a:r>
            <a:r>
              <a:rPr lang="en-US" noProof="0">
                <a:hlinkClick r:id="rId4"/>
              </a:rPr>
              <a:t>https://www.datasciencecentral.com/profiles/blogs/dataops-it-s-a-secret</a:t>
            </a:r>
            <a:r>
              <a:rPr lang="en-US" noProof="0"/>
              <a:t> </a:t>
            </a:r>
          </a:p>
        </p:txBody>
      </p:sp>
      <p:pic>
        <p:nvPicPr>
          <p:cNvPr id="6146" name="Picture 2" descr="Screen Shot 2015-06-22 at 7.04.13 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6136" y="1174498"/>
            <a:ext cx="2755320" cy="24462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 Shot 2015-06-22 at 7.04.29 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6136" y="3620729"/>
            <a:ext cx="2719885" cy="243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449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a:t>Set up</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a:t>You (will) have an AWS Educate account</a:t>
            </a:r>
          </a:p>
          <a:p>
            <a:pPr lvl="1"/>
            <a:r>
              <a:rPr lang="en-US" noProof="0"/>
              <a:t>A coupon of 150$ to test AWS cloud services</a:t>
            </a:r>
          </a:p>
          <a:p>
            <a:r>
              <a:rPr lang="en-US" noProof="0"/>
              <a:t>The content of these slides refers to this repo</a:t>
            </a:r>
          </a:p>
          <a:p>
            <a:pPr lvl="1"/>
            <a:r>
              <a:rPr lang="en-US" noProof="0">
                <a:hlinkClick r:id="rId2"/>
              </a:rPr>
              <a:t>https://github.com/w4bo/bigdata-aws/</a:t>
            </a:r>
            <a:endParaRPr lang="en-US" noProof="0"/>
          </a:p>
          <a:p>
            <a:pPr lvl="1"/>
            <a:r>
              <a:rPr lang="en-US" noProof="0"/>
              <a:t>Options</a:t>
            </a:r>
          </a:p>
          <a:p>
            <a:pPr lvl="2"/>
            <a:r>
              <a:rPr lang="en-US" noProof="0"/>
              <a:t>Work on your pc: check the `README.md` to install the necessary software tools</a:t>
            </a:r>
          </a:p>
          <a:p>
            <a:pPr lvl="3"/>
            <a:r>
              <a:rPr lang="en-US" noProof="0"/>
              <a:t>Mainly: git, IntelliJ IDEA (Community Edition), docker, AWS CLI, AWS SAM CLI</a:t>
            </a:r>
          </a:p>
          <a:p>
            <a:pPr lvl="2"/>
            <a:r>
              <a:rPr lang="en-US" noProof="0"/>
              <a:t>Download a pre-configured (VMware) VM with the installed software</a:t>
            </a:r>
          </a:p>
          <a:p>
            <a:pPr lvl="1"/>
            <a:r>
              <a:rPr lang="en-US" noProof="0"/>
              <a:t>Slides are available on "</a:t>
            </a:r>
            <a:r>
              <a:rPr lang="en-US" noProof="0" err="1"/>
              <a:t>Virtuale</a:t>
            </a:r>
            <a:r>
              <a:rPr lang="en-US" noProof="0"/>
              <a:t>"</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it-IT" smtClean="0"/>
              <a:pPr/>
              <a:t>6</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r>
              <a:rPr lang="en-US" noProof="0">
                <a:hlinkClick r:id="rId3"/>
              </a:rPr>
              <a:t>https://aws.amazon.com/education/awseducate/</a:t>
            </a:r>
            <a:r>
              <a:rPr lang="en-US" noProof="0"/>
              <a:t> </a:t>
            </a:r>
          </a:p>
        </p:txBody>
      </p:sp>
    </p:spTree>
    <p:extLst>
      <p:ext uri="{BB962C8B-B14F-4D97-AF65-F5344CB8AC3E}">
        <p14:creationId xmlns:p14="http://schemas.microsoft.com/office/powerpoint/2010/main" val="1903490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US" noProof="0"/>
              <a:t>Data fabric</a:t>
            </a:r>
          </a:p>
        </p:txBody>
      </p:sp>
      <p:sp>
        <p:nvSpPr>
          <p:cNvPr id="3" name="Segnaposto contenuto 2"/>
          <p:cNvSpPr>
            <a:spLocks noGrp="1"/>
          </p:cNvSpPr>
          <p:nvPr>
            <p:ph idx="1"/>
          </p:nvPr>
        </p:nvSpPr>
        <p:spPr>
          <a:xfrm>
            <a:off x="838200" y="1700499"/>
            <a:ext cx="10515600" cy="4351338"/>
          </a:xfrm>
        </p:spPr>
        <p:txBody>
          <a:bodyPr/>
          <a:lstStyle/>
          <a:p>
            <a:r>
              <a:rPr lang="en-US"/>
              <a:t>“vision for data management […] that seamlessly connects different clouds, whether they are private, public, or hybrid environments.” (2016)</a:t>
            </a:r>
          </a:p>
          <a:p>
            <a:r>
              <a:rPr lang="en-US" noProof="0"/>
              <a:t>Frictionless access and sharing of data in a distributed data environment</a:t>
            </a:r>
          </a:p>
          <a:p>
            <a:pPr lvl="1"/>
            <a:r>
              <a:rPr lang="en-US" noProof="0"/>
              <a:t>Enables a </a:t>
            </a:r>
            <a:r>
              <a:rPr lang="en-US" b="1" noProof="0"/>
              <a:t>single and consistent data management framework</a:t>
            </a:r>
            <a:r>
              <a:rPr lang="en-US" noProof="0"/>
              <a:t>, which allows seamless data access and processing by design across otherwise siloed storage</a:t>
            </a:r>
          </a:p>
          <a:p>
            <a:pPr lvl="1"/>
            <a:r>
              <a:rPr lang="en-US" noProof="0"/>
              <a:t>Leverages </a:t>
            </a:r>
            <a:r>
              <a:rPr lang="en-US" b="1" noProof="0"/>
              <a:t>human and machine capabilities to access data </a:t>
            </a:r>
            <a:r>
              <a:rPr lang="en-US" noProof="0"/>
              <a:t>in place or support its consolidation where appropriate</a:t>
            </a:r>
          </a:p>
          <a:p>
            <a:pPr lvl="1"/>
            <a:r>
              <a:rPr lang="en-US" b="1" noProof="0"/>
              <a:t>Continuously identifies and connects data </a:t>
            </a:r>
            <a:r>
              <a:rPr lang="en-US" noProof="0"/>
              <a:t>from disparate applications to discover unique, business-relevant relationships between the available data points</a:t>
            </a:r>
          </a:p>
          <a:p>
            <a:r>
              <a:rPr lang="en-US" noProof="0"/>
              <a:t>It is a unified architecture with an integrated set of technologies and services</a:t>
            </a:r>
          </a:p>
          <a:p>
            <a:pPr lvl="1"/>
            <a:r>
              <a:rPr lang="en-US" noProof="0"/>
              <a:t>Designed to deliver integrated and enriched data – at the right time, in the right method, and to the right data consumer – in support of both operational and analytical workloads</a:t>
            </a:r>
          </a:p>
          <a:p>
            <a:pPr lvl="1"/>
            <a:r>
              <a:rPr lang="en-US" noProof="0"/>
              <a:t>Combines key data management technologies – such as </a:t>
            </a:r>
            <a:r>
              <a:rPr lang="en-US" b="1" noProof="0"/>
              <a:t>data catalog</a:t>
            </a:r>
            <a:r>
              <a:rPr lang="en-US" noProof="0"/>
              <a:t>, </a:t>
            </a:r>
            <a:r>
              <a:rPr lang="en-US" b="1" noProof="0"/>
              <a:t>data governance</a:t>
            </a:r>
            <a:r>
              <a:rPr lang="en-US" noProof="0"/>
              <a:t>, </a:t>
            </a:r>
            <a:r>
              <a:rPr lang="en-US" b="1" noProof="0"/>
              <a:t>data integration</a:t>
            </a:r>
            <a:r>
              <a:rPr lang="en-US" noProof="0"/>
              <a:t>, </a:t>
            </a:r>
            <a:r>
              <a:rPr lang="en-US" b="1" noProof="0"/>
              <a:t>data pipelining</a:t>
            </a:r>
            <a:r>
              <a:rPr lang="en-US" noProof="0"/>
              <a:t>, and </a:t>
            </a:r>
            <a:r>
              <a:rPr lang="en-US" b="1" noProof="0"/>
              <a:t>data orchestration</a:t>
            </a:r>
          </a:p>
        </p:txBody>
      </p:sp>
      <p:sp>
        <p:nvSpPr>
          <p:cNvPr id="5" name="Segnaposto numero diapositiva 4"/>
          <p:cNvSpPr>
            <a:spLocks noGrp="1"/>
          </p:cNvSpPr>
          <p:nvPr>
            <p:ph type="sldNum" sz="quarter" idx="12"/>
          </p:nvPr>
        </p:nvSpPr>
        <p:spPr>
          <a:xfrm>
            <a:off x="9448800" y="6492874"/>
            <a:ext cx="2743200" cy="365125"/>
          </a:xfrm>
        </p:spPr>
        <p:txBody>
          <a:bodyPr/>
          <a:lstStyle/>
          <a:p>
            <a:fld id="{5DD6F1BA-2510-46FC-9346-AB1F3CA1593B}" type="slidenum">
              <a:rPr lang="it-IT" smtClean="0"/>
              <a:pPr/>
              <a:t>60</a:t>
            </a:fld>
            <a:endParaRPr lang="it-IT"/>
          </a:p>
        </p:txBody>
      </p:sp>
      <p:sp>
        <p:nvSpPr>
          <p:cNvPr id="6" name="Segnaposto contenuto 5"/>
          <p:cNvSpPr>
            <a:spLocks noGrp="1"/>
          </p:cNvSpPr>
          <p:nvPr>
            <p:ph idx="13"/>
          </p:nvPr>
        </p:nvSpPr>
        <p:spPr>
          <a:xfrm>
            <a:off x="838200" y="6239881"/>
            <a:ext cx="10515600" cy="365125"/>
          </a:xfrm>
        </p:spPr>
        <p:txBody>
          <a:bodyPr/>
          <a:lstStyle/>
          <a:p>
            <a:r>
              <a:rPr lang="en-US" noProof="0">
                <a:hlinkClick r:id="rId2"/>
              </a:rPr>
              <a:t>https://cloud.netapp.com/hubfs/Data-Fabric/Data%20Fabric%20WP%20April%202017.pdf</a:t>
            </a:r>
            <a:r>
              <a:rPr lang="en-US" noProof="0"/>
              <a:t> (accessed 2023-06-23)</a:t>
            </a:r>
            <a:br>
              <a:rPr lang="en-US" noProof="0"/>
            </a:br>
            <a:r>
              <a:rPr lang="en-US" noProof="0"/>
              <a:t>Gartner, 2019 </a:t>
            </a:r>
            <a:r>
              <a:rPr lang="en-US" noProof="0">
                <a:hlinkClick r:id="rId3"/>
              </a:rPr>
              <a:t>https://www.gartner.com/en/newsroom/press-releases/2019-02-18-gartner-identifies-top-10-data-and-analytics-technolo</a:t>
            </a:r>
            <a:r>
              <a:rPr lang="en-US" noProof="0"/>
              <a:t> </a:t>
            </a:r>
            <a:br>
              <a:rPr lang="en-US" noProof="0"/>
            </a:br>
            <a:r>
              <a:rPr lang="en-US" noProof="0"/>
              <a:t>Gartner, 2021 </a:t>
            </a:r>
            <a:r>
              <a:rPr lang="en-US" noProof="0">
                <a:hlinkClick r:id="rId4"/>
              </a:rPr>
              <a:t>https://www.gartner.com/smarterwithgartner/data-fabric-architecture-is-key-to-modernizing-data-management-and-integration</a:t>
            </a:r>
            <a:r>
              <a:rPr lang="en-US" noProof="0"/>
              <a:t> </a:t>
            </a:r>
            <a:br>
              <a:rPr lang="en-US" noProof="0"/>
            </a:br>
            <a:r>
              <a:rPr lang="en-US" noProof="0"/>
              <a:t>K2View Whitepaper: What is a Data Fabric? The Complete Guide, 2021</a:t>
            </a:r>
          </a:p>
        </p:txBody>
      </p:sp>
    </p:spTree>
    <p:extLst>
      <p:ext uri="{BB962C8B-B14F-4D97-AF65-F5344CB8AC3E}">
        <p14:creationId xmlns:p14="http://schemas.microsoft.com/office/powerpoint/2010/main" val="41593851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A064B-1C30-4272-A8F7-654011362C9E}"/>
              </a:ext>
            </a:extLst>
          </p:cNvPr>
          <p:cNvSpPr>
            <a:spLocks noGrp="1"/>
          </p:cNvSpPr>
          <p:nvPr>
            <p:ph type="title"/>
          </p:nvPr>
        </p:nvSpPr>
        <p:spPr>
          <a:xfrm>
            <a:off x="838200" y="365125"/>
            <a:ext cx="10515600" cy="1325563"/>
          </a:xfrm>
        </p:spPr>
        <p:txBody>
          <a:bodyPr/>
          <a:lstStyle/>
          <a:p>
            <a:r>
              <a:rPr lang="en-US"/>
              <a:t>Data fabric</a:t>
            </a:r>
          </a:p>
        </p:txBody>
      </p:sp>
      <p:sp>
        <p:nvSpPr>
          <p:cNvPr id="3" name="Content Placeholder 2">
            <a:extLst>
              <a:ext uri="{FF2B5EF4-FFF2-40B4-BE49-F238E27FC236}">
                <a16:creationId xmlns:a16="http://schemas.microsoft.com/office/drawing/2014/main" id="{DAD88505-4B50-48A0-B9B3-170992D00384}"/>
              </a:ext>
            </a:extLst>
          </p:cNvPr>
          <p:cNvSpPr>
            <a:spLocks noGrp="1"/>
          </p:cNvSpPr>
          <p:nvPr>
            <p:ph idx="1"/>
          </p:nvPr>
        </p:nvSpPr>
        <p:spPr>
          <a:xfrm>
            <a:off x="838200" y="1700499"/>
            <a:ext cx="10515600" cy="4351338"/>
          </a:xfrm>
        </p:spPr>
        <p:txBody>
          <a:bodyPr/>
          <a:lstStyle/>
          <a:p>
            <a:pPr lvl="1"/>
            <a:r>
              <a:rPr lang="en-US" b="1"/>
              <a:t>Catalog all your data</a:t>
            </a:r>
            <a:r>
              <a:rPr lang="en-US"/>
              <a:t>: including business glossary and design-time and runtime metadata</a:t>
            </a:r>
          </a:p>
          <a:p>
            <a:pPr lvl="1"/>
            <a:r>
              <a:rPr lang="en-US" b="1"/>
              <a:t>Enable self-service capabilities</a:t>
            </a:r>
            <a:r>
              <a:rPr lang="en-US"/>
              <a:t>: data discovery, profiling, exploration, quality assessment, consumption of data-as-a-product</a:t>
            </a:r>
          </a:p>
          <a:p>
            <a:pPr lvl="1"/>
            <a:r>
              <a:rPr lang="en-US" b="1"/>
              <a:t>Provide a knowledge graph</a:t>
            </a:r>
            <a:r>
              <a:rPr lang="en-US"/>
              <a:t>: Visualizing how data, people, processes, systems, etc. are interconnected, deriving additional actionable insight</a:t>
            </a:r>
          </a:p>
          <a:p>
            <a:pPr lvl="1"/>
            <a:r>
              <a:rPr lang="en-US" b="1"/>
              <a:t>Provide intelligent (smart) information integration</a:t>
            </a:r>
            <a:r>
              <a:rPr lang="en-US"/>
              <a:t>: Supporting IT staff and business users alike in their data integration and transformation, data virtualization, and federation tasks</a:t>
            </a:r>
          </a:p>
          <a:p>
            <a:pPr lvl="1"/>
            <a:r>
              <a:rPr lang="en-US" b="1"/>
              <a:t>Derive insight from metadata</a:t>
            </a:r>
            <a:r>
              <a:rPr lang="en-US"/>
              <a:t>: Orchestrating and automating tasks and jobs for data integration, data engineering, and data governance end to end</a:t>
            </a:r>
          </a:p>
          <a:p>
            <a:pPr lvl="1"/>
            <a:r>
              <a:rPr lang="en-US" b="1"/>
              <a:t>Enforce local and global data rules/policies</a:t>
            </a:r>
            <a:r>
              <a:rPr lang="en-US"/>
              <a:t>: Including AI/ML-based automated generation, adjustments, and enforcement of rules and policies</a:t>
            </a:r>
          </a:p>
          <a:p>
            <a:pPr lvl="1"/>
            <a:r>
              <a:rPr lang="en-US" b="1"/>
              <a:t>Manage an end-to-end unified lifecycle</a:t>
            </a:r>
            <a:r>
              <a:rPr lang="en-US"/>
              <a:t>: Implementing a coherent and consistent lifecycle end to end of all Data Fabric tasks across various platforms, personas, and organizations</a:t>
            </a:r>
          </a:p>
          <a:p>
            <a:pPr lvl="1"/>
            <a:r>
              <a:rPr lang="en-US" b="1"/>
              <a:t>Enforce data and AI governance</a:t>
            </a:r>
            <a:r>
              <a:rPr lang="en-US"/>
              <a:t>: Broadening the scope of traditional data governance to include AI artefacts, for example, AI models, pipelines</a:t>
            </a:r>
          </a:p>
        </p:txBody>
      </p:sp>
      <p:sp>
        <p:nvSpPr>
          <p:cNvPr id="4" name="Footer Placeholder 3">
            <a:extLst>
              <a:ext uri="{FF2B5EF4-FFF2-40B4-BE49-F238E27FC236}">
                <a16:creationId xmlns:a16="http://schemas.microsoft.com/office/drawing/2014/main" id="{B71E2891-AF4D-412D-AFE2-791B0EF43027}"/>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2E3FC281-A5BF-498B-9370-90EC5AD87255}"/>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61</a:t>
            </a:fld>
            <a:endParaRPr lang="en-US" noProof="0"/>
          </a:p>
        </p:txBody>
      </p:sp>
      <p:sp>
        <p:nvSpPr>
          <p:cNvPr id="11" name="Content Placeholder 10">
            <a:extLst>
              <a:ext uri="{FF2B5EF4-FFF2-40B4-BE49-F238E27FC236}">
                <a16:creationId xmlns:a16="http://schemas.microsoft.com/office/drawing/2014/main" id="{7F013EBB-5A0A-4315-9C0E-023D3EC4D9E1}"/>
              </a:ext>
            </a:extLst>
          </p:cNvPr>
          <p:cNvSpPr>
            <a:spLocks noGrp="1"/>
          </p:cNvSpPr>
          <p:nvPr>
            <p:ph idx="13"/>
          </p:nvPr>
        </p:nvSpPr>
        <p:spPr/>
        <p:txBody>
          <a:bodyPr/>
          <a:lstStyle/>
          <a:p>
            <a:endParaRPr lang="en-US"/>
          </a:p>
        </p:txBody>
      </p:sp>
      <p:sp>
        <p:nvSpPr>
          <p:cNvPr id="12" name="Speech Bubble: Rectangle 11">
            <a:extLst>
              <a:ext uri="{FF2B5EF4-FFF2-40B4-BE49-F238E27FC236}">
                <a16:creationId xmlns:a16="http://schemas.microsoft.com/office/drawing/2014/main" id="{3C94F075-7594-47F7-8B6B-596DB8F96238}"/>
              </a:ext>
            </a:extLst>
          </p:cNvPr>
          <p:cNvSpPr/>
          <p:nvPr/>
        </p:nvSpPr>
        <p:spPr>
          <a:xfrm>
            <a:off x="6594764" y="1769629"/>
            <a:ext cx="4405746" cy="2327564"/>
          </a:xfrm>
          <a:prstGeom prst="wedgeRectCallout">
            <a:avLst>
              <a:gd name="adj1" fmla="val -103223"/>
              <a:gd name="adj2" fmla="val -75992"/>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Is this brand new?</a:t>
            </a:r>
          </a:p>
        </p:txBody>
      </p:sp>
    </p:spTree>
    <p:extLst>
      <p:ext uri="{BB962C8B-B14F-4D97-AF65-F5344CB8AC3E}">
        <p14:creationId xmlns:p14="http://schemas.microsoft.com/office/powerpoint/2010/main" val="155505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Data fabric</a:t>
            </a:r>
          </a:p>
        </p:txBody>
      </p:sp>
      <p:sp>
        <p:nvSpPr>
          <p:cNvPr id="3" name="Segnaposto contenuto 2"/>
          <p:cNvSpPr>
            <a:spLocks noGrp="1"/>
          </p:cNvSpPr>
          <p:nvPr>
            <p:ph idx="1"/>
          </p:nvPr>
        </p:nvSpPr>
        <p:spPr/>
        <p:txBody>
          <a:bodyPr anchor="t"/>
          <a:lstStyle/>
          <a:p>
            <a:r>
              <a:rPr lang="en-US" b="1" noProof="0"/>
              <a:t>It is a design concept</a:t>
            </a:r>
          </a:p>
          <a:p>
            <a:pPr lvl="1"/>
            <a:r>
              <a:rPr lang="en-US" noProof="0"/>
              <a:t>It optimizes data management by automating repetitive tasks</a:t>
            </a:r>
          </a:p>
          <a:p>
            <a:pPr lvl="1"/>
            <a:r>
              <a:rPr lang="en-US" noProof="0"/>
              <a:t>According to Gartner estimates, 25% of data management vendors will provide a complete framework for data fabric by 2024 – up from 5% today</a:t>
            </a:r>
          </a:p>
        </p:txBody>
      </p:sp>
      <p:sp>
        <p:nvSpPr>
          <p:cNvPr id="4" name="Segnaposto piè di pagina 3"/>
          <p:cNvSpPr>
            <a:spLocks noGrp="1"/>
          </p:cNvSpPr>
          <p:nvPr>
            <p:ph type="ftr" sz="quarter" idx="11"/>
          </p:nvPr>
        </p:nvSpPr>
        <p:spPr/>
        <p:txBody>
          <a:bodyPr/>
          <a:lstStyle/>
          <a:p>
            <a:pPr algn="l"/>
            <a:r>
              <a:rPr lang="it-IT"/>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62</a:t>
            </a:fld>
            <a:endParaRPr lang="it-IT"/>
          </a:p>
        </p:txBody>
      </p:sp>
      <p:sp>
        <p:nvSpPr>
          <p:cNvPr id="6" name="Segnaposto contenuto 5"/>
          <p:cNvSpPr>
            <a:spLocks noGrp="1"/>
          </p:cNvSpPr>
          <p:nvPr>
            <p:ph idx="13"/>
          </p:nvPr>
        </p:nvSpPr>
        <p:spPr>
          <a:xfrm>
            <a:off x="838200" y="5981701"/>
            <a:ext cx="10515600" cy="502624"/>
          </a:xfrm>
        </p:spPr>
        <p:txBody>
          <a:bodyPr/>
          <a:lstStyle/>
          <a:p>
            <a:r>
              <a:rPr lang="en-US" noProof="0"/>
              <a:t>Gartner, 2021 </a:t>
            </a:r>
            <a:r>
              <a:rPr lang="en-US" noProof="0">
                <a:hlinkClick r:id="rId3"/>
              </a:rPr>
              <a:t>https://www.gartner.com/smarterwithgartner/data-fabric-architecture-is-key-to-modernizing-data-management-and-integration</a:t>
            </a:r>
            <a:endParaRPr lang="en-US" noProof="0"/>
          </a:p>
          <a:p>
            <a:r>
              <a:rPr lang="en-US" noProof="0"/>
              <a:t>K2View, 2021 </a:t>
            </a:r>
            <a:r>
              <a:rPr lang="en-US" noProof="0">
                <a:hlinkClick r:id="rId4"/>
              </a:rPr>
              <a:t>https://www.k2view.com/top-data-fabric-vendors</a:t>
            </a:r>
            <a:endParaRPr lang="en-US" noProof="0"/>
          </a:p>
        </p:txBody>
      </p:sp>
      <p:pic>
        <p:nvPicPr>
          <p:cNvPr id="8" name="Immagine 7">
            <a:extLst>
              <a:ext uri="{FF2B5EF4-FFF2-40B4-BE49-F238E27FC236}">
                <a16:creationId xmlns:a16="http://schemas.microsoft.com/office/drawing/2014/main" id="{90C4D998-7409-4657-BFE5-6822D5CC78A2}"/>
              </a:ext>
            </a:extLst>
          </p:cNvPr>
          <p:cNvPicPr>
            <a:picLocks noChangeAspect="1"/>
          </p:cNvPicPr>
          <p:nvPr/>
        </p:nvPicPr>
        <p:blipFill>
          <a:blip r:embed="rId5"/>
          <a:stretch>
            <a:fillRect/>
          </a:stretch>
        </p:blipFill>
        <p:spPr>
          <a:xfrm>
            <a:off x="2690466" y="3020037"/>
            <a:ext cx="3405534" cy="2777372"/>
          </a:xfrm>
          <a:prstGeom prst="rect">
            <a:avLst/>
          </a:prstGeom>
        </p:spPr>
      </p:pic>
      <p:pic>
        <p:nvPicPr>
          <p:cNvPr id="9" name="Immagine 8">
            <a:extLst>
              <a:ext uri="{FF2B5EF4-FFF2-40B4-BE49-F238E27FC236}">
                <a16:creationId xmlns:a16="http://schemas.microsoft.com/office/drawing/2014/main" id="{F3A3CC91-85C7-497C-83ED-30704F46490F}"/>
              </a:ext>
            </a:extLst>
          </p:cNvPr>
          <p:cNvPicPr>
            <a:picLocks noChangeAspect="1"/>
          </p:cNvPicPr>
          <p:nvPr/>
        </p:nvPicPr>
        <p:blipFill>
          <a:blip r:embed="rId6"/>
          <a:stretch>
            <a:fillRect/>
          </a:stretch>
        </p:blipFill>
        <p:spPr>
          <a:xfrm>
            <a:off x="6455672" y="3020038"/>
            <a:ext cx="2702838" cy="2777372"/>
          </a:xfrm>
          <a:prstGeom prst="rect">
            <a:avLst/>
          </a:prstGeom>
        </p:spPr>
      </p:pic>
    </p:spTree>
    <p:extLst>
      <p:ext uri="{BB962C8B-B14F-4D97-AF65-F5344CB8AC3E}">
        <p14:creationId xmlns:p14="http://schemas.microsoft.com/office/powerpoint/2010/main" val="3603856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Data fabric</a:t>
            </a:r>
          </a:p>
        </p:txBody>
      </p:sp>
      <p:sp>
        <p:nvSpPr>
          <p:cNvPr id="9" name="Segnaposto contenuto 8"/>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5DD6F1BA-2510-46FC-9346-AB1F3CA1593B}" type="slidenum">
              <a:rPr lang="it-IT" smtClean="0"/>
              <a:t>63</a:t>
            </a:fld>
            <a:endParaRPr lang="it-IT"/>
          </a:p>
        </p:txBody>
      </p:sp>
      <p:sp>
        <p:nvSpPr>
          <p:cNvPr id="6" name="Segnaposto contenuto 5"/>
          <p:cNvSpPr>
            <a:spLocks noGrp="1"/>
          </p:cNvSpPr>
          <p:nvPr>
            <p:ph idx="13"/>
          </p:nvPr>
        </p:nvSpPr>
        <p:spPr/>
        <p:txBody>
          <a:bodyPr/>
          <a:lstStyle/>
          <a:p>
            <a:r>
              <a:rPr lang="en-US" noProof="0">
                <a:hlinkClick r:id="rId2"/>
              </a:rPr>
              <a:t>https://www.irion-edm.com/data-management-insights/gartner-data-summit-irion-representative-vendor-for-data-fabric-technology/</a:t>
            </a:r>
            <a:r>
              <a:rPr lang="en-US" noProof="0"/>
              <a:t> </a:t>
            </a:r>
          </a:p>
        </p:txBody>
      </p:sp>
      <p:pic>
        <p:nvPicPr>
          <p:cNvPr id="3074" name="Picture 2" descr="Garter: The Data Fabric is the solution to these issues"/>
          <p:cNvPicPr>
            <a:picLocks noChangeAspect="1" noChangeArrowheads="1"/>
          </p:cNvPicPr>
          <p:nvPr/>
        </p:nvPicPr>
        <p:blipFill rotWithShape="1">
          <a:blip r:embed="rId3">
            <a:extLst>
              <a:ext uri="{28A0092B-C50C-407E-A947-70E740481C1C}">
                <a14:useLocalDpi xmlns:a14="http://schemas.microsoft.com/office/drawing/2010/main" val="0"/>
              </a:ext>
            </a:extLst>
          </a:blip>
          <a:srcRect l="4620" t="12339" r="3264" b="9048"/>
          <a:stretch/>
        </p:blipFill>
        <p:spPr bwMode="auto">
          <a:xfrm>
            <a:off x="1390834" y="1758050"/>
            <a:ext cx="9410331" cy="4189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8261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Data fabric</a:t>
            </a:r>
          </a:p>
        </p:txBody>
      </p:sp>
      <p:sp>
        <p:nvSpPr>
          <p:cNvPr id="11" name="Segnaposto contenuto 10"/>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5DD6F1BA-2510-46FC-9346-AB1F3CA1593B}" type="slidenum">
              <a:rPr lang="it-IT" smtClean="0"/>
              <a:t>64</a:t>
            </a:fld>
            <a:endParaRPr lang="it-IT"/>
          </a:p>
        </p:txBody>
      </p:sp>
      <p:sp>
        <p:nvSpPr>
          <p:cNvPr id="6" name="Segnaposto contenuto 5"/>
          <p:cNvSpPr>
            <a:spLocks noGrp="1"/>
          </p:cNvSpPr>
          <p:nvPr>
            <p:ph idx="13"/>
          </p:nvPr>
        </p:nvSpPr>
        <p:spPr/>
        <p:txBody>
          <a:bodyPr/>
          <a:lstStyle/>
          <a:p>
            <a:r>
              <a:rPr lang="en-US" noProof="0"/>
              <a:t>Gartner, 2021 </a:t>
            </a:r>
            <a:r>
              <a:rPr lang="en-US" noProof="0">
                <a:hlinkClick r:id="rId2"/>
              </a:rPr>
              <a:t>https://www.gartner.com/smarterwithgartner/data-fabric-architecture-is-key-to-modernizing-data-management-and-integration</a:t>
            </a:r>
            <a:endParaRPr lang="en-US" noProof="0"/>
          </a:p>
        </p:txBody>
      </p:sp>
      <p:pic>
        <p:nvPicPr>
          <p:cNvPr id="9" name="Immagine 8">
            <a:extLst>
              <a:ext uri="{FF2B5EF4-FFF2-40B4-BE49-F238E27FC236}">
                <a16:creationId xmlns:a16="http://schemas.microsoft.com/office/drawing/2014/main" id="{9C1A2046-93AB-4863-BAD6-8F04CA71EDA3}"/>
              </a:ext>
            </a:extLst>
          </p:cNvPr>
          <p:cNvPicPr>
            <a:picLocks noChangeAspect="1"/>
          </p:cNvPicPr>
          <p:nvPr/>
        </p:nvPicPr>
        <p:blipFill>
          <a:blip r:embed="rId3"/>
          <a:stretch>
            <a:fillRect/>
          </a:stretch>
        </p:blipFill>
        <p:spPr>
          <a:xfrm>
            <a:off x="2714592" y="1700499"/>
            <a:ext cx="6762816" cy="4351338"/>
          </a:xfrm>
          <a:prstGeom prst="rect">
            <a:avLst/>
          </a:prstGeom>
        </p:spPr>
      </p:pic>
    </p:spTree>
    <p:extLst>
      <p:ext uri="{BB962C8B-B14F-4D97-AF65-F5344CB8AC3E}">
        <p14:creationId xmlns:p14="http://schemas.microsoft.com/office/powerpoint/2010/main" val="18988654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Data mesh</a:t>
            </a:r>
          </a:p>
        </p:txBody>
      </p:sp>
      <p:sp>
        <p:nvSpPr>
          <p:cNvPr id="3" name="Segnaposto contenuto 2"/>
          <p:cNvSpPr>
            <a:spLocks noGrp="1"/>
          </p:cNvSpPr>
          <p:nvPr>
            <p:ph idx="1"/>
          </p:nvPr>
        </p:nvSpPr>
        <p:spPr/>
        <p:txBody>
          <a:bodyPr anchor="t"/>
          <a:lstStyle/>
          <a:p>
            <a:r>
              <a:rPr lang="en-US" noProof="0"/>
              <a:t>Distributed data architecture, under centralized governance and standardization for interoperability, enabled by a shared and harmonized self-serve data infrastructure</a:t>
            </a:r>
          </a:p>
          <a:p>
            <a:pPr lvl="1"/>
            <a:r>
              <a:rPr lang="en-US" noProof="0"/>
              <a:t>Domain-oriented decentralized data ownership</a:t>
            </a:r>
          </a:p>
          <a:p>
            <a:pPr lvl="2"/>
            <a:r>
              <a:rPr lang="en-US" noProof="0"/>
              <a:t>Decentralization and distribution of responsibility to people who are closest to the data, in order </a:t>
            </a:r>
            <a:br>
              <a:rPr lang="en-US" noProof="0"/>
            </a:br>
            <a:r>
              <a:rPr lang="en-US" noProof="0"/>
              <a:t>to support continuous change and scalability</a:t>
            </a:r>
          </a:p>
          <a:p>
            <a:pPr lvl="2"/>
            <a:r>
              <a:rPr lang="en-US" noProof="0"/>
              <a:t>Each domain exposes its own op/analytical APIs</a:t>
            </a:r>
          </a:p>
          <a:p>
            <a:pPr lvl="1"/>
            <a:r>
              <a:rPr lang="en-US" b="1" noProof="0"/>
              <a:t>Data as a product </a:t>
            </a:r>
            <a:r>
              <a:rPr lang="en-US" noProof="0"/>
              <a:t>(</a:t>
            </a:r>
            <a:r>
              <a:rPr lang="en-US" i="1" noProof="0"/>
              <a:t>quantum</a:t>
            </a:r>
            <a:r>
              <a:rPr lang="en-US" noProof="0"/>
              <a:t>)</a:t>
            </a:r>
          </a:p>
          <a:p>
            <a:pPr lvl="2"/>
            <a:r>
              <a:rPr lang="en-US" noProof="0"/>
              <a:t>Products must be discoverable, addressable, trustworthy, self-describing, secure</a:t>
            </a:r>
          </a:p>
          <a:p>
            <a:pPr lvl="1"/>
            <a:r>
              <a:rPr lang="en-US" noProof="0"/>
              <a:t>Self-serve data infrastructure as a platform</a:t>
            </a:r>
          </a:p>
          <a:p>
            <a:pPr lvl="2"/>
            <a:r>
              <a:rPr lang="en-US" noProof="0"/>
              <a:t>High-level abstraction of infrastructure to provision and manage the lifecycle of data products</a:t>
            </a:r>
          </a:p>
          <a:p>
            <a:pPr lvl="1"/>
            <a:r>
              <a:rPr lang="en-US" noProof="0"/>
              <a:t>Federated computational governance</a:t>
            </a:r>
          </a:p>
          <a:p>
            <a:pPr lvl="2"/>
            <a:r>
              <a:rPr lang="en-US" noProof="0"/>
              <a:t>A governance model that embraces decentralization and domain self-sovereignty, interoperability through global standardization, a dynamic topology, automated execution of decisions by the platform</a:t>
            </a:r>
          </a:p>
        </p:txBody>
      </p:sp>
      <p:sp>
        <p:nvSpPr>
          <p:cNvPr id="5" name="Segnaposto numero diapositiva 4"/>
          <p:cNvSpPr>
            <a:spLocks noGrp="1"/>
          </p:cNvSpPr>
          <p:nvPr>
            <p:ph type="sldNum" sz="quarter" idx="12"/>
          </p:nvPr>
        </p:nvSpPr>
        <p:spPr/>
        <p:txBody>
          <a:bodyPr/>
          <a:lstStyle/>
          <a:p>
            <a:fld id="{5DD6F1BA-2510-46FC-9346-AB1F3CA1593B}" type="slidenum">
              <a:rPr lang="it-IT" smtClean="0"/>
              <a:t>65</a:t>
            </a:fld>
            <a:endParaRPr lang="it-IT"/>
          </a:p>
        </p:txBody>
      </p:sp>
      <p:sp>
        <p:nvSpPr>
          <p:cNvPr id="6" name="Segnaposto contenuto 5"/>
          <p:cNvSpPr>
            <a:spLocks noGrp="1"/>
          </p:cNvSpPr>
          <p:nvPr>
            <p:ph idx="13"/>
          </p:nvPr>
        </p:nvSpPr>
        <p:spPr/>
        <p:txBody>
          <a:bodyPr/>
          <a:lstStyle/>
          <a:p>
            <a:r>
              <a:rPr lang="en-US" noProof="0" err="1"/>
              <a:t>Zhamak</a:t>
            </a:r>
            <a:r>
              <a:rPr lang="en-US" noProof="0"/>
              <a:t> </a:t>
            </a:r>
            <a:r>
              <a:rPr lang="en-US" noProof="0" err="1"/>
              <a:t>Dehghani</a:t>
            </a:r>
            <a:r>
              <a:rPr lang="en-US" noProof="0"/>
              <a:t>, 2019 </a:t>
            </a:r>
            <a:r>
              <a:rPr lang="en-US" noProof="0">
                <a:hlinkClick r:id="rId3"/>
              </a:rPr>
              <a:t>https://martinfowler.com/articles/data-monolith-to-mesh.html</a:t>
            </a:r>
            <a:br>
              <a:rPr lang="en-US" noProof="0"/>
            </a:br>
            <a:r>
              <a:rPr lang="en-US" noProof="0" err="1"/>
              <a:t>Zhamak</a:t>
            </a:r>
            <a:r>
              <a:rPr lang="en-US" noProof="0"/>
              <a:t> </a:t>
            </a:r>
            <a:r>
              <a:rPr lang="en-US" noProof="0" err="1"/>
              <a:t>Dehghani</a:t>
            </a:r>
            <a:r>
              <a:rPr lang="en-US" noProof="0"/>
              <a:t>, 2020 </a:t>
            </a:r>
            <a:r>
              <a:rPr lang="en-US" noProof="0">
                <a:hlinkClick r:id="rId4"/>
              </a:rPr>
              <a:t>https://martinfowler.com/articles/data-mesh-principles.html</a:t>
            </a:r>
            <a:r>
              <a:rPr lang="en-US" noProof="0"/>
              <a:t> </a:t>
            </a:r>
          </a:p>
        </p:txBody>
      </p:sp>
    </p:spTree>
    <p:extLst>
      <p:ext uri="{BB962C8B-B14F-4D97-AF65-F5344CB8AC3E}">
        <p14:creationId xmlns:p14="http://schemas.microsoft.com/office/powerpoint/2010/main" val="27234170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6C927F-519F-42E5-B2B2-3208930E70EE}"/>
              </a:ext>
            </a:extLst>
          </p:cNvPr>
          <p:cNvSpPr>
            <a:spLocks noGrp="1"/>
          </p:cNvSpPr>
          <p:nvPr>
            <p:ph type="title"/>
          </p:nvPr>
        </p:nvSpPr>
        <p:spPr/>
        <p:txBody>
          <a:bodyPr/>
          <a:lstStyle/>
          <a:p>
            <a:r>
              <a:rPr lang="en-US" noProof="0"/>
              <a:t>Data mesh</a:t>
            </a:r>
            <a:endParaRPr lang="en-US"/>
          </a:p>
        </p:txBody>
      </p:sp>
      <p:sp>
        <p:nvSpPr>
          <p:cNvPr id="8" name="Content Placeholder 7">
            <a:extLst>
              <a:ext uri="{FF2B5EF4-FFF2-40B4-BE49-F238E27FC236}">
                <a16:creationId xmlns:a16="http://schemas.microsoft.com/office/drawing/2014/main" id="{92434FD6-B583-4286-9B8C-1D2331165EC7}"/>
              </a:ext>
            </a:extLst>
          </p:cNvPr>
          <p:cNvSpPr>
            <a:spLocks noGrp="1"/>
          </p:cNvSpPr>
          <p:nvPr>
            <p:ph sz="half" idx="1"/>
          </p:nvPr>
        </p:nvSpPr>
        <p:spPr>
          <a:xfrm>
            <a:off x="838200" y="1825625"/>
            <a:ext cx="5181600" cy="4351338"/>
          </a:xfrm>
        </p:spPr>
        <p:txBody>
          <a:bodyPr/>
          <a:lstStyle/>
          <a:p>
            <a:r>
              <a:rPr lang="en-US"/>
              <a:t>Data Mesh organizes data around </a:t>
            </a:r>
            <a:r>
              <a:rPr lang="en-US" b="1"/>
              <a:t>business domain owners </a:t>
            </a:r>
            <a:r>
              <a:rPr lang="en-US"/>
              <a:t>and transforms relevant data assets (data sources) to </a:t>
            </a:r>
            <a:r>
              <a:rPr lang="en-US" b="1"/>
              <a:t>data products</a:t>
            </a:r>
            <a:r>
              <a:rPr lang="en-US"/>
              <a:t> that can be consumed by distributed business users from various business domains or functions</a:t>
            </a:r>
          </a:p>
          <a:p>
            <a:pPr lvl="1"/>
            <a:r>
              <a:rPr lang="en-US"/>
              <a:t>Data products are created, governed, and used in an </a:t>
            </a:r>
            <a:r>
              <a:rPr lang="en-US" b="1"/>
              <a:t>autonomous, decentralized</a:t>
            </a:r>
            <a:r>
              <a:rPr lang="en-US"/>
              <a:t>, and self-service manner</a:t>
            </a:r>
          </a:p>
          <a:p>
            <a:pPr lvl="1"/>
            <a:r>
              <a:rPr lang="en-US" b="1"/>
              <a:t>Self-service capabilities</a:t>
            </a:r>
            <a:r>
              <a:rPr lang="en-US"/>
              <a:t>, which we have already referenced as a Data Fabric capability, enable business organizations to entertain a data marketplace with shopping-for-data characteristics</a:t>
            </a:r>
          </a:p>
        </p:txBody>
      </p:sp>
      <p:pic>
        <p:nvPicPr>
          <p:cNvPr id="12" name="Content Placeholder 11">
            <a:extLst>
              <a:ext uri="{FF2B5EF4-FFF2-40B4-BE49-F238E27FC236}">
                <a16:creationId xmlns:a16="http://schemas.microsoft.com/office/drawing/2014/main" id="{735A252E-3B39-43A6-95F8-96BCFED38947}"/>
              </a:ext>
            </a:extLst>
          </p:cNvPr>
          <p:cNvPicPr>
            <a:picLocks noGrp="1" noChangeAspect="1"/>
          </p:cNvPicPr>
          <p:nvPr>
            <p:ph sz="half" idx="2"/>
          </p:nvPr>
        </p:nvPicPr>
        <p:blipFill>
          <a:blip r:embed="rId2"/>
          <a:stretch>
            <a:fillRect/>
          </a:stretch>
        </p:blipFill>
        <p:spPr>
          <a:xfrm>
            <a:off x="6172200" y="2395244"/>
            <a:ext cx="5181600" cy="3212100"/>
          </a:xfrm>
        </p:spPr>
      </p:pic>
      <p:sp>
        <p:nvSpPr>
          <p:cNvPr id="4" name="Footer Placeholder 3">
            <a:extLst>
              <a:ext uri="{FF2B5EF4-FFF2-40B4-BE49-F238E27FC236}">
                <a16:creationId xmlns:a16="http://schemas.microsoft.com/office/drawing/2014/main" id="{8F41F5AE-0239-4880-BABD-F72121CB2F41}"/>
              </a:ext>
            </a:extLst>
          </p:cNvPr>
          <p:cNvSpPr>
            <a:spLocks noGrp="1"/>
          </p:cNvSpPr>
          <p:nvPr>
            <p:ph type="ftr" sz="quarter" idx="11"/>
          </p:nvPr>
        </p:nvSpPr>
        <p:spPr>
          <a:xfrm>
            <a:off x="-18535"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9B971B4D-B3BE-45A9-B000-A48813708D0C}"/>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66</a:t>
            </a:fld>
            <a:endParaRPr lang="en-US" noProof="0"/>
          </a:p>
        </p:txBody>
      </p:sp>
      <p:sp>
        <p:nvSpPr>
          <p:cNvPr id="18" name="Content Placeholder 17">
            <a:extLst>
              <a:ext uri="{FF2B5EF4-FFF2-40B4-BE49-F238E27FC236}">
                <a16:creationId xmlns:a16="http://schemas.microsoft.com/office/drawing/2014/main" id="{024E0E59-99EE-4DCE-A276-4A70331A5C6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4902380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BC753-2C8A-42B9-BE4F-6144B115814C}"/>
              </a:ext>
            </a:extLst>
          </p:cNvPr>
          <p:cNvSpPr>
            <a:spLocks noGrp="1"/>
          </p:cNvSpPr>
          <p:nvPr>
            <p:ph type="title"/>
          </p:nvPr>
        </p:nvSpPr>
        <p:spPr/>
        <p:txBody>
          <a:bodyPr/>
          <a:lstStyle/>
          <a:p>
            <a:r>
              <a:rPr lang="en-US"/>
              <a:t>What makes data a product?</a:t>
            </a:r>
          </a:p>
        </p:txBody>
      </p:sp>
      <p:sp>
        <p:nvSpPr>
          <p:cNvPr id="3" name="Content Placeholder 2">
            <a:extLst>
              <a:ext uri="{FF2B5EF4-FFF2-40B4-BE49-F238E27FC236}">
                <a16:creationId xmlns:a16="http://schemas.microsoft.com/office/drawing/2014/main" id="{56361F1D-7354-4D8B-BE66-9176B9816E2A}"/>
              </a:ext>
            </a:extLst>
          </p:cNvPr>
          <p:cNvSpPr>
            <a:spLocks noGrp="1"/>
          </p:cNvSpPr>
          <p:nvPr>
            <p:ph idx="1"/>
          </p:nvPr>
        </p:nvSpPr>
        <p:spPr/>
        <p:txBody>
          <a:bodyPr/>
          <a:lstStyle/>
          <a:p>
            <a:pPr lvl="1"/>
            <a:endParaRPr lang="en-US"/>
          </a:p>
          <a:p>
            <a:r>
              <a:rPr lang="en-US"/>
              <a:t>A </a:t>
            </a:r>
            <a:r>
              <a:rPr lang="en-US" b="1"/>
              <a:t>data product </a:t>
            </a:r>
            <a:r>
              <a:rPr lang="en-US"/>
              <a:t>is raw data transformed into a business context</a:t>
            </a:r>
          </a:p>
          <a:p>
            <a:pPr lvl="1"/>
            <a:r>
              <a:rPr lang="en-US"/>
              <a:t>Data products are registered in </a:t>
            </a:r>
            <a:r>
              <a:rPr lang="en-US" b="1"/>
              <a:t>knowledge catalog </a:t>
            </a:r>
            <a:r>
              <a:rPr lang="en-US"/>
              <a:t>through specifications (XML, JSON, etc.)</a:t>
            </a:r>
          </a:p>
          <a:p>
            <a:pPr lvl="1"/>
            <a:r>
              <a:rPr lang="en-US"/>
              <a:t>Main features</a:t>
            </a:r>
          </a:p>
          <a:p>
            <a:pPr lvl="2"/>
            <a:r>
              <a:rPr lang="en-US" b="1"/>
              <a:t>Data product description</a:t>
            </a:r>
            <a:r>
              <a:rPr lang="en-US"/>
              <a:t>: The data product needs to be well described</a:t>
            </a:r>
          </a:p>
          <a:p>
            <a:pPr lvl="2"/>
            <a:r>
              <a:rPr lang="en-US" b="1"/>
              <a:t>Access methods</a:t>
            </a:r>
            <a:r>
              <a:rPr lang="en-US"/>
              <a:t>: for example, REST APIs, SQL, NoSQL, etc., and where to find the data asset</a:t>
            </a:r>
          </a:p>
          <a:p>
            <a:pPr lvl="2"/>
            <a:r>
              <a:rPr lang="en-US" b="1"/>
              <a:t>Policies and rules</a:t>
            </a:r>
            <a:r>
              <a:rPr lang="en-US"/>
              <a:t>: who is allowed to consume the data product for what purpose</a:t>
            </a:r>
          </a:p>
          <a:p>
            <a:pPr lvl="2"/>
            <a:r>
              <a:rPr lang="en-US" b="1"/>
              <a:t>SLAs</a:t>
            </a:r>
            <a:r>
              <a:rPr lang="en-US"/>
              <a:t>: agreements regarding the data product availability, performance characteristics, functions, cost of data product usage</a:t>
            </a:r>
          </a:p>
          <a:p>
            <a:pPr lvl="2"/>
            <a:r>
              <a:rPr lang="en-US" b="1"/>
              <a:t>Defined format</a:t>
            </a:r>
            <a:r>
              <a:rPr lang="en-US"/>
              <a:t>: A data product needs to be described using a defined format</a:t>
            </a:r>
          </a:p>
          <a:p>
            <a:pPr lvl="2"/>
            <a:r>
              <a:rPr lang="en-US" b="1"/>
              <a:t>Cataloged</a:t>
            </a:r>
            <a:r>
              <a:rPr lang="en-US"/>
              <a:t>: All data products need to be registered in the knowledge catalog. Data products need to be searchable and discoverable by potential data product consumers and business user</a:t>
            </a:r>
          </a:p>
          <a:p>
            <a:pPr lvl="1"/>
            <a:r>
              <a:rPr lang="en-US"/>
              <a:t>Data products themselves are not stored in the knowledge catalog</a:t>
            </a:r>
          </a:p>
        </p:txBody>
      </p:sp>
      <p:sp>
        <p:nvSpPr>
          <p:cNvPr id="5" name="Footer Placeholder 4">
            <a:extLst>
              <a:ext uri="{FF2B5EF4-FFF2-40B4-BE49-F238E27FC236}">
                <a16:creationId xmlns:a16="http://schemas.microsoft.com/office/drawing/2014/main" id="{3759C9D3-2B17-4381-9A96-33D2B8BF3BEB}"/>
              </a:ext>
            </a:extLst>
          </p:cNvPr>
          <p:cNvSpPr>
            <a:spLocks noGrp="1"/>
          </p:cNvSpPr>
          <p:nvPr>
            <p:ph type="ftr" sz="quarter" idx="11"/>
          </p:nvPr>
        </p:nvSpPr>
        <p:spPr/>
        <p:txBody>
          <a:bodyPr/>
          <a:lstStyle/>
          <a:p>
            <a:r>
              <a:rPr lang="en-US" noProof="0"/>
              <a:t>Matteo Francia – University of Bologna</a:t>
            </a:r>
          </a:p>
        </p:txBody>
      </p:sp>
      <p:sp>
        <p:nvSpPr>
          <p:cNvPr id="6" name="Slide Number Placeholder 5">
            <a:extLst>
              <a:ext uri="{FF2B5EF4-FFF2-40B4-BE49-F238E27FC236}">
                <a16:creationId xmlns:a16="http://schemas.microsoft.com/office/drawing/2014/main" id="{8F7CEF64-3D59-4BCE-BFB4-C31A5FD20100}"/>
              </a:ext>
            </a:extLst>
          </p:cNvPr>
          <p:cNvSpPr>
            <a:spLocks noGrp="1"/>
          </p:cNvSpPr>
          <p:nvPr>
            <p:ph type="sldNum" sz="quarter" idx="12"/>
          </p:nvPr>
        </p:nvSpPr>
        <p:spPr/>
        <p:txBody>
          <a:bodyPr/>
          <a:lstStyle/>
          <a:p>
            <a:fld id="{5DD6F1BA-2510-46FC-9346-AB1F3CA1593B}" type="slidenum">
              <a:rPr lang="en-US" noProof="0" smtClean="0"/>
              <a:pPr/>
              <a:t>67</a:t>
            </a:fld>
            <a:endParaRPr lang="en-US" noProof="0"/>
          </a:p>
        </p:txBody>
      </p:sp>
      <p:sp>
        <p:nvSpPr>
          <p:cNvPr id="14" name="Content Placeholder 13">
            <a:extLst>
              <a:ext uri="{FF2B5EF4-FFF2-40B4-BE49-F238E27FC236}">
                <a16:creationId xmlns:a16="http://schemas.microsoft.com/office/drawing/2014/main" id="{255DAD76-F0E2-4D65-BF95-9FA20FD697E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8405465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EEC83-B1DC-41B1-8C8C-041AA4F4294B}"/>
              </a:ext>
            </a:extLst>
          </p:cNvPr>
          <p:cNvSpPr>
            <a:spLocks noGrp="1"/>
          </p:cNvSpPr>
          <p:nvPr>
            <p:ph type="title"/>
          </p:nvPr>
        </p:nvSpPr>
        <p:spPr/>
        <p:txBody>
          <a:bodyPr/>
          <a:lstStyle/>
          <a:p>
            <a:r>
              <a:rPr lang="en-US" noProof="0"/>
              <a:t>Data mesh vs data fabric</a:t>
            </a:r>
            <a:endParaRPr lang="en-US"/>
          </a:p>
        </p:txBody>
      </p:sp>
      <p:sp>
        <p:nvSpPr>
          <p:cNvPr id="3" name="Content Placeholder 2">
            <a:extLst>
              <a:ext uri="{FF2B5EF4-FFF2-40B4-BE49-F238E27FC236}">
                <a16:creationId xmlns:a16="http://schemas.microsoft.com/office/drawing/2014/main" id="{E8F046DD-48C3-4FD5-A64B-A6B6F77896B6}"/>
              </a:ext>
            </a:extLst>
          </p:cNvPr>
          <p:cNvSpPr>
            <a:spLocks noGrp="1"/>
          </p:cNvSpPr>
          <p:nvPr>
            <p:ph idx="1"/>
          </p:nvPr>
        </p:nvSpPr>
        <p:spPr/>
        <p:txBody>
          <a:bodyPr/>
          <a:lstStyle/>
          <a:p>
            <a:r>
              <a:rPr lang="en-US" noProof="0"/>
              <a:t>They are design concepts, not things</a:t>
            </a:r>
          </a:p>
          <a:p>
            <a:pPr lvl="1"/>
            <a:r>
              <a:rPr lang="en-US" noProof="0"/>
              <a:t>They are not mutually exclusive</a:t>
            </a:r>
          </a:p>
          <a:p>
            <a:pPr lvl="1"/>
            <a:r>
              <a:rPr lang="en-US" noProof="0"/>
              <a:t>They are architectural frameworks, not architectures</a:t>
            </a:r>
          </a:p>
          <a:p>
            <a:pPr lvl="2"/>
            <a:r>
              <a:rPr lang="en-US" noProof="0"/>
              <a:t>The frameworks must be adapted and customized to your needs, data, processes, and terminology</a:t>
            </a:r>
          </a:p>
          <a:p>
            <a:pPr lvl="2"/>
            <a:r>
              <a:rPr lang="en-US" noProof="0"/>
              <a:t>Gartner estimates 25% of data management vendors will provide a complete data fabric solution by 2024 – up from 5% today</a:t>
            </a:r>
          </a:p>
        </p:txBody>
      </p:sp>
      <p:sp>
        <p:nvSpPr>
          <p:cNvPr id="4" name="Footer Placeholder 3">
            <a:extLst>
              <a:ext uri="{FF2B5EF4-FFF2-40B4-BE49-F238E27FC236}">
                <a16:creationId xmlns:a16="http://schemas.microsoft.com/office/drawing/2014/main" id="{B8C5E6DE-9737-4F91-89F9-449C210F6966}"/>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BCF9E819-48AF-4BB7-97AE-15471EFF7560}"/>
              </a:ext>
            </a:extLst>
          </p:cNvPr>
          <p:cNvSpPr>
            <a:spLocks noGrp="1"/>
          </p:cNvSpPr>
          <p:nvPr>
            <p:ph type="sldNum" sz="quarter" idx="12"/>
          </p:nvPr>
        </p:nvSpPr>
        <p:spPr/>
        <p:txBody>
          <a:bodyPr/>
          <a:lstStyle/>
          <a:p>
            <a:fld id="{5DD6F1BA-2510-46FC-9346-AB1F3CA1593B}" type="slidenum">
              <a:rPr lang="en-US" noProof="0" smtClean="0"/>
              <a:t>68</a:t>
            </a:fld>
            <a:endParaRPr lang="en-US" noProof="0"/>
          </a:p>
        </p:txBody>
      </p:sp>
      <p:sp>
        <p:nvSpPr>
          <p:cNvPr id="6" name="Content Placeholder 5">
            <a:extLst>
              <a:ext uri="{FF2B5EF4-FFF2-40B4-BE49-F238E27FC236}">
                <a16:creationId xmlns:a16="http://schemas.microsoft.com/office/drawing/2014/main" id="{A14135FA-2D6E-413B-A2CC-F5D7CD2623A7}"/>
              </a:ext>
            </a:extLst>
          </p:cNvPr>
          <p:cNvSpPr>
            <a:spLocks noGrp="1"/>
          </p:cNvSpPr>
          <p:nvPr>
            <p:ph idx="13"/>
          </p:nvPr>
        </p:nvSpPr>
        <p:spPr/>
        <p:txBody>
          <a:bodyPr/>
          <a:lstStyle/>
          <a:p>
            <a:r>
              <a:rPr lang="en-US" noProof="0"/>
              <a:t>Alex Woodie, 2021 </a:t>
            </a:r>
            <a:r>
              <a:rPr lang="en-US" noProof="0">
                <a:hlinkClick r:id="rId2"/>
              </a:rPr>
              <a:t>https://www.datanami.com/2021/10/25/data-mesh-vs-data-fabric-understanding-the-differences/</a:t>
            </a:r>
            <a:r>
              <a:rPr lang="en-US" noProof="0"/>
              <a:t> </a:t>
            </a:r>
            <a:br>
              <a:rPr lang="en-US" noProof="0"/>
            </a:br>
            <a:r>
              <a:rPr lang="en-US" noProof="0"/>
              <a:t>Dave Wells, 2021 </a:t>
            </a:r>
            <a:r>
              <a:rPr lang="en-US" noProof="0">
                <a:hlinkClick r:id="rId3"/>
              </a:rPr>
              <a:t>https://www.eckerson.com/articles/data-architecture-complex-vs-complicated</a:t>
            </a:r>
            <a:r>
              <a:rPr lang="en-US" noProof="0"/>
              <a:t> </a:t>
            </a:r>
          </a:p>
        </p:txBody>
      </p:sp>
    </p:spTree>
    <p:extLst>
      <p:ext uri="{BB962C8B-B14F-4D97-AF65-F5344CB8AC3E}">
        <p14:creationId xmlns:p14="http://schemas.microsoft.com/office/powerpoint/2010/main" val="21613984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DDFD-BA5C-4E4D-BB60-D9B7076C9F61}"/>
              </a:ext>
            </a:extLst>
          </p:cNvPr>
          <p:cNvSpPr>
            <a:spLocks noGrp="1"/>
          </p:cNvSpPr>
          <p:nvPr>
            <p:ph type="title"/>
          </p:nvPr>
        </p:nvSpPr>
        <p:spPr/>
        <p:txBody>
          <a:bodyPr/>
          <a:lstStyle/>
          <a:p>
            <a:r>
              <a:rPr lang="en-US" noProof="0"/>
              <a:t>Data mesh vs data fabric</a:t>
            </a:r>
            <a:endParaRPr lang="en-US"/>
          </a:p>
        </p:txBody>
      </p:sp>
      <p:sp>
        <p:nvSpPr>
          <p:cNvPr id="3" name="Content Placeholder 2">
            <a:extLst>
              <a:ext uri="{FF2B5EF4-FFF2-40B4-BE49-F238E27FC236}">
                <a16:creationId xmlns:a16="http://schemas.microsoft.com/office/drawing/2014/main" id="{26634E18-2806-4335-B09D-9F20221DE7BF}"/>
              </a:ext>
            </a:extLst>
          </p:cNvPr>
          <p:cNvSpPr>
            <a:spLocks noGrp="1"/>
          </p:cNvSpPr>
          <p:nvPr>
            <p:ph idx="1"/>
          </p:nvPr>
        </p:nvSpPr>
        <p:spPr/>
        <p:txBody>
          <a:bodyPr/>
          <a:lstStyle/>
          <a:p>
            <a:r>
              <a:rPr lang="en-US" noProof="0"/>
              <a:t>Both provide an architectural framework to access data across multiple technologies and platforms</a:t>
            </a:r>
          </a:p>
          <a:p>
            <a:pPr lvl="1"/>
            <a:r>
              <a:rPr lang="en-US" b="1" noProof="0"/>
              <a:t>Data fabric</a:t>
            </a:r>
          </a:p>
          <a:p>
            <a:pPr lvl="2"/>
            <a:r>
              <a:rPr lang="en-US" noProof="0"/>
              <a:t>Attempts to centralize and coordinate data management</a:t>
            </a:r>
          </a:p>
          <a:p>
            <a:pPr lvl="2"/>
            <a:r>
              <a:rPr lang="en-US" noProof="0"/>
              <a:t>Tackles the complexity of data and metadata in a smart way that works well together</a:t>
            </a:r>
          </a:p>
          <a:p>
            <a:pPr lvl="2"/>
            <a:r>
              <a:rPr lang="en-US"/>
              <a:t>Focus on the architectural, technical capabilities, and intelligent analysis to produce active metadata supporting a smarter, AI-infused system to orchestrate various data integration styles</a:t>
            </a:r>
            <a:endParaRPr lang="en-US" noProof="0"/>
          </a:p>
          <a:p>
            <a:pPr lvl="1"/>
            <a:r>
              <a:rPr lang="en-US" b="1" noProof="0"/>
              <a:t>Data mesh</a:t>
            </a:r>
          </a:p>
          <a:p>
            <a:pPr lvl="2"/>
            <a:r>
              <a:rPr lang="en-US" noProof="0"/>
              <a:t>Emphasis on decentralization and data domain autonomy</a:t>
            </a:r>
          </a:p>
          <a:p>
            <a:pPr lvl="2"/>
            <a:r>
              <a:rPr lang="en-US" noProof="0"/>
              <a:t>Focuses on organizational change; it is more about people and process</a:t>
            </a:r>
          </a:p>
          <a:p>
            <a:pPr lvl="2"/>
            <a:r>
              <a:rPr lang="en-US"/>
              <a:t>Data are primarily organized around domain owners who create business-focused data products, which can be aggregated and consumed across distributed consumers</a:t>
            </a:r>
            <a:endParaRPr lang="en-US" noProof="0"/>
          </a:p>
        </p:txBody>
      </p:sp>
      <p:sp>
        <p:nvSpPr>
          <p:cNvPr id="4" name="Footer Placeholder 3">
            <a:extLst>
              <a:ext uri="{FF2B5EF4-FFF2-40B4-BE49-F238E27FC236}">
                <a16:creationId xmlns:a16="http://schemas.microsoft.com/office/drawing/2014/main" id="{4E2B8A1C-AC8A-4497-9643-CBB4518424FA}"/>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4BDCD2A1-9174-4B0E-BB26-BE750413A0F0}"/>
              </a:ext>
            </a:extLst>
          </p:cNvPr>
          <p:cNvSpPr>
            <a:spLocks noGrp="1"/>
          </p:cNvSpPr>
          <p:nvPr>
            <p:ph type="sldNum" sz="quarter" idx="12"/>
          </p:nvPr>
        </p:nvSpPr>
        <p:spPr/>
        <p:txBody>
          <a:bodyPr/>
          <a:lstStyle/>
          <a:p>
            <a:fld id="{5DD6F1BA-2510-46FC-9346-AB1F3CA1593B}" type="slidenum">
              <a:rPr lang="en-US" noProof="0" smtClean="0"/>
              <a:t>69</a:t>
            </a:fld>
            <a:endParaRPr lang="en-US" noProof="0"/>
          </a:p>
        </p:txBody>
      </p:sp>
      <p:sp>
        <p:nvSpPr>
          <p:cNvPr id="6" name="Content Placeholder 5">
            <a:extLst>
              <a:ext uri="{FF2B5EF4-FFF2-40B4-BE49-F238E27FC236}">
                <a16:creationId xmlns:a16="http://schemas.microsoft.com/office/drawing/2014/main" id="{0B1E420C-BC20-48AA-B514-33622B436DD6}"/>
              </a:ext>
            </a:extLst>
          </p:cNvPr>
          <p:cNvSpPr>
            <a:spLocks noGrp="1"/>
          </p:cNvSpPr>
          <p:nvPr>
            <p:ph idx="13"/>
          </p:nvPr>
        </p:nvSpPr>
        <p:spPr/>
        <p:txBody>
          <a:bodyPr/>
          <a:lstStyle/>
          <a:p>
            <a:r>
              <a:rPr lang="en-US" noProof="0"/>
              <a:t>Alex Woodie, 2021 </a:t>
            </a:r>
            <a:r>
              <a:rPr lang="en-US" noProof="0">
                <a:hlinkClick r:id="rId2"/>
              </a:rPr>
              <a:t>https://www.datanami.com/2021/10/25/data-mesh-vs-data-fabric-understanding-the-differences/</a:t>
            </a:r>
            <a:r>
              <a:rPr lang="en-US" noProof="0"/>
              <a:t> </a:t>
            </a:r>
            <a:br>
              <a:rPr lang="en-US" noProof="0"/>
            </a:br>
            <a:r>
              <a:rPr lang="en-US" noProof="0"/>
              <a:t>Dave Wells, 2021 </a:t>
            </a:r>
            <a:r>
              <a:rPr lang="en-US" noProof="0">
                <a:hlinkClick r:id="rId3"/>
              </a:rPr>
              <a:t>https://www.eckerson.com/articles/data-architecture-complex-vs-complicated</a:t>
            </a:r>
            <a:r>
              <a:rPr lang="en-US" noProof="0"/>
              <a:t> </a:t>
            </a:r>
          </a:p>
        </p:txBody>
      </p:sp>
    </p:spTree>
    <p:extLst>
      <p:ext uri="{BB962C8B-B14F-4D97-AF65-F5344CB8AC3E}">
        <p14:creationId xmlns:p14="http://schemas.microsoft.com/office/powerpoint/2010/main" val="2268979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a:t>Set up</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a:t>Download a pre-configured (VMware) VM with the installed software</a:t>
            </a:r>
          </a:p>
          <a:p>
            <a:pPr marL="800100" lvl="1" indent="-342900">
              <a:buFont typeface="+mj-lt"/>
              <a:buAutoNum type="arabicPeriod"/>
            </a:pPr>
            <a:r>
              <a:rPr lang="en-US" noProof="0"/>
              <a:t>Connect to a PC-lab using Guacamole (click here </a:t>
            </a:r>
            <a:r>
              <a:rPr lang="en-US" noProof="0">
                <a:hlinkClick r:id="rId2"/>
              </a:rPr>
              <a:t>https://csi-rlab.campusfc.unibo.it/</a:t>
            </a:r>
            <a:r>
              <a:rPr lang="en-US" noProof="0"/>
              <a:t>)</a:t>
            </a:r>
          </a:p>
          <a:p>
            <a:pPr marL="1257300" lvl="2" indent="-342900">
              <a:buFont typeface="+mj-lt"/>
              <a:buAutoNum type="alphaLcParenR"/>
            </a:pPr>
            <a:r>
              <a:rPr lang="en-US" noProof="0"/>
              <a:t>Enter your credentials</a:t>
            </a:r>
          </a:p>
          <a:p>
            <a:pPr marL="1257300" lvl="2" indent="-342900">
              <a:buFont typeface="+mj-lt"/>
              <a:buAutoNum type="alphaLcParenR"/>
            </a:pPr>
            <a:r>
              <a:rPr lang="en-US" noProof="0"/>
              <a:t>Choose `</a:t>
            </a:r>
            <a:r>
              <a:rPr lang="en-US" noProof="0" err="1"/>
              <a:t>LabCEZ</a:t>
            </a:r>
            <a:r>
              <a:rPr lang="en-US" noProof="0"/>
              <a:t>`</a:t>
            </a:r>
          </a:p>
          <a:p>
            <a:pPr marL="1257300" lvl="2" indent="-342900">
              <a:buFont typeface="+mj-lt"/>
              <a:buAutoNum type="alphaLcParenR"/>
            </a:pPr>
            <a:r>
              <a:rPr lang="en-US" noProof="0"/>
              <a:t>Click on the proper lab</a:t>
            </a:r>
          </a:p>
          <a:p>
            <a:pPr marL="800100" lvl="1" indent="-342900">
              <a:buFont typeface="+mj-lt"/>
              <a:buAutoNum type="arabicPeriod"/>
            </a:pPr>
            <a:r>
              <a:rPr lang="en-US" noProof="0"/>
              <a:t>Once logged in, download the VM from </a:t>
            </a:r>
            <a:r>
              <a:rPr lang="en-US" noProof="0">
                <a:hlinkClick r:id="rId3"/>
              </a:rPr>
              <a:t>http://big.csr.unibo.it/downloads/ubuntu-64-bit.zip</a:t>
            </a:r>
            <a:endParaRPr lang="en-US" noProof="0"/>
          </a:p>
          <a:p>
            <a:pPr marL="800100" lvl="1" indent="-342900">
              <a:buFont typeface="+mj-lt"/>
              <a:buAutoNum type="arabicPeriod"/>
            </a:pPr>
            <a:r>
              <a:rPr lang="en-US" noProof="0"/>
              <a:t>Unzip the content and launch `VMware Workstation Pro` (from the desktop)</a:t>
            </a:r>
          </a:p>
          <a:p>
            <a:pPr marL="800100" lvl="1" indent="-342900">
              <a:buFont typeface="+mj-lt"/>
              <a:buAutoNum type="arabicPeriod"/>
            </a:pPr>
            <a:r>
              <a:rPr lang="en-US" noProof="0"/>
              <a:t>`File` &gt; `Open...` &gt; `path/to/the/unzipped/</a:t>
            </a:r>
            <a:r>
              <a:rPr lang="en-US" noProof="0" err="1"/>
              <a:t>vm</a:t>
            </a:r>
            <a:r>
              <a:rPr lang="en-US" noProof="0"/>
              <a:t>/*.</a:t>
            </a:r>
            <a:r>
              <a:rPr lang="en-US" noProof="0" err="1"/>
              <a:t>vmx</a:t>
            </a:r>
            <a:r>
              <a:rPr lang="en-US" noProof="0"/>
              <a:t>` file</a:t>
            </a:r>
          </a:p>
          <a:p>
            <a:pPr marL="800100" lvl="1" indent="-342900">
              <a:buFont typeface="+mj-lt"/>
              <a:buAutoNum type="arabicPeriod"/>
            </a:pPr>
            <a:r>
              <a:rPr lang="en-US" noProof="0"/>
              <a:t>Launch the VM (user: `bigdata`, </a:t>
            </a:r>
            <a:r>
              <a:rPr lang="en-US" noProof="0" err="1"/>
              <a:t>pwd</a:t>
            </a:r>
            <a:r>
              <a:rPr lang="en-US" noProof="0"/>
              <a:t>: `bigdata`)</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it-IT" smtClean="0"/>
              <a:pPr/>
              <a:t>7</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4961602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361-02C1-4D9F-BA23-26EAB2910816}"/>
              </a:ext>
            </a:extLst>
          </p:cNvPr>
          <p:cNvSpPr>
            <a:spLocks noGrp="1"/>
          </p:cNvSpPr>
          <p:nvPr>
            <p:ph type="title"/>
          </p:nvPr>
        </p:nvSpPr>
        <p:spPr/>
        <p:txBody>
          <a:bodyPr/>
          <a:lstStyle/>
          <a:p>
            <a:r>
              <a:rPr lang="en-US" noProof="0"/>
              <a:t>Data mesh vs data fabric</a:t>
            </a:r>
            <a:endParaRPr lang="en-US"/>
          </a:p>
        </p:txBody>
      </p:sp>
      <p:pic>
        <p:nvPicPr>
          <p:cNvPr id="8" name="Content Placeholder 7">
            <a:extLst>
              <a:ext uri="{FF2B5EF4-FFF2-40B4-BE49-F238E27FC236}">
                <a16:creationId xmlns:a16="http://schemas.microsoft.com/office/drawing/2014/main" id="{894D18EA-DBB7-4C3F-8032-338F2ACF090C}"/>
              </a:ext>
            </a:extLst>
          </p:cNvPr>
          <p:cNvPicPr>
            <a:picLocks noGrp="1" noChangeAspect="1"/>
          </p:cNvPicPr>
          <p:nvPr>
            <p:ph idx="1"/>
          </p:nvPr>
        </p:nvPicPr>
        <p:blipFill>
          <a:blip r:embed="rId2"/>
          <a:stretch>
            <a:fillRect/>
          </a:stretch>
        </p:blipFill>
        <p:spPr>
          <a:xfrm>
            <a:off x="1931946" y="1700213"/>
            <a:ext cx="8328108" cy="4351337"/>
          </a:xfrm>
        </p:spPr>
      </p:pic>
      <p:sp>
        <p:nvSpPr>
          <p:cNvPr id="4" name="Footer Placeholder 3">
            <a:extLst>
              <a:ext uri="{FF2B5EF4-FFF2-40B4-BE49-F238E27FC236}">
                <a16:creationId xmlns:a16="http://schemas.microsoft.com/office/drawing/2014/main" id="{5A92829B-8FCE-43B4-A735-6FAFB9DB7CC1}"/>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6F6B6F51-F79D-430E-898A-09A86DC95080}"/>
              </a:ext>
            </a:extLst>
          </p:cNvPr>
          <p:cNvSpPr>
            <a:spLocks noGrp="1"/>
          </p:cNvSpPr>
          <p:nvPr>
            <p:ph type="sldNum" sz="quarter" idx="12"/>
          </p:nvPr>
        </p:nvSpPr>
        <p:spPr/>
        <p:txBody>
          <a:bodyPr/>
          <a:lstStyle/>
          <a:p>
            <a:fld id="{5DD6F1BA-2510-46FC-9346-AB1F3CA1593B}" type="slidenum">
              <a:rPr lang="en-US" noProof="0" smtClean="0"/>
              <a:t>70</a:t>
            </a:fld>
            <a:endParaRPr lang="en-US" noProof="0"/>
          </a:p>
        </p:txBody>
      </p:sp>
      <p:sp>
        <p:nvSpPr>
          <p:cNvPr id="6" name="Content Placeholder 5">
            <a:extLst>
              <a:ext uri="{FF2B5EF4-FFF2-40B4-BE49-F238E27FC236}">
                <a16:creationId xmlns:a16="http://schemas.microsoft.com/office/drawing/2014/main" id="{08DC232C-A4C0-4CB8-8215-A3B0E6EA506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214390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8C0C5FB-46FD-4AA7-869E-A6124112883C}"/>
              </a:ext>
            </a:extLst>
          </p:cNvPr>
          <p:cNvSpPr>
            <a:spLocks noGrp="1"/>
          </p:cNvSpPr>
          <p:nvPr>
            <p:ph type="title"/>
          </p:nvPr>
        </p:nvSpPr>
        <p:spPr/>
        <p:txBody>
          <a:bodyPr/>
          <a:lstStyle/>
          <a:p>
            <a:r>
              <a:rPr lang="en-US" noProof="0"/>
              <a:t>Data mesh vs data fabric</a:t>
            </a:r>
            <a:endParaRPr lang="en-US"/>
          </a:p>
        </p:txBody>
      </p:sp>
      <p:sp>
        <p:nvSpPr>
          <p:cNvPr id="3" name="Content Placeholder 2">
            <a:extLst>
              <a:ext uri="{FF2B5EF4-FFF2-40B4-BE49-F238E27FC236}">
                <a16:creationId xmlns:a16="http://schemas.microsoft.com/office/drawing/2014/main" id="{7CC518BE-A233-4513-93CE-E7863B8BD3A5}"/>
              </a:ext>
            </a:extLst>
          </p:cNvPr>
          <p:cNvSpPr>
            <a:spLocks noGrp="1"/>
          </p:cNvSpPr>
          <p:nvPr>
            <p:ph idx="1"/>
          </p:nvPr>
        </p:nvSpPr>
        <p:spPr>
          <a:xfrm>
            <a:off x="838200" y="1700499"/>
            <a:ext cx="10515600" cy="4351338"/>
          </a:xfrm>
        </p:spPr>
        <p:txBody>
          <a:bodyPr/>
          <a:lstStyle/>
          <a:p>
            <a:r>
              <a:rPr lang="en-US"/>
              <a:t>Data Fabric and Mesh are the results from the data architecture evolution</a:t>
            </a:r>
          </a:p>
          <a:p>
            <a:pPr lvl="1"/>
            <a:r>
              <a:rPr lang="en-US" b="1"/>
              <a:t>Many capabilities were in existence already long before</a:t>
            </a:r>
            <a:r>
              <a:rPr lang="en-US"/>
              <a:t> the terms were coined</a:t>
            </a:r>
          </a:p>
          <a:p>
            <a:endParaRPr lang="en-US"/>
          </a:p>
          <a:p>
            <a:r>
              <a:rPr lang="en-US"/>
              <a:t>Take away:</a:t>
            </a:r>
          </a:p>
          <a:p>
            <a:pPr lvl="1"/>
            <a:r>
              <a:rPr lang="en-US"/>
              <a:t>Abstract the “building blocks” of such platforms</a:t>
            </a:r>
          </a:p>
          <a:p>
            <a:pPr lvl="1"/>
            <a:r>
              <a:rPr lang="en-US"/>
              <a:t>Let them evolve according to scalability and flexibility requirements</a:t>
            </a:r>
          </a:p>
        </p:txBody>
      </p:sp>
      <p:sp>
        <p:nvSpPr>
          <p:cNvPr id="4" name="Footer Placeholder 3">
            <a:extLst>
              <a:ext uri="{FF2B5EF4-FFF2-40B4-BE49-F238E27FC236}">
                <a16:creationId xmlns:a16="http://schemas.microsoft.com/office/drawing/2014/main" id="{D181D591-F679-4907-8828-9AE0AEE17127}"/>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8366B299-2676-44B9-9FCF-8D8FC194DC65}"/>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71</a:t>
            </a:fld>
            <a:endParaRPr lang="en-US" noProof="0"/>
          </a:p>
        </p:txBody>
      </p:sp>
      <p:sp>
        <p:nvSpPr>
          <p:cNvPr id="11" name="Content Placeholder 10">
            <a:extLst>
              <a:ext uri="{FF2B5EF4-FFF2-40B4-BE49-F238E27FC236}">
                <a16:creationId xmlns:a16="http://schemas.microsoft.com/office/drawing/2014/main" id="{8FEC0F51-44EE-4B4A-B838-08BCCA2D3E3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3247824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82F7D310-46A4-4CD8-9868-A57387598655}"/>
              </a:ext>
            </a:extLst>
          </p:cNvPr>
          <p:cNvSpPr>
            <a:spLocks noGrp="1"/>
          </p:cNvSpPr>
          <p:nvPr>
            <p:ph type="title"/>
          </p:nvPr>
        </p:nvSpPr>
        <p:spPr/>
        <p:txBody>
          <a:bodyPr/>
          <a:lstStyle/>
          <a:p>
            <a:r>
              <a:rPr lang="en-US"/>
              <a:t>(Some) References</a:t>
            </a:r>
          </a:p>
        </p:txBody>
      </p:sp>
      <p:pic>
        <p:nvPicPr>
          <p:cNvPr id="8" name="Content Placeholder 7">
            <a:extLst>
              <a:ext uri="{FF2B5EF4-FFF2-40B4-BE49-F238E27FC236}">
                <a16:creationId xmlns:a16="http://schemas.microsoft.com/office/drawing/2014/main" id="{532887A0-B5A5-2AFF-2F2A-0D30C85E7844}"/>
              </a:ext>
            </a:extLst>
          </p:cNvPr>
          <p:cNvPicPr>
            <a:picLocks noGrp="1" noChangeAspect="1"/>
          </p:cNvPicPr>
          <p:nvPr>
            <p:ph idx="1"/>
          </p:nvPr>
        </p:nvPicPr>
        <p:blipFill rotWithShape="1">
          <a:blip r:embed="rId2"/>
          <a:srcRect l="984" t="2909" r="74360" b="1792"/>
          <a:stretch/>
        </p:blipFill>
        <p:spPr>
          <a:xfrm>
            <a:off x="2223942" y="2095139"/>
            <a:ext cx="2466814" cy="367145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C81B7A5-1A60-223E-B7CC-6EF00BC59E09}"/>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8B45D050-25AE-6178-B947-3F7C472BC435}"/>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72</a:t>
            </a:fld>
            <a:endParaRPr lang="en-US" noProof="0"/>
          </a:p>
        </p:txBody>
      </p:sp>
      <p:pic>
        <p:nvPicPr>
          <p:cNvPr id="19" name="Picture 18">
            <a:extLst>
              <a:ext uri="{FF2B5EF4-FFF2-40B4-BE49-F238E27FC236}">
                <a16:creationId xmlns:a16="http://schemas.microsoft.com/office/drawing/2014/main" id="{6DD10A79-C309-4FAC-B809-E00F63F4A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9500" y="2095139"/>
            <a:ext cx="2421287" cy="3671455"/>
          </a:xfrm>
          <a:prstGeom prst="rect">
            <a:avLst/>
          </a:prstGeom>
          <a:ln>
            <a:no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80C50D3D-2A5A-4A04-BA78-03A7AA7839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9531" y="2095138"/>
            <a:ext cx="2423160" cy="36714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061464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normAutofit fontScale="90000"/>
          </a:bodyPr>
          <a:lstStyle/>
          <a:p>
            <a:r>
              <a:rPr lang="en-US" noProof="0"/>
              <a:t>Example of data platform: Hadoop-based</a:t>
            </a:r>
          </a:p>
        </p:txBody>
      </p:sp>
      <p:sp>
        <p:nvSpPr>
          <p:cNvPr id="4" name="Segnaposto contenuto 3">
            <a:extLst>
              <a:ext uri="{FF2B5EF4-FFF2-40B4-BE49-F238E27FC236}">
                <a16:creationId xmlns:a16="http://schemas.microsoft.com/office/drawing/2014/main" id="{E58A8F81-CE72-4383-B945-81B586790CF9}"/>
              </a:ext>
            </a:extLst>
          </p:cNvPr>
          <p:cNvSpPr>
            <a:spLocks noGrp="1"/>
          </p:cNvSpPr>
          <p:nvPr>
            <p:ph idx="1"/>
          </p:nvPr>
        </p:nvSpPr>
        <p:spPr/>
        <p:txBody>
          <a:bodyPr/>
          <a:lstStyle/>
          <a:p>
            <a:r>
              <a:rPr lang="en-US" noProof="0"/>
              <a:t>A data platform on the Hadoop stack requires several tools</a:t>
            </a:r>
          </a:p>
          <a:p>
            <a:endParaRPr lang="en-US" noProof="0"/>
          </a:p>
          <a:p>
            <a:endParaRPr lang="en-US" noProof="0"/>
          </a:p>
          <a:p>
            <a:endParaRPr lang="en-US" noProof="0"/>
          </a:p>
          <a:p>
            <a:endParaRPr lang="en-US" noProof="0"/>
          </a:p>
          <a:p>
            <a:endParaRPr lang="en-US" noProof="0"/>
          </a:p>
          <a:p>
            <a:r>
              <a:rPr lang="en-US" noProof="0"/>
              <a:t>How many levels of complexity are hidden here?</a:t>
            </a:r>
          </a:p>
          <a:p>
            <a:r>
              <a:rPr lang="en-US" noProof="0"/>
              <a:t>How do you provision it?</a:t>
            </a:r>
          </a:p>
          <a:p>
            <a:pPr lvl="1"/>
            <a:r>
              <a:rPr lang="en-US" noProof="0"/>
              <a:t>Manual provisioning on-premises</a:t>
            </a:r>
          </a:p>
          <a:p>
            <a:pPr lvl="1"/>
            <a:r>
              <a:rPr lang="en-US" noProof="0"/>
              <a:t>Semi-automatic provisioning on-premises</a:t>
            </a:r>
          </a:p>
          <a:p>
            <a:pPr lvl="1"/>
            <a:r>
              <a:rPr lang="en-US" noProof="0"/>
              <a:t>Automatic provisioning in the cloud</a:t>
            </a:r>
          </a:p>
        </p:txBody>
      </p:sp>
      <p:sp>
        <p:nvSpPr>
          <p:cNvPr id="6" name="Segnaposto numero diapositiva 5"/>
          <p:cNvSpPr>
            <a:spLocks noGrp="1"/>
          </p:cNvSpPr>
          <p:nvPr>
            <p:ph type="sldNum" sz="quarter" idx="12"/>
          </p:nvPr>
        </p:nvSpPr>
        <p:spPr/>
        <p:txBody>
          <a:bodyPr/>
          <a:lstStyle/>
          <a:p>
            <a:fld id="{4FAB73BC-B049-4115-A692-8D63A059BFB8}" type="slidenum">
              <a:rPr lang="en-US"/>
              <a:pPr/>
              <a:t>73</a:t>
            </a:fld>
            <a:endParaRPr lang="en-US"/>
          </a:p>
        </p:txBody>
      </p:sp>
      <p:sp>
        <p:nvSpPr>
          <p:cNvPr id="24" name="Segnaposto contenuto 2"/>
          <p:cNvSpPr txBox="1">
            <a:spLocks/>
          </p:cNvSpPr>
          <p:nvPr/>
        </p:nvSpPr>
        <p:spPr>
          <a:xfrm>
            <a:off x="2346959" y="1845734"/>
            <a:ext cx="8044204"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endParaRPr lang="en-US" sz="1600"/>
          </a:p>
        </p:txBody>
      </p:sp>
      <p:grpSp>
        <p:nvGrpSpPr>
          <p:cNvPr id="7" name="Gruppo 6"/>
          <p:cNvGrpSpPr/>
          <p:nvPr/>
        </p:nvGrpSpPr>
        <p:grpSpPr>
          <a:xfrm>
            <a:off x="2617464" y="2237309"/>
            <a:ext cx="7503193" cy="1759044"/>
            <a:chOff x="2164068" y="2320546"/>
            <a:chExt cx="7503193" cy="1759044"/>
          </a:xfrm>
        </p:grpSpPr>
        <p:grpSp>
          <p:nvGrpSpPr>
            <p:cNvPr id="2" name="Gruppo 1">
              <a:extLst>
                <a:ext uri="{FF2B5EF4-FFF2-40B4-BE49-F238E27FC236}">
                  <a16:creationId xmlns:a16="http://schemas.microsoft.com/office/drawing/2014/main" id="{CF637D48-A04A-4715-9B33-BA3AAF255C04}"/>
                </a:ext>
              </a:extLst>
            </p:cNvPr>
            <p:cNvGrpSpPr/>
            <p:nvPr/>
          </p:nvGrpSpPr>
          <p:grpSpPr>
            <a:xfrm>
              <a:off x="2164068" y="2320546"/>
              <a:ext cx="7503193" cy="1759044"/>
              <a:chOff x="3224464" y="4295775"/>
              <a:chExt cx="7503193" cy="1759044"/>
            </a:xfrm>
          </p:grpSpPr>
          <p:sp>
            <p:nvSpPr>
              <p:cNvPr id="25" name="Rettangolo 24"/>
              <p:cNvSpPr/>
              <p:nvPr/>
            </p:nvSpPr>
            <p:spPr>
              <a:xfrm>
                <a:off x="3224464" y="4295775"/>
                <a:ext cx="7503193" cy="17590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350">
                    <a:solidFill>
                      <a:schemeClr val="tx1"/>
                    </a:solidFill>
                    <a:latin typeface="Helvetica" panose="020B0604020202020204" pitchFamily="34" charset="0"/>
                    <a:cs typeface="Helvetica" panose="020B0604020202020204" pitchFamily="34" charset="0"/>
                  </a:rPr>
                  <a:t>Storage   .</a:t>
                </a:r>
              </a:p>
              <a:p>
                <a:pPr algn="r"/>
                <a:r>
                  <a:rPr lang="en-US" sz="1350">
                    <a:solidFill>
                      <a:schemeClr val="tx1"/>
                    </a:solidFill>
                    <a:latin typeface="Helvetica" panose="020B0604020202020204" pitchFamily="34" charset="0"/>
                    <a:cs typeface="Helvetica" panose="020B0604020202020204" pitchFamily="34" charset="0"/>
                  </a:rPr>
                  <a:t>Resources   .</a:t>
                </a:r>
              </a:p>
              <a:p>
                <a:pPr algn="r"/>
                <a:r>
                  <a:rPr lang="en-US" sz="1350">
                    <a:solidFill>
                      <a:schemeClr val="tx1"/>
                    </a:solidFill>
                    <a:latin typeface="Helvetica" panose="020B0604020202020204" pitchFamily="34" charset="0"/>
                    <a:cs typeface="Helvetica" panose="020B0604020202020204" pitchFamily="34" charset="0"/>
                  </a:rPr>
                  <a:t>Application   .</a:t>
                </a:r>
              </a:p>
              <a:p>
                <a:pPr algn="r"/>
                <a:r>
                  <a:rPr lang="en-US" sz="1350">
                    <a:solidFill>
                      <a:schemeClr val="tx1"/>
                    </a:solidFill>
                    <a:latin typeface="Helvetica" panose="020B0604020202020204" pitchFamily="34" charset="0"/>
                    <a:cs typeface="Helvetica" panose="020B0604020202020204" pitchFamily="34" charset="0"/>
                  </a:rPr>
                  <a:t>GUI   .</a:t>
                </a:r>
              </a:p>
              <a:p>
                <a:pPr algn="r"/>
                <a:r>
                  <a:rPr lang="en-US" sz="1350">
                    <a:solidFill>
                      <a:schemeClr val="tx1"/>
                    </a:solidFill>
                    <a:latin typeface="Helvetica" panose="020B0604020202020204" pitchFamily="34" charset="0"/>
                    <a:cs typeface="Helvetica" panose="020B0604020202020204" pitchFamily="34" charset="0"/>
                  </a:rPr>
                  <a:t>Messaging   .</a:t>
                </a:r>
              </a:p>
              <a:p>
                <a:pPr algn="r"/>
                <a:r>
                  <a:rPr lang="en-US" sz="1350">
                    <a:solidFill>
                      <a:schemeClr val="tx1"/>
                    </a:solidFill>
                    <a:latin typeface="Helvetica" panose="020B0604020202020204" pitchFamily="34" charset="0"/>
                    <a:cs typeface="Helvetica" panose="020B0604020202020204" pitchFamily="34" charset="0"/>
                  </a:rPr>
                  <a:t>Orchestration   .</a:t>
                </a:r>
              </a:p>
            </p:txBody>
          </p:sp>
          <p:sp>
            <p:nvSpPr>
              <p:cNvPr id="26" name="Rettangolo arrotondato 25"/>
              <p:cNvSpPr/>
              <p:nvPr/>
            </p:nvSpPr>
            <p:spPr>
              <a:xfrm>
                <a:off x="4544574" y="5666797"/>
                <a:ext cx="2193110"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a:latin typeface="Helvetica" panose="020B0604020202020204" pitchFamily="34" charset="0"/>
                    <a:cs typeface="Helvetica" panose="020B0604020202020204" pitchFamily="34" charset="0"/>
                  </a:rPr>
                  <a:t>HDFS</a:t>
                </a:r>
              </a:p>
            </p:txBody>
          </p:sp>
          <p:sp>
            <p:nvSpPr>
              <p:cNvPr id="27" name="Rettangolo arrotondato 26"/>
              <p:cNvSpPr/>
              <p:nvPr/>
            </p:nvSpPr>
            <p:spPr>
              <a:xfrm>
                <a:off x="5127068" y="5311510"/>
                <a:ext cx="2975828" cy="306538"/>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a:latin typeface="Helvetica" panose="020B0604020202020204" pitchFamily="34" charset="0"/>
                    <a:cs typeface="Helvetica" panose="020B0604020202020204" pitchFamily="34" charset="0"/>
                  </a:rPr>
                  <a:t>YARN</a:t>
                </a:r>
              </a:p>
            </p:txBody>
          </p:sp>
          <p:sp>
            <p:nvSpPr>
              <p:cNvPr id="29" name="Rettangolo arrotondato 28"/>
              <p:cNvSpPr/>
              <p:nvPr/>
            </p:nvSpPr>
            <p:spPr>
              <a:xfrm rot="16200000">
                <a:off x="3697286" y="5157468"/>
                <a:ext cx="1257311" cy="3467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a:latin typeface="Helvetica" panose="020B0604020202020204" pitchFamily="34" charset="0"/>
                    <a:cs typeface="Helvetica" panose="020B0604020202020204" pitchFamily="34" charset="0"/>
                  </a:rPr>
                  <a:t>Zookeeper</a:t>
                </a:r>
              </a:p>
            </p:txBody>
          </p:sp>
          <p:sp>
            <p:nvSpPr>
              <p:cNvPr id="30" name="Rettangolo arrotondato 29"/>
              <p:cNvSpPr/>
              <p:nvPr/>
            </p:nvSpPr>
            <p:spPr>
              <a:xfrm rot="16200000">
                <a:off x="3296857" y="5157468"/>
                <a:ext cx="1257311" cy="3467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a:latin typeface="Helvetica" panose="020B0604020202020204" pitchFamily="34" charset="0"/>
                    <a:cs typeface="Helvetica" panose="020B0604020202020204" pitchFamily="34" charset="0"/>
                  </a:rPr>
                  <a:t>Kafka</a:t>
                </a:r>
              </a:p>
            </p:txBody>
          </p:sp>
          <p:sp>
            <p:nvSpPr>
              <p:cNvPr id="33" name="Figura a mano libera 32"/>
              <p:cNvSpPr/>
              <p:nvPr/>
            </p:nvSpPr>
            <p:spPr>
              <a:xfrm>
                <a:off x="5135492" y="4958122"/>
                <a:ext cx="1072565"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latin typeface="Helvetica" panose="020B0604020202020204" pitchFamily="34" charset="0"/>
                    <a:cs typeface="Helvetica" panose="020B0604020202020204" pitchFamily="34" charset="0"/>
                  </a:rPr>
                  <a:t>Map Reduce</a:t>
                </a:r>
              </a:p>
              <a:p>
                <a:pPr algn="ctr"/>
                <a:r>
                  <a:rPr lang="en-US" sz="700">
                    <a:latin typeface="Helvetica" panose="020B0604020202020204" pitchFamily="34" charset="0"/>
                    <a:cs typeface="Helvetica" panose="020B0604020202020204" pitchFamily="34" charset="0"/>
                  </a:rPr>
                  <a:t>Batch</a:t>
                </a:r>
                <a:endParaRPr lang="en-US" sz="1000">
                  <a:latin typeface="Helvetica" panose="020B0604020202020204" pitchFamily="34" charset="0"/>
                  <a:cs typeface="Helvetica" panose="020B0604020202020204" pitchFamily="34" charset="0"/>
                </a:endParaRPr>
              </a:p>
              <a:p>
                <a:pPr algn="ctr"/>
                <a:endParaRPr lang="en-US" sz="200">
                  <a:latin typeface="Helvetica" panose="020B0604020202020204" pitchFamily="34" charset="0"/>
                  <a:cs typeface="Helvetica" panose="020B0604020202020204" pitchFamily="34" charset="0"/>
                </a:endParaRPr>
              </a:p>
            </p:txBody>
          </p:sp>
          <p:sp>
            <p:nvSpPr>
              <p:cNvPr id="34" name="Figura a mano libera 33"/>
              <p:cNvSpPr/>
              <p:nvPr/>
            </p:nvSpPr>
            <p:spPr>
              <a:xfrm>
                <a:off x="4542643" y="5305456"/>
                <a:ext cx="552728"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000">
                    <a:latin typeface="Helvetica" panose="020B0604020202020204" pitchFamily="34" charset="0"/>
                    <a:cs typeface="Helvetica" panose="020B0604020202020204" pitchFamily="34" charset="0"/>
                  </a:rPr>
                  <a:t>HBASE</a:t>
                </a:r>
              </a:p>
              <a:p>
                <a:pPr algn="ctr"/>
                <a:r>
                  <a:rPr lang="en-US" sz="700">
                    <a:latin typeface="Helvetica" panose="020B0604020202020204" pitchFamily="34" charset="0"/>
                    <a:cs typeface="Helvetica" panose="020B0604020202020204" pitchFamily="34" charset="0"/>
                  </a:rPr>
                  <a:t>NoSQL</a:t>
                </a:r>
              </a:p>
              <a:p>
                <a:pPr algn="ctr"/>
                <a:endParaRPr lang="en-US" sz="200">
                  <a:latin typeface="Helvetica" panose="020B0604020202020204" pitchFamily="34" charset="0"/>
                  <a:cs typeface="Helvetica" panose="020B0604020202020204" pitchFamily="34" charset="0"/>
                </a:endParaRPr>
              </a:p>
            </p:txBody>
          </p:sp>
          <p:sp>
            <p:nvSpPr>
              <p:cNvPr id="35" name="Figura a mano libera 34"/>
              <p:cNvSpPr/>
              <p:nvPr/>
            </p:nvSpPr>
            <p:spPr>
              <a:xfrm>
                <a:off x="5135490" y="4702393"/>
                <a:ext cx="699875"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a:latin typeface="Helvetica" panose="020B0604020202020204" pitchFamily="34" charset="0"/>
                    <a:cs typeface="Helvetica" panose="020B0604020202020204" pitchFamily="34" charset="0"/>
                  </a:rPr>
                  <a:t>Pig</a:t>
                </a:r>
                <a:endParaRPr lang="en-US" sz="200">
                  <a:latin typeface="Helvetica" panose="020B0604020202020204" pitchFamily="34" charset="0"/>
                  <a:cs typeface="Helvetica" panose="020B0604020202020204" pitchFamily="34" charset="0"/>
                </a:endParaRPr>
              </a:p>
            </p:txBody>
          </p:sp>
          <p:sp>
            <p:nvSpPr>
              <p:cNvPr id="37" name="Figura a mano libera 36"/>
              <p:cNvSpPr/>
              <p:nvPr/>
            </p:nvSpPr>
            <p:spPr>
              <a:xfrm>
                <a:off x="6867833" y="4963190"/>
                <a:ext cx="542582" cy="394061"/>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latin typeface="Helvetica" panose="020B0604020202020204" pitchFamily="34" charset="0"/>
                    <a:cs typeface="Helvetica" panose="020B0604020202020204" pitchFamily="34" charset="0"/>
                  </a:rPr>
                  <a:t>Flink</a:t>
                </a:r>
              </a:p>
              <a:p>
                <a:pPr algn="ctr"/>
                <a:r>
                  <a:rPr lang="en-US" sz="700">
                    <a:latin typeface="Helvetica" panose="020B0604020202020204" pitchFamily="34" charset="0"/>
                    <a:cs typeface="Helvetica" panose="020B0604020202020204" pitchFamily="34" charset="0"/>
                  </a:rPr>
                  <a:t>real-time</a:t>
                </a:r>
              </a:p>
              <a:p>
                <a:pPr algn="ctr"/>
                <a:endParaRPr lang="en-US" sz="200">
                  <a:latin typeface="Helvetica" panose="020B0604020202020204" pitchFamily="34" charset="0"/>
                  <a:cs typeface="Helvetica" panose="020B0604020202020204" pitchFamily="34" charset="0"/>
                </a:endParaRPr>
              </a:p>
            </p:txBody>
          </p:sp>
          <p:sp>
            <p:nvSpPr>
              <p:cNvPr id="38" name="Figura a mano libera 37"/>
              <p:cNvSpPr/>
              <p:nvPr/>
            </p:nvSpPr>
            <p:spPr>
              <a:xfrm>
                <a:off x="6259528" y="4963191"/>
                <a:ext cx="542582"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sz="1000">
                    <a:latin typeface="Helvetica" panose="020B0604020202020204" pitchFamily="34" charset="0"/>
                    <a:cs typeface="Helvetica" panose="020B0604020202020204" pitchFamily="34" charset="0"/>
                  </a:rPr>
                  <a:t>Spark</a:t>
                </a:r>
              </a:p>
              <a:p>
                <a:pPr algn="ctr"/>
                <a:r>
                  <a:rPr lang="en-US" sz="700">
                    <a:latin typeface="Helvetica" panose="020B0604020202020204" pitchFamily="34" charset="0"/>
                    <a:cs typeface="Helvetica" panose="020B0604020202020204" pitchFamily="34" charset="0"/>
                  </a:rPr>
                  <a:t>in mem</a:t>
                </a:r>
              </a:p>
            </p:txBody>
          </p:sp>
          <p:sp>
            <p:nvSpPr>
              <p:cNvPr id="22" name="Figura a mano libera 21"/>
              <p:cNvSpPr/>
              <p:nvPr/>
            </p:nvSpPr>
            <p:spPr>
              <a:xfrm>
                <a:off x="4544572" y="5049721"/>
                <a:ext cx="545661"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000">
                    <a:latin typeface="Helvetica" panose="020B0604020202020204" pitchFamily="34" charset="0"/>
                    <a:cs typeface="Helvetica" panose="020B0604020202020204" pitchFamily="34" charset="0"/>
                  </a:rPr>
                  <a:t>Phoenix</a:t>
                </a:r>
              </a:p>
              <a:p>
                <a:pPr algn="ctr"/>
                <a:endParaRPr lang="en-US" sz="200">
                  <a:latin typeface="Helvetica" panose="020B0604020202020204" pitchFamily="34" charset="0"/>
                  <a:cs typeface="Helvetica" panose="020B0604020202020204" pitchFamily="34" charset="0"/>
                </a:endParaRPr>
              </a:p>
            </p:txBody>
          </p:sp>
          <p:sp>
            <p:nvSpPr>
              <p:cNvPr id="32" name="Figura a mano libera 31"/>
              <p:cNvSpPr/>
              <p:nvPr/>
            </p:nvSpPr>
            <p:spPr>
              <a:xfrm>
                <a:off x="7455673" y="4963191"/>
                <a:ext cx="647223"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latin typeface="Helvetica" panose="020B0604020202020204" pitchFamily="34" charset="0"/>
                    <a:cs typeface="Helvetica" panose="020B0604020202020204" pitchFamily="34" charset="0"/>
                  </a:rPr>
                  <a:t>Others…</a:t>
                </a:r>
              </a:p>
              <a:p>
                <a:pPr algn="ctr"/>
                <a:endParaRPr lang="en-US" sz="200">
                  <a:latin typeface="Helvetica" panose="020B0604020202020204" pitchFamily="34" charset="0"/>
                  <a:cs typeface="Helvetica" panose="020B0604020202020204" pitchFamily="34" charset="0"/>
                </a:endParaRPr>
              </a:p>
            </p:txBody>
          </p:sp>
          <p:sp>
            <p:nvSpPr>
              <p:cNvPr id="21" name="Rettangolo arrotondato 23">
                <a:extLst>
                  <a:ext uri="{FF2B5EF4-FFF2-40B4-BE49-F238E27FC236}">
                    <a16:creationId xmlns:a16="http://schemas.microsoft.com/office/drawing/2014/main" id="{17F27AF2-241D-496A-85CE-162EFCE0FAE9}"/>
                  </a:ext>
                </a:extLst>
              </p:cNvPr>
              <p:cNvSpPr/>
              <p:nvPr/>
            </p:nvSpPr>
            <p:spPr>
              <a:xfrm>
                <a:off x="4552994" y="4388068"/>
                <a:ext cx="2026525" cy="274514"/>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Helvetica" panose="020B0604020202020204" pitchFamily="34" charset="0"/>
                    <a:cs typeface="Helvetica" panose="020B0604020202020204" pitchFamily="34" charset="0"/>
                  </a:rPr>
                  <a:t>Hue</a:t>
                </a:r>
              </a:p>
            </p:txBody>
          </p:sp>
          <p:sp>
            <p:nvSpPr>
              <p:cNvPr id="23" name="Rettangolo arrotondato 25">
                <a:extLst>
                  <a:ext uri="{FF2B5EF4-FFF2-40B4-BE49-F238E27FC236}">
                    <a16:creationId xmlns:a16="http://schemas.microsoft.com/office/drawing/2014/main" id="{6F548D43-AF7C-426E-8957-C50445881A0A}"/>
                  </a:ext>
                </a:extLst>
              </p:cNvPr>
              <p:cNvSpPr/>
              <p:nvPr/>
            </p:nvSpPr>
            <p:spPr>
              <a:xfrm>
                <a:off x="6737683" y="5666797"/>
                <a:ext cx="2195041"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a:latin typeface="Helvetica" panose="020B0604020202020204" pitchFamily="34" charset="0"/>
                    <a:cs typeface="Helvetica" panose="020B0604020202020204" pitchFamily="34" charset="0"/>
                  </a:rPr>
                  <a:t>NoSQL</a:t>
                </a:r>
              </a:p>
            </p:txBody>
          </p:sp>
          <p:sp>
            <p:nvSpPr>
              <p:cNvPr id="28" name="Rettangolo arrotondato 25">
                <a:extLst>
                  <a:ext uri="{FF2B5EF4-FFF2-40B4-BE49-F238E27FC236}">
                    <a16:creationId xmlns:a16="http://schemas.microsoft.com/office/drawing/2014/main" id="{25CEE6BA-F261-4F56-957F-BC2AC53C35C9}"/>
                  </a:ext>
                </a:extLst>
              </p:cNvPr>
              <p:cNvSpPr/>
              <p:nvPr/>
            </p:nvSpPr>
            <p:spPr>
              <a:xfrm>
                <a:off x="8159014" y="4961358"/>
                <a:ext cx="764323" cy="659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Helvetica" panose="020B0604020202020204" pitchFamily="34" charset="0"/>
                    <a:cs typeface="Helvetica" panose="020B0604020202020204" pitchFamily="34" charset="0"/>
                  </a:rPr>
                  <a:t>Impala</a:t>
                </a:r>
              </a:p>
              <a:p>
                <a:pPr algn="ctr"/>
                <a:r>
                  <a:rPr lang="en-US" sz="700">
                    <a:latin typeface="Helvetica" panose="020B0604020202020204" pitchFamily="34" charset="0"/>
                    <a:cs typeface="Helvetica" panose="020B0604020202020204" pitchFamily="34" charset="0"/>
                  </a:rPr>
                  <a:t>MPP</a:t>
                </a:r>
              </a:p>
            </p:txBody>
          </p:sp>
          <p:sp>
            <p:nvSpPr>
              <p:cNvPr id="31" name="Rettangolo arrotondato 29">
                <a:extLst>
                  <a:ext uri="{FF2B5EF4-FFF2-40B4-BE49-F238E27FC236}">
                    <a16:creationId xmlns:a16="http://schemas.microsoft.com/office/drawing/2014/main" id="{3EA7FE02-3128-4CB1-960B-C6937E3A7772}"/>
                  </a:ext>
                </a:extLst>
              </p:cNvPr>
              <p:cNvSpPr/>
              <p:nvPr/>
            </p:nvSpPr>
            <p:spPr>
              <a:xfrm rot="16200000">
                <a:off x="2891674" y="5167874"/>
                <a:ext cx="1257311" cy="346747"/>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Helvetica" panose="020B0604020202020204" pitchFamily="34" charset="0"/>
                    <a:cs typeface="Helvetica" panose="020B0604020202020204" pitchFamily="34" charset="0"/>
                  </a:rPr>
                  <a:t>Airflow</a:t>
                </a:r>
              </a:p>
            </p:txBody>
          </p:sp>
          <p:sp>
            <p:nvSpPr>
              <p:cNvPr id="39" name="Rettangolo arrotondato 25">
                <a:extLst>
                  <a:ext uri="{FF2B5EF4-FFF2-40B4-BE49-F238E27FC236}">
                    <a16:creationId xmlns:a16="http://schemas.microsoft.com/office/drawing/2014/main" id="{9CA0D88B-511E-4684-9AD5-05FB1AC8C163}"/>
                  </a:ext>
                </a:extLst>
              </p:cNvPr>
              <p:cNvSpPr/>
              <p:nvPr/>
            </p:nvSpPr>
            <p:spPr>
              <a:xfrm>
                <a:off x="10514856" y="4388068"/>
                <a:ext cx="126000" cy="126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350"/>
              </a:p>
            </p:txBody>
          </p:sp>
          <p:sp>
            <p:nvSpPr>
              <p:cNvPr id="40" name="Rettangolo arrotondato 25">
                <a:extLst>
                  <a:ext uri="{FF2B5EF4-FFF2-40B4-BE49-F238E27FC236}">
                    <a16:creationId xmlns:a16="http://schemas.microsoft.com/office/drawing/2014/main" id="{672F3558-8DDE-4517-B63A-295E4F1C71D5}"/>
                  </a:ext>
                </a:extLst>
              </p:cNvPr>
              <p:cNvSpPr/>
              <p:nvPr/>
            </p:nvSpPr>
            <p:spPr>
              <a:xfrm>
                <a:off x="10514856" y="4595543"/>
                <a:ext cx="126000" cy="126000"/>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a:latin typeface="Helvetica" panose="020B0604020202020204" pitchFamily="34" charset="0"/>
                  <a:cs typeface="Helvetica" panose="020B0604020202020204" pitchFamily="34" charset="0"/>
                </a:endParaRPr>
              </a:p>
            </p:txBody>
          </p:sp>
          <p:sp>
            <p:nvSpPr>
              <p:cNvPr id="41" name="Rettangolo arrotondato 25">
                <a:extLst>
                  <a:ext uri="{FF2B5EF4-FFF2-40B4-BE49-F238E27FC236}">
                    <a16:creationId xmlns:a16="http://schemas.microsoft.com/office/drawing/2014/main" id="{872B0FE1-963C-43A4-8761-CC4F373AF264}"/>
                  </a:ext>
                </a:extLst>
              </p:cNvPr>
              <p:cNvSpPr/>
              <p:nvPr/>
            </p:nvSpPr>
            <p:spPr>
              <a:xfrm>
                <a:off x="10516818" y="4803018"/>
                <a:ext cx="126000" cy="12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panose="020B0604020202020204" pitchFamily="34" charset="0"/>
                  <a:cs typeface="Helvetica" panose="020B0604020202020204" pitchFamily="34" charset="0"/>
                </a:endParaRPr>
              </a:p>
            </p:txBody>
          </p:sp>
          <p:sp>
            <p:nvSpPr>
              <p:cNvPr id="42" name="Rettangolo arrotondato 25">
                <a:extLst>
                  <a:ext uri="{FF2B5EF4-FFF2-40B4-BE49-F238E27FC236}">
                    <a16:creationId xmlns:a16="http://schemas.microsoft.com/office/drawing/2014/main" id="{E6F5F9D3-88BB-4497-9DD5-001805F0E5E1}"/>
                  </a:ext>
                </a:extLst>
              </p:cNvPr>
              <p:cNvSpPr/>
              <p:nvPr/>
            </p:nvSpPr>
            <p:spPr>
              <a:xfrm>
                <a:off x="10513970" y="5011873"/>
                <a:ext cx="126000" cy="126000"/>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panose="020B0604020202020204" pitchFamily="34" charset="0"/>
                  <a:cs typeface="Helvetica" panose="020B0604020202020204" pitchFamily="34" charset="0"/>
                </a:endParaRPr>
              </a:p>
            </p:txBody>
          </p:sp>
          <p:sp>
            <p:nvSpPr>
              <p:cNvPr id="43" name="Rettangolo arrotondato 25">
                <a:extLst>
                  <a:ext uri="{FF2B5EF4-FFF2-40B4-BE49-F238E27FC236}">
                    <a16:creationId xmlns:a16="http://schemas.microsoft.com/office/drawing/2014/main" id="{9472E60E-54F8-4918-A028-5288B8F3C92F}"/>
                  </a:ext>
                </a:extLst>
              </p:cNvPr>
              <p:cNvSpPr/>
              <p:nvPr/>
            </p:nvSpPr>
            <p:spPr>
              <a:xfrm>
                <a:off x="10513970" y="5219348"/>
                <a:ext cx="126000" cy="12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a:latin typeface="Helvetica" panose="020B0604020202020204" pitchFamily="34" charset="0"/>
                  <a:cs typeface="Helvetica" panose="020B0604020202020204" pitchFamily="34" charset="0"/>
                </a:endParaRPr>
              </a:p>
            </p:txBody>
          </p:sp>
          <p:sp>
            <p:nvSpPr>
              <p:cNvPr id="44" name="Rettangolo arrotondato 25">
                <a:extLst>
                  <a:ext uri="{FF2B5EF4-FFF2-40B4-BE49-F238E27FC236}">
                    <a16:creationId xmlns:a16="http://schemas.microsoft.com/office/drawing/2014/main" id="{007C7A95-D6C7-42F8-9881-03DDCD756C4A}"/>
                  </a:ext>
                </a:extLst>
              </p:cNvPr>
              <p:cNvSpPr/>
              <p:nvPr/>
            </p:nvSpPr>
            <p:spPr>
              <a:xfrm>
                <a:off x="10515932" y="5426823"/>
                <a:ext cx="126000" cy="126000"/>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panose="020B0604020202020204" pitchFamily="34" charset="0"/>
                  <a:cs typeface="Helvetica" panose="020B0604020202020204" pitchFamily="34" charset="0"/>
                </a:endParaRPr>
              </a:p>
            </p:txBody>
          </p:sp>
        </p:grpSp>
        <p:sp>
          <p:nvSpPr>
            <p:cNvPr id="46" name="Figura a mano libera 45"/>
            <p:cNvSpPr/>
            <p:nvPr/>
          </p:nvSpPr>
          <p:spPr>
            <a:xfrm>
              <a:off x="4820226" y="2728631"/>
              <a:ext cx="698897"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a:latin typeface="Helvetica" panose="020B0604020202020204" pitchFamily="34" charset="0"/>
                  <a:cs typeface="Helvetica" panose="020B0604020202020204" pitchFamily="34" charset="0"/>
                </a:rPr>
                <a:t>Hive</a:t>
              </a:r>
              <a:endParaRPr lang="en-US" sz="20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543261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normAutofit/>
          </a:bodyPr>
          <a:lstStyle/>
          <a:p>
            <a:r>
              <a:rPr lang="en-US" noProof="0"/>
              <a:t>On-premises manual provisioning </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8"/>
            <a:ext cx="10515600" cy="4792375"/>
          </a:xfrm>
        </p:spPr>
        <p:txBody>
          <a:bodyPr/>
          <a:lstStyle/>
          <a:p>
            <a:r>
              <a:rPr lang="en-US" noProof="0"/>
              <a:t>Hardly advisable, if not for small and local tests</a:t>
            </a:r>
          </a:p>
          <a:p>
            <a:pPr lvl="1"/>
            <a:r>
              <a:rPr lang="en-US" b="1" noProof="0"/>
              <a:t>Technical challenges</a:t>
            </a:r>
          </a:p>
          <a:p>
            <a:pPr lvl="2"/>
            <a:r>
              <a:rPr lang="en-US" noProof="0"/>
              <a:t>Installation: how do I set up a new machine?</a:t>
            </a:r>
          </a:p>
          <a:p>
            <a:pPr lvl="2"/>
            <a:r>
              <a:rPr lang="en-US" noProof="0"/>
              <a:t>Networking: how do I cable dozens of machines?</a:t>
            </a:r>
          </a:p>
          <a:p>
            <a:pPr lvl="2"/>
            <a:r>
              <a:rPr lang="en-US" noProof="0"/>
              <a:t>Management: how do I replace a broken disk?</a:t>
            </a:r>
          </a:p>
          <a:p>
            <a:pPr lvl="2"/>
            <a:r>
              <a:rPr lang="en-US" noProof="0"/>
              <a:t>Upgrade: how do I extend the cluster with new services/machines?</a:t>
            </a:r>
          </a:p>
          <a:p>
            <a:pPr lvl="2"/>
            <a:r>
              <a:rPr lang="en-US" noProof="0"/>
              <a:t>(energy and cooling, software licenses, insurance...)</a:t>
            </a:r>
          </a:p>
          <a:p>
            <a:pPr lvl="1"/>
            <a:r>
              <a:rPr lang="en-US" b="1" noProof="0"/>
              <a:t>Technological challenges</a:t>
            </a:r>
          </a:p>
          <a:p>
            <a:pPr lvl="2"/>
            <a:r>
              <a:rPr lang="en-US" noProof="0"/>
              <a:t>How do we configure a distributed environment?</a:t>
            </a:r>
          </a:p>
          <a:p>
            <a:pPr lvl="2"/>
            <a:r>
              <a:rPr lang="en-US" noProof="0"/>
              <a:t>How do we set up/integrate/control independent services?</a:t>
            </a:r>
          </a:p>
          <a:p>
            <a:pPr lvl="2"/>
            <a:r>
              <a:rPr lang="en-US" noProof="0"/>
              <a:t>How do we orchestrate data flows?</a:t>
            </a:r>
          </a:p>
          <a:p>
            <a:pPr lvl="1"/>
            <a:r>
              <a:rPr lang="en-US" b="1" noProof="0"/>
              <a:t>Business challenges</a:t>
            </a:r>
          </a:p>
          <a:p>
            <a:pPr lvl="2"/>
            <a:r>
              <a:rPr lang="en-US" noProof="0"/>
              <a:t>Can we afford to spend resources on tasks that are not mission oriented?</a:t>
            </a:r>
          </a:p>
          <a:p>
            <a:pPr lvl="2"/>
            <a:r>
              <a:rPr lang="en-US" noProof="0"/>
              <a:t>No free lunch, each choice has cost/benefit</a:t>
            </a:r>
          </a:p>
          <a:p>
            <a:pPr lvl="2"/>
            <a:r>
              <a:rPr lang="en-US" noProof="0"/>
              <a:t>How much time does it take to master a technology?</a:t>
            </a:r>
          </a:p>
          <a:p>
            <a:pPr lvl="2"/>
            <a:r>
              <a:rPr lang="en-US" noProof="0"/>
              <a:t>How many people do I need?</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74</a:t>
            </a:fld>
            <a:endParaRPr lang="it-IT"/>
          </a:p>
        </p:txBody>
      </p:sp>
    </p:spTree>
    <p:extLst>
      <p:ext uri="{BB962C8B-B14F-4D97-AF65-F5344CB8AC3E}">
        <p14:creationId xmlns:p14="http://schemas.microsoft.com/office/powerpoint/2010/main" val="12270299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a:t>Example of data platform: MOSES</a:t>
            </a:r>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noProof="0"/>
              <a:t>Example of a data platform (MOSES)</a:t>
            </a:r>
          </a:p>
          <a:p>
            <a:r>
              <a:rPr lang="en-US" noProof="0"/>
              <a:t>Functional architecture</a:t>
            </a:r>
          </a:p>
          <a:p>
            <a:pPr lvl="1"/>
            <a:r>
              <a:rPr lang="en-US" noProof="0"/>
              <a:t>Components of MOSES are in orange</a:t>
            </a:r>
          </a:p>
          <a:p>
            <a:pPr lvl="1"/>
            <a:r>
              <a:rPr lang="en-US" noProof="0"/>
              <a:t>Others are standard components in charge of producing/consuming, processing, storing, and visualizing data</a:t>
            </a:r>
          </a:p>
          <a:p>
            <a:pPr lvl="1"/>
            <a:r>
              <a:rPr lang="en-US" noProof="0"/>
              <a:t>The orchestrator (e.g., Oozie) manages (e.g., schedules) the data transformation processes</a:t>
            </a:r>
          </a:p>
        </p:txBody>
      </p:sp>
      <p:sp>
        <p:nvSpPr>
          <p:cNvPr id="12" name="Segnaposto contenuto 11">
            <a:extLst>
              <a:ext uri="{FF2B5EF4-FFF2-40B4-BE49-F238E27FC236}">
                <a16:creationId xmlns:a16="http://schemas.microsoft.com/office/drawing/2014/main" id="{E5235F4F-4EF5-AA7A-7136-18215A4A9FE6}"/>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75</a:t>
            </a:fld>
            <a:endParaRPr lang="it-IT"/>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sz="1100" noProof="0"/>
              <a:t>Francia, M., Gallinucci, E., Golfarelli, M., Rizzi, S. et al. (2021). Making data platforms smarter with MOSES. Future Generation Computer Systems, 125, 299-313.</a:t>
            </a:r>
          </a:p>
        </p:txBody>
      </p:sp>
      <p:grpSp>
        <p:nvGrpSpPr>
          <p:cNvPr id="907" name="Group 116">
            <a:extLst>
              <a:ext uri="{FF2B5EF4-FFF2-40B4-BE49-F238E27FC236}">
                <a16:creationId xmlns:a16="http://schemas.microsoft.com/office/drawing/2014/main" id="{52517AF5-A0D6-7E74-48DF-3DFB25587B0F}"/>
              </a:ext>
            </a:extLst>
          </p:cNvPr>
          <p:cNvGrpSpPr/>
          <p:nvPr/>
        </p:nvGrpSpPr>
        <p:grpSpPr>
          <a:xfrm>
            <a:off x="6240780" y="1912303"/>
            <a:ext cx="5465517" cy="3985280"/>
            <a:chOff x="2709254" y="898518"/>
            <a:chExt cx="7639792" cy="5721159"/>
          </a:xfrm>
        </p:grpSpPr>
        <p:sp>
          <p:nvSpPr>
            <p:cNvPr id="908" name="Rettangolo 50">
              <a:extLst>
                <a:ext uri="{FF2B5EF4-FFF2-40B4-BE49-F238E27FC236}">
                  <a16:creationId xmlns:a16="http://schemas.microsoft.com/office/drawing/2014/main" id="{D80E5B75-D1EA-B4BB-AEF5-3CAC19434678}"/>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09" name="CasellaDiTesto 51">
              <a:extLst>
                <a:ext uri="{FF2B5EF4-FFF2-40B4-BE49-F238E27FC236}">
                  <a16:creationId xmlns:a16="http://schemas.microsoft.com/office/drawing/2014/main" id="{0ED092FB-9CC4-F75A-5095-5815E6C9BB79}"/>
                </a:ext>
              </a:extLst>
            </p:cNvPr>
            <p:cNvSpPr txBox="1"/>
            <p:nvPr/>
          </p:nvSpPr>
          <p:spPr>
            <a:xfrm>
              <a:off x="7695467" y="1891544"/>
              <a:ext cx="887767" cy="364515"/>
            </a:xfrm>
            <a:prstGeom prst="rect">
              <a:avLst/>
            </a:prstGeom>
            <a:noFill/>
          </p:spPr>
          <p:txBody>
            <a:bodyPr wrap="none" rtlCol="0">
              <a:spAutoFit/>
            </a:bodyPr>
            <a:lstStyle/>
            <a:p>
              <a:r>
                <a:rPr lang="en-GB" sz="1050">
                  <a:latin typeface="Times New Roman"/>
                  <a:cs typeface="Times New Roman"/>
                </a:rPr>
                <a:t>MOSES</a:t>
              </a:r>
            </a:p>
          </p:txBody>
        </p:sp>
        <p:sp>
          <p:nvSpPr>
            <p:cNvPr id="910" name="Cilindro 52">
              <a:extLst>
                <a:ext uri="{FF2B5EF4-FFF2-40B4-BE49-F238E27FC236}">
                  <a16:creationId xmlns:a16="http://schemas.microsoft.com/office/drawing/2014/main" id="{461CA0D9-FDFC-FFB0-9871-681CF21C7251}"/>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a:latin typeface="Times New Roman"/>
                  <a:cs typeface="Times New Roman"/>
                </a:rPr>
                <a:t>Metadata</a:t>
              </a:r>
            </a:p>
          </p:txBody>
        </p:sp>
        <p:sp>
          <p:nvSpPr>
            <p:cNvPr id="911" name="Rettangolo arrotondato 53">
              <a:extLst>
                <a:ext uri="{FF2B5EF4-FFF2-40B4-BE49-F238E27FC236}">
                  <a16:creationId xmlns:a16="http://schemas.microsoft.com/office/drawing/2014/main" id="{1E4DDFD9-2EDC-12AB-28A8-4D419C5D36D3}"/>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Extractor</a:t>
              </a:r>
            </a:p>
          </p:txBody>
        </p:sp>
        <p:sp>
          <p:nvSpPr>
            <p:cNvPr id="912" name="Rettangolo arrotondato 54">
              <a:extLst>
                <a:ext uri="{FF2B5EF4-FFF2-40B4-BE49-F238E27FC236}">
                  <a16:creationId xmlns:a16="http://schemas.microsoft.com/office/drawing/2014/main" id="{813E5EB3-6D5B-E7C7-37F4-962B0ADAE937}"/>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a:latin typeface="Times New Roman"/>
                  <a:cs typeface="Times New Roman"/>
                </a:rPr>
                <a:t>Metadata Search</a:t>
              </a:r>
            </a:p>
            <a:p>
              <a:pPr algn="ctr">
                <a:lnSpc>
                  <a:spcPts val="1320"/>
                </a:lnSpc>
              </a:pPr>
              <a:r>
                <a:rPr lang="en-GB" sz="1100">
                  <a:latin typeface="Times New Roman"/>
                  <a:cs typeface="Times New Roman"/>
                </a:rPr>
                <a:t>Engine</a:t>
              </a:r>
            </a:p>
          </p:txBody>
        </p:sp>
        <p:sp>
          <p:nvSpPr>
            <p:cNvPr id="913" name="Rettangolo arrotondato 55">
              <a:extLst>
                <a:ext uri="{FF2B5EF4-FFF2-40B4-BE49-F238E27FC236}">
                  <a16:creationId xmlns:a16="http://schemas.microsoft.com/office/drawing/2014/main" id="{02643BCF-456C-0068-3BA7-B194D93B18F6}"/>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a:latin typeface="Times New Roman"/>
                  <a:cs typeface="Times New Roman"/>
                </a:rPr>
                <a:t>Provenance Manager</a:t>
              </a:r>
            </a:p>
          </p:txBody>
        </p:sp>
        <p:sp>
          <p:nvSpPr>
            <p:cNvPr id="914" name="Rettangolo arrotondato 56">
              <a:extLst>
                <a:ext uri="{FF2B5EF4-FFF2-40B4-BE49-F238E27FC236}">
                  <a16:creationId xmlns:a16="http://schemas.microsoft.com/office/drawing/2014/main" id="{515C1812-ABC9-5932-1A21-AE7DD0E74E85}"/>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a:latin typeface="Times New Roman"/>
                  <a:cs typeface="Times New Roman"/>
                </a:rPr>
                <a:t>Custom components</a:t>
              </a:r>
            </a:p>
          </p:txBody>
        </p:sp>
        <p:sp>
          <p:nvSpPr>
            <p:cNvPr id="915" name="Rettangolo arrotondato 57">
              <a:extLst>
                <a:ext uri="{FF2B5EF4-FFF2-40B4-BE49-F238E27FC236}">
                  <a16:creationId xmlns:a16="http://schemas.microsoft.com/office/drawing/2014/main" id="{EA353A0A-B6C9-82EB-700B-5DE524EC228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a:latin typeface="Times New Roman"/>
                  <a:cs typeface="Times New Roman"/>
                </a:rPr>
                <a:t>Trigger Engine</a:t>
              </a:r>
            </a:p>
          </p:txBody>
        </p:sp>
        <p:sp>
          <p:nvSpPr>
            <p:cNvPr id="916" name="Rettangolo 60">
              <a:extLst>
                <a:ext uri="{FF2B5EF4-FFF2-40B4-BE49-F238E27FC236}">
                  <a16:creationId xmlns:a16="http://schemas.microsoft.com/office/drawing/2014/main" id="{7666C3B5-4348-B922-A860-940751B6B800}"/>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17" name="Rettangolo 62">
              <a:extLst>
                <a:ext uri="{FF2B5EF4-FFF2-40B4-BE49-F238E27FC236}">
                  <a16:creationId xmlns:a16="http://schemas.microsoft.com/office/drawing/2014/main" id="{8BCA3AE5-F4EE-CF98-1BC4-744633CFBEF9}"/>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18" name="Rettangolo 66">
              <a:extLst>
                <a:ext uri="{FF2B5EF4-FFF2-40B4-BE49-F238E27FC236}">
                  <a16:creationId xmlns:a16="http://schemas.microsoft.com/office/drawing/2014/main" id="{DADEEBD5-88EC-0958-0AD6-5985E8E3D65A}"/>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19" name="Rettangolo 68">
              <a:extLst>
                <a:ext uri="{FF2B5EF4-FFF2-40B4-BE49-F238E27FC236}">
                  <a16:creationId xmlns:a16="http://schemas.microsoft.com/office/drawing/2014/main" id="{5F0919E3-1236-0717-F682-31492BDF16B0}"/>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20" name="CasellaDiTesto 69">
              <a:extLst>
                <a:ext uri="{FF2B5EF4-FFF2-40B4-BE49-F238E27FC236}">
                  <a16:creationId xmlns:a16="http://schemas.microsoft.com/office/drawing/2014/main" id="{AD5978C2-001E-4E9E-2973-727BA258C896}"/>
                </a:ext>
              </a:extLst>
            </p:cNvPr>
            <p:cNvSpPr txBox="1"/>
            <p:nvPr/>
          </p:nvSpPr>
          <p:spPr>
            <a:xfrm>
              <a:off x="2718787" y="1815433"/>
              <a:ext cx="1391925" cy="364515"/>
            </a:xfrm>
            <a:prstGeom prst="rect">
              <a:avLst/>
            </a:prstGeom>
            <a:noFill/>
          </p:spPr>
          <p:txBody>
            <a:bodyPr wrap="none" rtlCol="0">
              <a:spAutoFit/>
            </a:bodyPr>
            <a:lstStyle/>
            <a:p>
              <a:r>
                <a:rPr lang="en-GB" sz="1050">
                  <a:latin typeface="Times New Roman"/>
                  <a:cs typeface="Times New Roman"/>
                </a:rPr>
                <a:t>Data Processes</a:t>
              </a:r>
            </a:p>
          </p:txBody>
        </p:sp>
        <p:sp>
          <p:nvSpPr>
            <p:cNvPr id="921" name="Rettangolo arrotondato 12">
              <a:extLst>
                <a:ext uri="{FF2B5EF4-FFF2-40B4-BE49-F238E27FC236}">
                  <a16:creationId xmlns:a16="http://schemas.microsoft.com/office/drawing/2014/main" id="{95E92A67-D3B2-D26E-C7B5-7CBCDF652364}"/>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Orchestrator</a:t>
              </a:r>
            </a:p>
          </p:txBody>
        </p:sp>
        <p:sp>
          <p:nvSpPr>
            <p:cNvPr id="922" name="CasellaDiTesto 74">
              <a:extLst>
                <a:ext uri="{FF2B5EF4-FFF2-40B4-BE49-F238E27FC236}">
                  <a16:creationId xmlns:a16="http://schemas.microsoft.com/office/drawing/2014/main" id="{3FD9F452-CACF-4097-4087-D0945ADF670C}"/>
                </a:ext>
              </a:extLst>
            </p:cNvPr>
            <p:cNvSpPr txBox="1"/>
            <p:nvPr/>
          </p:nvSpPr>
          <p:spPr>
            <a:xfrm>
              <a:off x="2709254" y="3582796"/>
              <a:ext cx="831750" cy="364515"/>
            </a:xfrm>
            <a:prstGeom prst="rect">
              <a:avLst/>
            </a:prstGeom>
            <a:noFill/>
          </p:spPr>
          <p:txBody>
            <a:bodyPr wrap="none" rtlCol="0">
              <a:spAutoFit/>
            </a:bodyPr>
            <a:lstStyle/>
            <a:p>
              <a:r>
                <a:rPr lang="en-GB" sz="1050">
                  <a:latin typeface="Times New Roman"/>
                  <a:cs typeface="Times New Roman"/>
                </a:rPr>
                <a:t>Storage</a:t>
              </a:r>
            </a:p>
          </p:txBody>
        </p:sp>
        <p:sp>
          <p:nvSpPr>
            <p:cNvPr id="923" name="Cilindro 14">
              <a:extLst>
                <a:ext uri="{FF2B5EF4-FFF2-40B4-BE49-F238E27FC236}">
                  <a16:creationId xmlns:a16="http://schemas.microsoft.com/office/drawing/2014/main" id="{612BBF4E-6E74-943C-869A-E3F1BD88540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a:latin typeface="Times New Roman"/>
                  <a:cs typeface="Times New Roman"/>
                </a:rPr>
                <a:t>DFS</a:t>
              </a:r>
            </a:p>
          </p:txBody>
        </p:sp>
        <p:sp>
          <p:nvSpPr>
            <p:cNvPr id="924" name="Cilindro 75">
              <a:extLst>
                <a:ext uri="{FF2B5EF4-FFF2-40B4-BE49-F238E27FC236}">
                  <a16:creationId xmlns:a16="http://schemas.microsoft.com/office/drawing/2014/main" id="{F0279DCF-21F8-F798-4991-4D5630173EAF}"/>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a:latin typeface="Times New Roman"/>
                  <a:cs typeface="Times New Roman"/>
                </a:rPr>
                <a:t>Other Storages</a:t>
              </a:r>
            </a:p>
          </p:txBody>
        </p:sp>
        <p:sp>
          <p:nvSpPr>
            <p:cNvPr id="925" name="Rettangolo arrotondato 83">
              <a:extLst>
                <a:ext uri="{FF2B5EF4-FFF2-40B4-BE49-F238E27FC236}">
                  <a16:creationId xmlns:a16="http://schemas.microsoft.com/office/drawing/2014/main" id="{F346AD85-3FEB-A772-545A-2FB07E95F72C}"/>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1</a:t>
              </a:r>
            </a:p>
          </p:txBody>
        </p:sp>
        <p:sp>
          <p:nvSpPr>
            <p:cNvPr id="926" name="CasellaDiTesto 86">
              <a:extLst>
                <a:ext uri="{FF2B5EF4-FFF2-40B4-BE49-F238E27FC236}">
                  <a16:creationId xmlns:a16="http://schemas.microsoft.com/office/drawing/2014/main" id="{89077A35-3625-B09A-0A3A-73E4E03E1805}"/>
                </a:ext>
              </a:extLst>
            </p:cNvPr>
            <p:cNvSpPr txBox="1"/>
            <p:nvPr/>
          </p:nvSpPr>
          <p:spPr>
            <a:xfrm>
              <a:off x="6256663" y="5561595"/>
              <a:ext cx="1674255" cy="364515"/>
            </a:xfrm>
            <a:prstGeom prst="rect">
              <a:avLst/>
            </a:prstGeom>
            <a:noFill/>
          </p:spPr>
          <p:txBody>
            <a:bodyPr wrap="none" rtlCol="0">
              <a:spAutoFit/>
            </a:bodyPr>
            <a:lstStyle/>
            <a:p>
              <a:r>
                <a:rPr lang="en-GB" sz="1050">
                  <a:latin typeface="Times New Roman"/>
                  <a:cs typeface="Times New Roman"/>
                </a:rPr>
                <a:t>MOSES Interfaces</a:t>
              </a:r>
            </a:p>
          </p:txBody>
        </p:sp>
        <p:sp>
          <p:nvSpPr>
            <p:cNvPr id="927" name="CasellaDiTesto 87">
              <a:extLst>
                <a:ext uri="{FF2B5EF4-FFF2-40B4-BE49-F238E27FC236}">
                  <a16:creationId xmlns:a16="http://schemas.microsoft.com/office/drawing/2014/main" id="{988951A8-1CC7-AA7F-4CBA-8D1846E74D63}"/>
                </a:ext>
              </a:extLst>
            </p:cNvPr>
            <p:cNvSpPr txBox="1"/>
            <p:nvPr/>
          </p:nvSpPr>
          <p:spPr>
            <a:xfrm>
              <a:off x="2711179" y="5559590"/>
              <a:ext cx="1620478" cy="364515"/>
            </a:xfrm>
            <a:prstGeom prst="rect">
              <a:avLst/>
            </a:prstGeom>
            <a:noFill/>
          </p:spPr>
          <p:txBody>
            <a:bodyPr wrap="none" rtlCol="0">
              <a:spAutoFit/>
            </a:bodyPr>
            <a:lstStyle/>
            <a:p>
              <a:r>
                <a:rPr lang="en-GB" sz="1050">
                  <a:latin typeface="Times New Roman"/>
                  <a:cs typeface="Times New Roman"/>
                </a:rPr>
                <a:t>Process Interfaces</a:t>
              </a:r>
            </a:p>
          </p:txBody>
        </p:sp>
        <p:sp>
          <p:nvSpPr>
            <p:cNvPr id="928" name="Rettangolo arrotondato 90">
              <a:extLst>
                <a:ext uri="{FF2B5EF4-FFF2-40B4-BE49-F238E27FC236}">
                  <a16:creationId xmlns:a16="http://schemas.microsoft.com/office/drawing/2014/main" id="{AD305621-2AF8-88F5-D1AB-32766BBD0445}"/>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Web Interface</a:t>
              </a:r>
            </a:p>
          </p:txBody>
        </p:sp>
        <p:sp>
          <p:nvSpPr>
            <p:cNvPr id="929" name="Rettangolo arrotondato 92">
              <a:extLst>
                <a:ext uri="{FF2B5EF4-FFF2-40B4-BE49-F238E27FC236}">
                  <a16:creationId xmlns:a16="http://schemas.microsoft.com/office/drawing/2014/main" id="{1287B70A-CCD5-3F62-921E-66E0E7681437}"/>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Other Interfaces</a:t>
              </a:r>
            </a:p>
          </p:txBody>
        </p:sp>
        <p:sp>
          <p:nvSpPr>
            <p:cNvPr id="930" name="Rettangolo arrotondato 93">
              <a:extLst>
                <a:ext uri="{FF2B5EF4-FFF2-40B4-BE49-F238E27FC236}">
                  <a16:creationId xmlns:a16="http://schemas.microsoft.com/office/drawing/2014/main" id="{0A1B5310-B110-0EFD-97CD-B6119B6377D3}"/>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GUI</a:t>
              </a:r>
            </a:p>
          </p:txBody>
        </p:sp>
        <p:sp>
          <p:nvSpPr>
            <p:cNvPr id="931" name="Freccia a destra 96">
              <a:extLst>
                <a:ext uri="{FF2B5EF4-FFF2-40B4-BE49-F238E27FC236}">
                  <a16:creationId xmlns:a16="http://schemas.microsoft.com/office/drawing/2014/main" id="{043BDC6D-E713-29D8-7C68-C7BC922F0BFA}"/>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32" name="Freccia a destra 97">
              <a:extLst>
                <a:ext uri="{FF2B5EF4-FFF2-40B4-BE49-F238E27FC236}">
                  <a16:creationId xmlns:a16="http://schemas.microsoft.com/office/drawing/2014/main" id="{463F2210-DC12-94A9-7B8D-ECCDB6FFE6D4}"/>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33" name="Freccia a destra 99">
              <a:extLst>
                <a:ext uri="{FF2B5EF4-FFF2-40B4-BE49-F238E27FC236}">
                  <a16:creationId xmlns:a16="http://schemas.microsoft.com/office/drawing/2014/main" id="{3490736B-16BC-3367-A4E0-9B705D825B08}"/>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34" name="Rettangolo arrotondato 101">
              <a:extLst>
                <a:ext uri="{FF2B5EF4-FFF2-40B4-BE49-F238E27FC236}">
                  <a16:creationId xmlns:a16="http://schemas.microsoft.com/office/drawing/2014/main" id="{8DCD22E7-F58E-6424-9268-51855AC27169}"/>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Workflow Administration</a:t>
              </a:r>
            </a:p>
          </p:txBody>
        </p:sp>
        <p:sp>
          <p:nvSpPr>
            <p:cNvPr id="935" name="Freccia bidirezionale verticale 20">
              <a:extLst>
                <a:ext uri="{FF2B5EF4-FFF2-40B4-BE49-F238E27FC236}">
                  <a16:creationId xmlns:a16="http://schemas.microsoft.com/office/drawing/2014/main" id="{CCEC6082-1340-E13F-07EB-969D5CCCEE0A}"/>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36" name="Rettangolo arrotondato 41">
              <a:extLst>
                <a:ext uri="{FF2B5EF4-FFF2-40B4-BE49-F238E27FC236}">
                  <a16:creationId xmlns:a16="http://schemas.microsoft.com/office/drawing/2014/main" id="{20272037-C39B-5CBA-96E6-17B4CEE3BC19}"/>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2</a:t>
              </a:r>
            </a:p>
          </p:txBody>
        </p:sp>
        <p:sp>
          <p:nvSpPr>
            <p:cNvPr id="937" name="Rettangolo arrotondato 42">
              <a:extLst>
                <a:ext uri="{FF2B5EF4-FFF2-40B4-BE49-F238E27FC236}">
                  <a16:creationId xmlns:a16="http://schemas.microsoft.com/office/drawing/2014/main" id="{A4F5D27E-4B1B-5A05-81D6-B6087B57EF3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a:t>
              </a:r>
            </a:p>
          </p:txBody>
        </p:sp>
        <p:sp>
          <p:nvSpPr>
            <p:cNvPr id="938" name="Rettangolo arrotondato 43">
              <a:extLst>
                <a:ext uri="{FF2B5EF4-FFF2-40B4-BE49-F238E27FC236}">
                  <a16:creationId xmlns:a16="http://schemas.microsoft.com/office/drawing/2014/main" id="{7E8C2505-1C05-A2EB-AC60-75498D9D5C71}"/>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m</a:t>
              </a:r>
            </a:p>
          </p:txBody>
        </p:sp>
        <p:sp>
          <p:nvSpPr>
            <p:cNvPr id="939" name="Freccia bidirezionale verticale 44">
              <a:extLst>
                <a:ext uri="{FF2B5EF4-FFF2-40B4-BE49-F238E27FC236}">
                  <a16:creationId xmlns:a16="http://schemas.microsoft.com/office/drawing/2014/main" id="{091AA147-CDA6-C06D-C249-F35504FECE4E}"/>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40" name="Freccia bidirezionale verticale 47">
              <a:extLst>
                <a:ext uri="{FF2B5EF4-FFF2-40B4-BE49-F238E27FC236}">
                  <a16:creationId xmlns:a16="http://schemas.microsoft.com/office/drawing/2014/main" id="{003CA6F3-CF08-486E-F28A-3CFDF2292C38}"/>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41" name="Freccia bidirezionale verticale 49">
              <a:extLst>
                <a:ext uri="{FF2B5EF4-FFF2-40B4-BE49-F238E27FC236}">
                  <a16:creationId xmlns:a16="http://schemas.microsoft.com/office/drawing/2014/main" id="{75583BC4-DE1B-47CC-0A30-227C9571C052}"/>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pic>
          <p:nvPicPr>
            <p:cNvPr id="942" name="Immagine 1">
              <a:extLst>
                <a:ext uri="{FF2B5EF4-FFF2-40B4-BE49-F238E27FC236}">
                  <a16:creationId xmlns:a16="http://schemas.microsoft.com/office/drawing/2014/main" id="{8D6989F4-E4D1-F3F4-4221-A9624BA7DC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943" name="Immagine 2">
              <a:extLst>
                <a:ext uri="{FF2B5EF4-FFF2-40B4-BE49-F238E27FC236}">
                  <a16:creationId xmlns:a16="http://schemas.microsoft.com/office/drawing/2014/main" id="{E823D89A-30DE-5BDE-5CED-B4C78834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944" name="Picture 2" descr="Some evolution from PHP 5.3 to PHP 7.3 | by Smaine Milianni | Medium">
              <a:extLst>
                <a:ext uri="{FF2B5EF4-FFF2-40B4-BE49-F238E27FC236}">
                  <a16:creationId xmlns:a16="http://schemas.microsoft.com/office/drawing/2014/main" id="{340E29DF-65CB-7F22-451D-B23D179B387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945" name="Picture 6" descr="https://upload.wikimedia.org/wikipedia/commons/thumb/9/99/Unofficial_JavaScript_logo_2.svg/800px-Unofficial_JavaScript_logo_2.svg.png">
              <a:extLst>
                <a:ext uri="{FF2B5EF4-FFF2-40B4-BE49-F238E27FC236}">
                  <a16:creationId xmlns:a16="http://schemas.microsoft.com/office/drawing/2014/main" id="{66355967-732C-7C8B-93B4-988590F120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946" name="Immagine 8">
              <a:extLst>
                <a:ext uri="{FF2B5EF4-FFF2-40B4-BE49-F238E27FC236}">
                  <a16:creationId xmlns:a16="http://schemas.microsoft.com/office/drawing/2014/main" id="{EA25EB2F-5C9D-EE1A-BC9E-C58ED929BD5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947" name="Immagine 9">
              <a:extLst>
                <a:ext uri="{FF2B5EF4-FFF2-40B4-BE49-F238E27FC236}">
                  <a16:creationId xmlns:a16="http://schemas.microsoft.com/office/drawing/2014/main" id="{23AAD736-6D0F-2E05-9F6E-D415E21B39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948" name="Immagine 10">
              <a:extLst>
                <a:ext uri="{FF2B5EF4-FFF2-40B4-BE49-F238E27FC236}">
                  <a16:creationId xmlns:a16="http://schemas.microsoft.com/office/drawing/2014/main" id="{EF7C01F8-919B-16F5-180E-34702D5679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949" name="Immagine 11">
              <a:extLst>
                <a:ext uri="{FF2B5EF4-FFF2-40B4-BE49-F238E27FC236}">
                  <a16:creationId xmlns:a16="http://schemas.microsoft.com/office/drawing/2014/main" id="{BBDCC4D5-4FCE-9260-06A4-52767D1693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950" name="Immagine 13">
              <a:extLst>
                <a:ext uri="{FF2B5EF4-FFF2-40B4-BE49-F238E27FC236}">
                  <a16:creationId xmlns:a16="http://schemas.microsoft.com/office/drawing/2014/main" id="{B2645965-E26A-9E3F-3DAC-AE065643D17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951" name="Immagine 15">
              <a:extLst>
                <a:ext uri="{FF2B5EF4-FFF2-40B4-BE49-F238E27FC236}">
                  <a16:creationId xmlns:a16="http://schemas.microsoft.com/office/drawing/2014/main" id="{D9AB6333-4681-717B-196C-F17A1A0778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952" name="Immagine 16">
              <a:extLst>
                <a:ext uri="{FF2B5EF4-FFF2-40B4-BE49-F238E27FC236}">
                  <a16:creationId xmlns:a16="http://schemas.microsoft.com/office/drawing/2014/main" id="{0E655D19-C08D-574A-194F-B05A130CE5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953" name="Immagine 17">
              <a:extLst>
                <a:ext uri="{FF2B5EF4-FFF2-40B4-BE49-F238E27FC236}">
                  <a16:creationId xmlns:a16="http://schemas.microsoft.com/office/drawing/2014/main" id="{5D78B063-FAA2-0B05-2420-FEAF35C120C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954" name="Immagine 18">
              <a:extLst>
                <a:ext uri="{FF2B5EF4-FFF2-40B4-BE49-F238E27FC236}">
                  <a16:creationId xmlns:a16="http://schemas.microsoft.com/office/drawing/2014/main" id="{9368A1DF-D381-A9D9-247B-18CD02B6D51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955" name="Immagine 19">
              <a:extLst>
                <a:ext uri="{FF2B5EF4-FFF2-40B4-BE49-F238E27FC236}">
                  <a16:creationId xmlns:a16="http://schemas.microsoft.com/office/drawing/2014/main" id="{AB139896-2671-A502-4301-1E395E581FE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956" name="Picture 2" descr="Some evolution from PHP 5.3 to PHP 7.3 | by Smaine Milianni | Medium">
              <a:extLst>
                <a:ext uri="{FF2B5EF4-FFF2-40B4-BE49-F238E27FC236}">
                  <a16:creationId xmlns:a16="http://schemas.microsoft.com/office/drawing/2014/main" id="{0DD94959-DEF2-C0C8-C972-83761D9E45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957" name="Picture 6" descr="https://upload.wikimedia.org/wikipedia/commons/thumb/9/99/Unofficial_JavaScript_logo_2.svg/800px-Unofficial_JavaScript_logo_2.svg.png">
              <a:extLst>
                <a:ext uri="{FF2B5EF4-FFF2-40B4-BE49-F238E27FC236}">
                  <a16:creationId xmlns:a16="http://schemas.microsoft.com/office/drawing/2014/main" id="{C24907EA-F4BF-4AB5-7516-90C2CAF514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958" name="Immagine 58">
              <a:extLst>
                <a:ext uri="{FF2B5EF4-FFF2-40B4-BE49-F238E27FC236}">
                  <a16:creationId xmlns:a16="http://schemas.microsoft.com/office/drawing/2014/main" id="{2C9823EF-7820-AC47-223C-B9A4445BD5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959" name="Immagine 5">
              <a:extLst>
                <a:ext uri="{FF2B5EF4-FFF2-40B4-BE49-F238E27FC236}">
                  <a16:creationId xmlns:a16="http://schemas.microsoft.com/office/drawing/2014/main" id="{A85403D7-DD57-7841-6DFA-52F5942B8DC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6195603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674CF-426B-CDFF-2AA5-9CABB615B5E4}"/>
              </a:ext>
            </a:extLst>
          </p:cNvPr>
          <p:cNvSpPr>
            <a:spLocks noGrp="1"/>
          </p:cNvSpPr>
          <p:nvPr>
            <p:ph type="title"/>
          </p:nvPr>
        </p:nvSpPr>
        <p:spPr/>
        <p:txBody>
          <a:bodyPr/>
          <a:lstStyle/>
          <a:p>
            <a:r>
              <a:rPr lang="en-US" noProof="0"/>
              <a:t>Summing up</a:t>
            </a:r>
          </a:p>
        </p:txBody>
      </p:sp>
      <p:sp>
        <p:nvSpPr>
          <p:cNvPr id="3" name="Content Placeholder 2">
            <a:extLst>
              <a:ext uri="{FF2B5EF4-FFF2-40B4-BE49-F238E27FC236}">
                <a16:creationId xmlns:a16="http://schemas.microsoft.com/office/drawing/2014/main" id="{22FA65B5-8D4E-DA27-D262-E7EEB6484E82}"/>
              </a:ext>
            </a:extLst>
          </p:cNvPr>
          <p:cNvSpPr>
            <a:spLocks noGrp="1"/>
          </p:cNvSpPr>
          <p:nvPr>
            <p:ph idx="1"/>
          </p:nvPr>
        </p:nvSpPr>
        <p:spPr/>
        <p:txBody>
          <a:bodyPr/>
          <a:lstStyle/>
          <a:p>
            <a:pPr lvl="1"/>
            <a:r>
              <a:rPr lang="en-US" noProof="0"/>
              <a:t>Storage should be flexible enough to support heterogenous data models and raw data </a:t>
            </a:r>
          </a:p>
          <a:p>
            <a:pPr lvl="2"/>
            <a:r>
              <a:rPr lang="en-US" noProof="0"/>
              <a:t>From operational databases to DWHs </a:t>
            </a:r>
            <a:r>
              <a:rPr lang="en-US" b="1" noProof="0"/>
              <a:t>(why?)</a:t>
            </a:r>
          </a:p>
          <a:p>
            <a:pPr lvl="2"/>
            <a:r>
              <a:rPr lang="en-US" noProof="0"/>
              <a:t>From relational data models to NoSQL </a:t>
            </a:r>
            <a:r>
              <a:rPr lang="en-US" b="1" noProof="0"/>
              <a:t>(why?)</a:t>
            </a:r>
          </a:p>
          <a:p>
            <a:pPr lvl="2"/>
            <a:r>
              <a:rPr lang="en-US" noProof="0"/>
              <a:t>Data lake to (directly) ingest raw data</a:t>
            </a:r>
          </a:p>
          <a:p>
            <a:pPr lvl="1"/>
            <a:r>
              <a:rPr lang="en-US" noProof="0"/>
              <a:t>Storage, </a:t>
            </a:r>
            <a:r>
              <a:rPr lang="en-US" i="1" noProof="0"/>
              <a:t>per se</a:t>
            </a:r>
            <a:r>
              <a:rPr lang="en-US" noProof="0"/>
              <a:t>, is insufficient to get value from the data </a:t>
            </a:r>
            <a:r>
              <a:rPr lang="en-US" b="1" noProof="0"/>
              <a:t>(examples?)</a:t>
            </a:r>
          </a:p>
          <a:p>
            <a:pPr lvl="2"/>
            <a:r>
              <a:rPr lang="en-US" noProof="0"/>
              <a:t>We also need data processing and fruition</a:t>
            </a:r>
          </a:p>
          <a:p>
            <a:pPr lvl="2"/>
            <a:r>
              <a:rPr lang="en-US" noProof="0"/>
              <a:t>Data lakes are blurring into data platforms</a:t>
            </a:r>
          </a:p>
          <a:p>
            <a:pPr lvl="1"/>
            <a:r>
              <a:rPr lang="en-US" noProof="0"/>
              <a:t>Data platforms support end-to-end data needs </a:t>
            </a:r>
            <a:r>
              <a:rPr lang="en-US" b="1" noProof="0"/>
              <a:t>(which ones?)</a:t>
            </a:r>
          </a:p>
          <a:p>
            <a:pPr lvl="2"/>
            <a:r>
              <a:rPr lang="en-US" noProof="0"/>
              <a:t>Building data platforms is hard </a:t>
            </a:r>
            <a:r>
              <a:rPr lang="en-US" b="1" noProof="0"/>
              <a:t>(why?)</a:t>
            </a:r>
          </a:p>
          <a:p>
            <a:pPr lvl="2"/>
            <a:r>
              <a:rPr lang="en-US" noProof="0"/>
              <a:t>Managing data platforms is hard, exploit meta-data to ease this task</a:t>
            </a:r>
          </a:p>
          <a:p>
            <a:pPr lvl="3"/>
            <a:r>
              <a:rPr lang="en-US" noProof="0"/>
              <a:t>Data lineage, compression, profiling, resolution, etc.</a:t>
            </a:r>
          </a:p>
          <a:p>
            <a:pPr lvl="1"/>
            <a:r>
              <a:rPr lang="en-US" b="1" noProof="0"/>
              <a:t>Open question</a:t>
            </a:r>
            <a:r>
              <a:rPr lang="en-US" noProof="0"/>
              <a:t>: how do we deploy working data platforms?</a:t>
            </a:r>
          </a:p>
        </p:txBody>
      </p:sp>
      <p:sp>
        <p:nvSpPr>
          <p:cNvPr id="4" name="Footer Placeholder 3">
            <a:extLst>
              <a:ext uri="{FF2B5EF4-FFF2-40B4-BE49-F238E27FC236}">
                <a16:creationId xmlns:a16="http://schemas.microsoft.com/office/drawing/2014/main" id="{8BF5241A-F007-DA1A-11C0-2223C0448B51}"/>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CAC7C62B-546C-C667-C434-91CDAB4396CB}"/>
              </a:ext>
            </a:extLst>
          </p:cNvPr>
          <p:cNvSpPr>
            <a:spLocks noGrp="1"/>
          </p:cNvSpPr>
          <p:nvPr>
            <p:ph type="sldNum" sz="quarter" idx="12"/>
          </p:nvPr>
        </p:nvSpPr>
        <p:spPr/>
        <p:txBody>
          <a:bodyPr/>
          <a:lstStyle/>
          <a:p>
            <a:fld id="{5DD6F1BA-2510-46FC-9346-AB1F3CA1593B}" type="slidenum">
              <a:rPr lang="en-US" noProof="0" smtClean="0"/>
              <a:t>76</a:t>
            </a:fld>
            <a:endParaRPr lang="en-US" noProof="0"/>
          </a:p>
        </p:txBody>
      </p:sp>
      <p:sp>
        <p:nvSpPr>
          <p:cNvPr id="6" name="Content Placeholder 5">
            <a:extLst>
              <a:ext uri="{FF2B5EF4-FFF2-40B4-BE49-F238E27FC236}">
                <a16:creationId xmlns:a16="http://schemas.microsoft.com/office/drawing/2014/main" id="{3AB6C952-1917-DFD4-8EC9-4B7C8E3DB9F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8833891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a:t>BIG DATA AND </a:t>
            </a:r>
            <a:br>
              <a:rPr lang="en-US" noProof="0"/>
            </a:br>
            <a:r>
              <a:rPr lang="en-US" noProof="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a:t>Building data pipelines</a:t>
            </a:r>
            <a:endParaRPr lang="en-US" b="0" i="0" noProof="0">
              <a:effectLst/>
            </a:endParaRPr>
          </a:p>
        </p:txBody>
      </p:sp>
    </p:spTree>
    <p:extLst>
      <p:ext uri="{BB962C8B-B14F-4D97-AF65-F5344CB8AC3E}">
        <p14:creationId xmlns:p14="http://schemas.microsoft.com/office/powerpoint/2010/main" val="27219143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65B3D-8139-48DC-8096-FA0292DA3F56}"/>
              </a:ext>
            </a:extLst>
          </p:cNvPr>
          <p:cNvSpPr>
            <a:spLocks noGrp="1"/>
          </p:cNvSpPr>
          <p:nvPr>
            <p:ph type="title"/>
          </p:nvPr>
        </p:nvSpPr>
        <p:spPr/>
        <p:txBody>
          <a:bodyPr>
            <a:normAutofit/>
          </a:bodyPr>
          <a:lstStyle/>
          <a:p>
            <a:r>
              <a:rPr lang="en-US"/>
              <a:t>A necessary introduction</a:t>
            </a:r>
          </a:p>
        </p:txBody>
      </p:sp>
      <p:sp>
        <p:nvSpPr>
          <p:cNvPr id="3" name="Content Placeholder 2">
            <a:extLst>
              <a:ext uri="{FF2B5EF4-FFF2-40B4-BE49-F238E27FC236}">
                <a16:creationId xmlns:a16="http://schemas.microsoft.com/office/drawing/2014/main" id="{79D2CC55-2F63-4A08-A5F6-4D3CE26ACFAE}"/>
              </a:ext>
            </a:extLst>
          </p:cNvPr>
          <p:cNvSpPr>
            <a:spLocks noGrp="1"/>
          </p:cNvSpPr>
          <p:nvPr>
            <p:ph sz="half" idx="1"/>
          </p:nvPr>
        </p:nvSpPr>
        <p:spPr/>
        <p:txBody>
          <a:bodyPr/>
          <a:lstStyle/>
          <a:p>
            <a:r>
              <a:rPr lang="en-US"/>
              <a:t>Computational thinking: solving problems using concepts and ideas from computer science. </a:t>
            </a:r>
          </a:p>
          <a:p>
            <a:pPr lvl="1"/>
            <a:r>
              <a:rPr lang="en-US"/>
              <a:t>Take a complex problem</a:t>
            </a:r>
          </a:p>
          <a:p>
            <a:pPr lvl="1"/>
            <a:r>
              <a:rPr lang="en-US"/>
              <a:t>Understand better what the problem involves</a:t>
            </a:r>
          </a:p>
          <a:p>
            <a:pPr lvl="1"/>
            <a:r>
              <a:rPr lang="en-US"/>
              <a:t>Develop possible solutions </a:t>
            </a:r>
          </a:p>
          <a:p>
            <a:pPr lvl="1"/>
            <a:r>
              <a:rPr lang="en-US"/>
              <a:t>Present these solutions in a way that a computer, human or both can understand </a:t>
            </a:r>
          </a:p>
          <a:p>
            <a:pPr lvl="1"/>
            <a:endParaRPr lang="en-US"/>
          </a:p>
          <a:p>
            <a:r>
              <a:rPr lang="en-US"/>
              <a:t>Pillars to computational thinking:</a:t>
            </a:r>
          </a:p>
          <a:p>
            <a:pPr lvl="1"/>
            <a:r>
              <a:rPr lang="en-US"/>
              <a:t>Decomposition</a:t>
            </a:r>
          </a:p>
          <a:p>
            <a:pPr lvl="1"/>
            <a:r>
              <a:rPr lang="en-US"/>
              <a:t>Pattern recognition</a:t>
            </a:r>
          </a:p>
          <a:p>
            <a:pPr lvl="1"/>
            <a:r>
              <a:rPr lang="en-US"/>
              <a:t>Data representation</a:t>
            </a:r>
          </a:p>
          <a:p>
            <a:pPr lvl="1"/>
            <a:r>
              <a:rPr lang="en-US"/>
              <a:t>Abstraction</a:t>
            </a:r>
          </a:p>
        </p:txBody>
      </p:sp>
      <p:pic>
        <p:nvPicPr>
          <p:cNvPr id="30" name="Content Placeholder 29">
            <a:extLst>
              <a:ext uri="{FF2B5EF4-FFF2-40B4-BE49-F238E27FC236}">
                <a16:creationId xmlns:a16="http://schemas.microsoft.com/office/drawing/2014/main" id="{9598E786-6B82-4C95-B8A6-17B6B9F4D39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74319"/>
            <a:ext cx="5181600" cy="3853949"/>
          </a:xfrm>
        </p:spPr>
      </p:pic>
      <p:sp>
        <p:nvSpPr>
          <p:cNvPr id="4" name="Footer Placeholder 3">
            <a:extLst>
              <a:ext uri="{FF2B5EF4-FFF2-40B4-BE49-F238E27FC236}">
                <a16:creationId xmlns:a16="http://schemas.microsoft.com/office/drawing/2014/main" id="{CA62B866-14BE-4E9C-85A6-25D7D1D8C94C}"/>
              </a:ext>
            </a:extLst>
          </p:cNvPr>
          <p:cNvSpPr>
            <a:spLocks noGrp="1"/>
          </p:cNvSpPr>
          <p:nvPr>
            <p:ph type="ftr" sz="quarter" idx="11"/>
          </p:nvPr>
        </p:nvSpPr>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2267C4F3-AA0B-450A-A37E-D487CC8B7608}"/>
              </a:ext>
            </a:extLst>
          </p:cNvPr>
          <p:cNvSpPr>
            <a:spLocks noGrp="1"/>
          </p:cNvSpPr>
          <p:nvPr>
            <p:ph type="sldNum" sz="quarter" idx="12"/>
          </p:nvPr>
        </p:nvSpPr>
        <p:spPr/>
        <p:txBody>
          <a:bodyPr/>
          <a:lstStyle/>
          <a:p>
            <a:fld id="{5DD6F1BA-2510-46FC-9346-AB1F3CA1593B}" type="slidenum">
              <a:rPr lang="en-US" noProof="0" smtClean="0"/>
              <a:pPr/>
              <a:t>78</a:t>
            </a:fld>
            <a:endParaRPr lang="en-US" noProof="0"/>
          </a:p>
        </p:txBody>
      </p:sp>
      <p:sp>
        <p:nvSpPr>
          <p:cNvPr id="28" name="Content Placeholder 27">
            <a:extLst>
              <a:ext uri="{FF2B5EF4-FFF2-40B4-BE49-F238E27FC236}">
                <a16:creationId xmlns:a16="http://schemas.microsoft.com/office/drawing/2014/main" id="{6DC058D5-66E1-4352-821E-87FF7519A6D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257469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2D2F9-4B24-41D1-917D-5907FBE3B3AD}"/>
              </a:ext>
            </a:extLst>
          </p:cNvPr>
          <p:cNvSpPr>
            <a:spLocks noGrp="1"/>
          </p:cNvSpPr>
          <p:nvPr>
            <p:ph type="title"/>
          </p:nvPr>
        </p:nvSpPr>
        <p:spPr>
          <a:xfrm>
            <a:off x="838200" y="365125"/>
            <a:ext cx="10515600" cy="1325563"/>
          </a:xfrm>
        </p:spPr>
        <p:txBody>
          <a:bodyPr/>
          <a:lstStyle/>
          <a:p>
            <a:r>
              <a:rPr lang="en-US"/>
              <a:t>Computational thinking</a:t>
            </a:r>
          </a:p>
        </p:txBody>
      </p:sp>
      <p:sp>
        <p:nvSpPr>
          <p:cNvPr id="3" name="Content Placeholder 2">
            <a:extLst>
              <a:ext uri="{FF2B5EF4-FFF2-40B4-BE49-F238E27FC236}">
                <a16:creationId xmlns:a16="http://schemas.microsoft.com/office/drawing/2014/main" id="{1FC8D4FE-717A-44B7-98BA-66EAF1E671D5}"/>
              </a:ext>
            </a:extLst>
          </p:cNvPr>
          <p:cNvSpPr>
            <a:spLocks noGrp="1"/>
          </p:cNvSpPr>
          <p:nvPr>
            <p:ph idx="1"/>
          </p:nvPr>
        </p:nvSpPr>
        <p:spPr>
          <a:xfrm>
            <a:off x="838200" y="1700499"/>
            <a:ext cx="10515600" cy="4351338"/>
          </a:xfrm>
        </p:spPr>
        <p:txBody>
          <a:bodyPr/>
          <a:lstStyle/>
          <a:p>
            <a:r>
              <a:rPr lang="en-US" b="1"/>
              <a:t>Decomposition</a:t>
            </a:r>
          </a:p>
          <a:p>
            <a:pPr lvl="1"/>
            <a:r>
              <a:rPr lang="en-US"/>
              <a:t>Taking a complex problem and breaking it into more manageable sub-problems. </a:t>
            </a:r>
          </a:p>
          <a:p>
            <a:pPr lvl="1"/>
            <a:r>
              <a:rPr lang="en-US"/>
              <a:t>The solution to each sub-problem may be much simpler by putting together the solutions to the sub-problems (any example?)</a:t>
            </a:r>
          </a:p>
          <a:p>
            <a:pPr lvl="1"/>
            <a:endParaRPr lang="en-US"/>
          </a:p>
          <a:p>
            <a:r>
              <a:rPr lang="en-US" b="1"/>
              <a:t>Pattern recognition</a:t>
            </a:r>
          </a:p>
          <a:p>
            <a:pPr lvl="1"/>
            <a:r>
              <a:rPr lang="en-US"/>
              <a:t>Find patterns among the sub-problems</a:t>
            </a:r>
          </a:p>
          <a:p>
            <a:pPr lvl="1"/>
            <a:r>
              <a:rPr lang="en-US"/>
              <a:t>Identify problems sharing similarities or characteristics</a:t>
            </a:r>
          </a:p>
          <a:p>
            <a:pPr lvl="1"/>
            <a:r>
              <a:rPr lang="en-US"/>
              <a:t>Discovering these patterns make the complex problem easier to solve since we can use the same solution for each occurrence of the pattern (any example?)</a:t>
            </a:r>
          </a:p>
        </p:txBody>
      </p:sp>
      <p:sp>
        <p:nvSpPr>
          <p:cNvPr id="4" name="Footer Placeholder 3">
            <a:extLst>
              <a:ext uri="{FF2B5EF4-FFF2-40B4-BE49-F238E27FC236}">
                <a16:creationId xmlns:a16="http://schemas.microsoft.com/office/drawing/2014/main" id="{DC95D2E7-2E98-493D-803B-187F6A62A01B}"/>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BFBEAD8B-8311-42AF-8985-7C23FC821A46}"/>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79</a:t>
            </a:fld>
            <a:endParaRPr lang="en-US" noProof="0"/>
          </a:p>
        </p:txBody>
      </p:sp>
      <p:sp>
        <p:nvSpPr>
          <p:cNvPr id="11" name="Content Placeholder 10">
            <a:extLst>
              <a:ext uri="{FF2B5EF4-FFF2-40B4-BE49-F238E27FC236}">
                <a16:creationId xmlns:a16="http://schemas.microsoft.com/office/drawing/2014/main" id="{2B5CE1E9-76CC-4602-BADC-0EA82E3758C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017199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a:t>You have acquainted/practiced with </a:t>
            </a:r>
            <a:r>
              <a:rPr lang="en-US" b="1" noProof="0"/>
              <a:t>on-premises</a:t>
            </a:r>
            <a:r>
              <a:rPr lang="en-US" noProof="0"/>
              <a:t> solutions</a:t>
            </a:r>
          </a:p>
          <a:p>
            <a:pPr lvl="1"/>
            <a:r>
              <a:rPr lang="en-US" noProof="0"/>
              <a:t>You were given a working hardware cluster</a:t>
            </a:r>
          </a:p>
          <a:p>
            <a:pPr lvl="1"/>
            <a:r>
              <a:rPr lang="en-US" noProof="0"/>
              <a:t>... to deploy software applications on Hadoop-based stack</a:t>
            </a:r>
          </a:p>
          <a:p>
            <a:endParaRPr lang="en-US" noProof="0"/>
          </a:p>
          <a:p>
            <a:r>
              <a:rPr lang="en-US" noProof="0"/>
              <a:t>In the perspective of digital transformation</a:t>
            </a:r>
            <a:r>
              <a:rPr lang="en-US" baseline="30000" noProof="0"/>
              <a:t>1</a:t>
            </a:r>
            <a:r>
              <a:rPr lang="en-US" noProof="0"/>
              <a:t>, let us guess</a:t>
            </a:r>
          </a:p>
          <a:p>
            <a:pPr lvl="1"/>
            <a:r>
              <a:rPr lang="en-US" noProof="0"/>
              <a:t>How would you start from scratch?</a:t>
            </a:r>
          </a:p>
          <a:p>
            <a:pPr lvl="1"/>
            <a:r>
              <a:rPr lang="en-US" noProof="0"/>
              <a:t>How much time would it take?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8</a:t>
            </a:fld>
            <a:endParaRPr lang="it-IT"/>
          </a:p>
        </p:txBody>
      </p:sp>
      <p:sp>
        <p:nvSpPr>
          <p:cNvPr id="2" name="Segnaposto contenuto 1">
            <a:extLst>
              <a:ext uri="{FF2B5EF4-FFF2-40B4-BE49-F238E27FC236}">
                <a16:creationId xmlns:a16="http://schemas.microsoft.com/office/drawing/2014/main" id="{42C0C885-AD81-162B-8B1B-37C2C5397083}"/>
              </a:ext>
            </a:extLst>
          </p:cNvPr>
          <p:cNvSpPr>
            <a:spLocks noGrp="1"/>
          </p:cNvSpPr>
          <p:nvPr>
            <p:ph idx="13"/>
          </p:nvPr>
        </p:nvSpPr>
        <p:spPr/>
        <p:txBody>
          <a:bodyPr/>
          <a:lstStyle/>
          <a:p>
            <a:r>
              <a:rPr lang="en-US" baseline="30000" noProof="0"/>
              <a:t>1 </a:t>
            </a:r>
            <a:r>
              <a:rPr lang="en-US" noProof="0"/>
              <a:t>The process of using digital technologies to create new — or modify existing — business processes, culture, and customer experiences to meet changing business and market requirements</a:t>
            </a:r>
          </a:p>
        </p:txBody>
      </p:sp>
    </p:spTree>
    <p:extLst>
      <p:ext uri="{BB962C8B-B14F-4D97-AF65-F5344CB8AC3E}">
        <p14:creationId xmlns:p14="http://schemas.microsoft.com/office/powerpoint/2010/main" val="1104800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2D2F9-4B24-41D1-917D-5907FBE3B3AD}"/>
              </a:ext>
            </a:extLst>
          </p:cNvPr>
          <p:cNvSpPr>
            <a:spLocks noGrp="1"/>
          </p:cNvSpPr>
          <p:nvPr>
            <p:ph type="title"/>
          </p:nvPr>
        </p:nvSpPr>
        <p:spPr>
          <a:xfrm>
            <a:off x="838200" y="365125"/>
            <a:ext cx="10515600" cy="1325563"/>
          </a:xfrm>
        </p:spPr>
        <p:txBody>
          <a:bodyPr/>
          <a:lstStyle/>
          <a:p>
            <a:r>
              <a:rPr lang="en-US"/>
              <a:t>Computational thinking</a:t>
            </a:r>
          </a:p>
        </p:txBody>
      </p:sp>
      <p:sp>
        <p:nvSpPr>
          <p:cNvPr id="3" name="Content Placeholder 2">
            <a:extLst>
              <a:ext uri="{FF2B5EF4-FFF2-40B4-BE49-F238E27FC236}">
                <a16:creationId xmlns:a16="http://schemas.microsoft.com/office/drawing/2014/main" id="{1FC8D4FE-717A-44B7-98BA-66EAF1E671D5}"/>
              </a:ext>
            </a:extLst>
          </p:cNvPr>
          <p:cNvSpPr>
            <a:spLocks noGrp="1"/>
          </p:cNvSpPr>
          <p:nvPr>
            <p:ph idx="1"/>
          </p:nvPr>
        </p:nvSpPr>
        <p:spPr>
          <a:xfrm>
            <a:off x="838200" y="1700499"/>
            <a:ext cx="10515600" cy="4351338"/>
          </a:xfrm>
        </p:spPr>
        <p:txBody>
          <a:bodyPr/>
          <a:lstStyle/>
          <a:p>
            <a:r>
              <a:rPr lang="en-US"/>
              <a:t>Data </a:t>
            </a:r>
            <a:r>
              <a:rPr lang="en-US" b="1"/>
              <a:t>representation</a:t>
            </a:r>
            <a:r>
              <a:rPr lang="en-US"/>
              <a:t> and </a:t>
            </a:r>
            <a:r>
              <a:rPr lang="en-US" b="1"/>
              <a:t>abstraction</a:t>
            </a:r>
          </a:p>
          <a:p>
            <a:pPr lvl="1"/>
            <a:r>
              <a:rPr lang="en-US"/>
              <a:t>Determining the important characteristics of the problem and filtering out those that are not</a:t>
            </a:r>
          </a:p>
          <a:p>
            <a:pPr lvl="1"/>
            <a:r>
              <a:rPr lang="en-US"/>
              <a:t>Can create a representation of what we're trying to solve</a:t>
            </a:r>
          </a:p>
          <a:p>
            <a:endParaRPr lang="en-US"/>
          </a:p>
          <a:p>
            <a:r>
              <a:rPr lang="en-US" b="1"/>
              <a:t>Algorithm</a:t>
            </a:r>
          </a:p>
          <a:p>
            <a:pPr lvl="1"/>
            <a:r>
              <a:rPr lang="en-US"/>
              <a:t>A set of step-by-step instructions of how to solve a problem. </a:t>
            </a:r>
          </a:p>
          <a:p>
            <a:pPr lvl="1"/>
            <a:r>
              <a:rPr lang="en-US"/>
              <a:t>It identifies what is to be done (the instructions), and the order in which they should be done</a:t>
            </a:r>
          </a:p>
          <a:p>
            <a:endParaRPr lang="en-US"/>
          </a:p>
          <a:p>
            <a:r>
              <a:rPr lang="en-US"/>
              <a:t>… there is no magic in programming computers</a:t>
            </a:r>
          </a:p>
        </p:txBody>
      </p:sp>
      <p:sp>
        <p:nvSpPr>
          <p:cNvPr id="4" name="Footer Placeholder 3">
            <a:extLst>
              <a:ext uri="{FF2B5EF4-FFF2-40B4-BE49-F238E27FC236}">
                <a16:creationId xmlns:a16="http://schemas.microsoft.com/office/drawing/2014/main" id="{DC95D2E7-2E98-493D-803B-187F6A62A01B}"/>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BFBEAD8B-8311-42AF-8985-7C23FC821A46}"/>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80</a:t>
            </a:fld>
            <a:endParaRPr lang="en-US" noProof="0"/>
          </a:p>
        </p:txBody>
      </p:sp>
      <p:sp>
        <p:nvSpPr>
          <p:cNvPr id="11" name="Content Placeholder 10">
            <a:extLst>
              <a:ext uri="{FF2B5EF4-FFF2-40B4-BE49-F238E27FC236}">
                <a16:creationId xmlns:a16="http://schemas.microsoft.com/office/drawing/2014/main" id="{810739CD-47EF-4B77-B194-395A9A11208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9931427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BF7B3-EADD-4324-9538-CFB66C4A49CF}"/>
              </a:ext>
            </a:extLst>
          </p:cNvPr>
          <p:cNvSpPr>
            <a:spLocks noGrp="1"/>
          </p:cNvSpPr>
          <p:nvPr>
            <p:ph type="title"/>
          </p:nvPr>
        </p:nvSpPr>
        <p:spPr>
          <a:xfrm>
            <a:off x="838200" y="365125"/>
            <a:ext cx="10515600" cy="1325563"/>
          </a:xfrm>
        </p:spPr>
        <p:txBody>
          <a:bodyPr/>
          <a:lstStyle/>
          <a:p>
            <a:r>
              <a:rPr lang="en-US" noProof="0"/>
              <a:t>Integrated analytics lab</a:t>
            </a:r>
            <a:endParaRPr lang="en-US"/>
          </a:p>
        </p:txBody>
      </p:sp>
      <p:sp>
        <p:nvSpPr>
          <p:cNvPr id="3" name="Content Placeholder 2">
            <a:extLst>
              <a:ext uri="{FF2B5EF4-FFF2-40B4-BE49-F238E27FC236}">
                <a16:creationId xmlns:a16="http://schemas.microsoft.com/office/drawing/2014/main" id="{89911F4E-72E6-4C51-B3FB-E5680D499181}"/>
              </a:ext>
            </a:extLst>
          </p:cNvPr>
          <p:cNvSpPr>
            <a:spLocks noGrp="1"/>
          </p:cNvSpPr>
          <p:nvPr>
            <p:ph idx="1"/>
          </p:nvPr>
        </p:nvSpPr>
        <p:spPr>
          <a:xfrm>
            <a:off x="838200" y="1700499"/>
            <a:ext cx="10515600" cy="4351338"/>
          </a:xfrm>
        </p:spPr>
        <p:txBody>
          <a:bodyPr/>
          <a:lstStyle/>
          <a:p>
            <a:r>
              <a:rPr lang="en-US"/>
              <a:t>Requirements:</a:t>
            </a:r>
          </a:p>
          <a:p>
            <a:pPr lvl="1"/>
            <a:r>
              <a:rPr lang="en-US"/>
              <a:t>Knowledge of programming, data structures, and algorithms</a:t>
            </a:r>
          </a:p>
          <a:p>
            <a:pPr lvl="1"/>
            <a:r>
              <a:rPr lang="en-US"/>
              <a:t>Acquaintance with Python programming and notebooks</a:t>
            </a:r>
          </a:p>
          <a:p>
            <a:endParaRPr lang="en-US"/>
          </a:p>
          <a:p>
            <a:r>
              <a:rPr lang="en-US"/>
              <a:t>The labs will be mainly guided…</a:t>
            </a:r>
          </a:p>
          <a:p>
            <a:pPr lvl="1"/>
            <a:r>
              <a:rPr lang="en-US"/>
              <a:t>… but the notebooks contain all the details</a:t>
            </a:r>
          </a:p>
          <a:p>
            <a:pPr lvl="1"/>
            <a:r>
              <a:rPr lang="en-US"/>
              <a:t>… no time for a complete (coding) discussion during the lectures</a:t>
            </a:r>
          </a:p>
          <a:p>
            <a:r>
              <a:rPr lang="en-US"/>
              <a:t>Focus on the problem </a:t>
            </a:r>
            <a:r>
              <a:rPr lang="en-US" b="1"/>
              <a:t>understanding</a:t>
            </a:r>
            <a:r>
              <a:rPr lang="en-US"/>
              <a:t>, </a:t>
            </a:r>
            <a:r>
              <a:rPr lang="en-US" b="1"/>
              <a:t>definition</a:t>
            </a:r>
            <a:r>
              <a:rPr lang="en-US"/>
              <a:t>, and </a:t>
            </a:r>
            <a:r>
              <a:rPr lang="en-US" b="1"/>
              <a:t>solution</a:t>
            </a:r>
            <a:r>
              <a:rPr lang="en-US"/>
              <a:t>!</a:t>
            </a:r>
          </a:p>
        </p:txBody>
      </p:sp>
      <p:sp>
        <p:nvSpPr>
          <p:cNvPr id="4" name="Footer Placeholder 3">
            <a:extLst>
              <a:ext uri="{FF2B5EF4-FFF2-40B4-BE49-F238E27FC236}">
                <a16:creationId xmlns:a16="http://schemas.microsoft.com/office/drawing/2014/main" id="{05378C97-107F-49AB-8C53-3F44123AD930}"/>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BF0AA73A-9E58-456D-9930-312D628C81F0}"/>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81</a:t>
            </a:fld>
            <a:endParaRPr lang="en-US" noProof="0"/>
          </a:p>
        </p:txBody>
      </p:sp>
      <p:sp>
        <p:nvSpPr>
          <p:cNvPr id="11" name="Content Placeholder 10">
            <a:extLst>
              <a:ext uri="{FF2B5EF4-FFF2-40B4-BE49-F238E27FC236}">
                <a16:creationId xmlns:a16="http://schemas.microsoft.com/office/drawing/2014/main" id="{18155A9E-816B-4792-B565-40175A0AA18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9209913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a:xfrm>
            <a:off x="838199" y="1825625"/>
            <a:ext cx="5861703" cy="4351338"/>
          </a:xfrm>
        </p:spPr>
        <p:txBody>
          <a:bodyPr/>
          <a:lstStyle/>
          <a:p>
            <a:r>
              <a:rPr lang="en-US" noProof="0"/>
              <a:t>Building data pipelines</a:t>
            </a:r>
          </a:p>
          <a:p>
            <a:pPr lvl="1"/>
            <a:r>
              <a:rPr lang="en-US" noProof="0"/>
              <a:t>Frame the problem and look at the big picture</a:t>
            </a:r>
          </a:p>
          <a:p>
            <a:pPr lvl="1"/>
            <a:r>
              <a:rPr lang="en-US" noProof="0"/>
              <a:t>Get the data</a:t>
            </a:r>
          </a:p>
          <a:p>
            <a:pPr lvl="1"/>
            <a:r>
              <a:rPr lang="en-US" noProof="0"/>
              <a:t>Explore the data to gain insights</a:t>
            </a:r>
          </a:p>
          <a:p>
            <a:pPr lvl="1"/>
            <a:r>
              <a:rPr lang="en-US" noProof="0"/>
              <a:t>Prepare the data</a:t>
            </a:r>
          </a:p>
          <a:p>
            <a:pPr lvl="1"/>
            <a:r>
              <a:rPr lang="en-US" noProof="0"/>
              <a:t>Explore different models and find the best ones</a:t>
            </a:r>
          </a:p>
          <a:p>
            <a:pPr lvl="1"/>
            <a:r>
              <a:rPr lang="en-US" noProof="0"/>
              <a:t>Fine-tune your models</a:t>
            </a:r>
          </a:p>
          <a:p>
            <a:pPr lvl="1"/>
            <a:r>
              <a:rPr lang="en-US" noProof="0"/>
              <a:t>Present your solution</a:t>
            </a:r>
          </a:p>
          <a:p>
            <a:pPr lvl="1"/>
            <a:r>
              <a:rPr lang="en-US" noProof="0"/>
              <a:t>Launch, monitor, and maintain your system</a:t>
            </a:r>
          </a:p>
        </p:txBody>
      </p:sp>
      <p:pic>
        <p:nvPicPr>
          <p:cNvPr id="4" name="Segnaposto contenuto 9">
            <a:extLst>
              <a:ext uri="{FF2B5EF4-FFF2-40B4-BE49-F238E27FC236}">
                <a16:creationId xmlns:a16="http://schemas.microsoft.com/office/drawing/2014/main" id="{A6CBC90C-9AF1-D322-B0B1-47378D6B41A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3727" y="1965533"/>
            <a:ext cx="3941857" cy="394801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82</a:t>
            </a:fld>
            <a:endParaRPr lang="it-IT"/>
          </a:p>
        </p:txBody>
      </p:sp>
      <p:sp>
        <p:nvSpPr>
          <p:cNvPr id="3" name="Content Placeholder 2">
            <a:extLst>
              <a:ext uri="{FF2B5EF4-FFF2-40B4-BE49-F238E27FC236}">
                <a16:creationId xmlns:a16="http://schemas.microsoft.com/office/drawing/2014/main" id="{32059678-923B-6FBF-4F0E-61E4645DC1F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111158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p:txBody>
          <a:bodyPr/>
          <a:lstStyle/>
          <a:p>
            <a:r>
              <a:rPr lang="en-US" noProof="0"/>
              <a:t>Building data pipelines</a:t>
            </a:r>
          </a:p>
          <a:p>
            <a:pPr lvl="1"/>
            <a:r>
              <a:rPr lang="en-US" noProof="0">
                <a:solidFill>
                  <a:srgbClr val="FF0000"/>
                </a:solidFill>
              </a:rPr>
              <a:t>Frame the problem</a:t>
            </a:r>
            <a:r>
              <a:rPr lang="en-US" noProof="0"/>
              <a:t> and look at the big picture</a:t>
            </a:r>
          </a:p>
          <a:p>
            <a:pPr lvl="1"/>
            <a:r>
              <a:rPr lang="en-US" i="1" noProof="0"/>
              <a:t>"We’ll use the California Housing Prices. Our task is to use California census data to forecast housing prices given the population, median income, and median housing price for each block group in California. Block groups are the smallest geographical unit for which the US Census Bureau publishes sample data (a block group typically has a population of 600 to 3,000 people)"</a:t>
            </a:r>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83</a:t>
            </a:fld>
            <a:endParaRPr lang="it-IT"/>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428741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a:t>Integrated analytics lab</a:t>
            </a:r>
          </a:p>
        </p:txBody>
      </p:sp>
      <p:pic>
        <p:nvPicPr>
          <p:cNvPr id="15" name="Segnaposto contenuto 14">
            <a:extLst>
              <a:ext uri="{FF2B5EF4-FFF2-40B4-BE49-F238E27FC236}">
                <a16:creationId xmlns:a16="http://schemas.microsoft.com/office/drawing/2014/main" id="{9740ED71-556D-4864-8440-503A98D74AAD}"/>
              </a:ext>
            </a:extLst>
          </p:cNvPr>
          <p:cNvPicPr>
            <a:picLocks noGrp="1" noChangeAspect="1"/>
          </p:cNvPicPr>
          <p:nvPr>
            <p:ph sz="half" idx="1"/>
          </p:nvPr>
        </p:nvPicPr>
        <p:blipFill>
          <a:blip r:embed="rId2"/>
          <a:stretch>
            <a:fillRect/>
          </a:stretch>
        </p:blipFill>
        <p:spPr>
          <a:xfrm>
            <a:off x="1626373" y="2210681"/>
            <a:ext cx="3804184" cy="3421154"/>
          </a:xfrm>
          <a:prstGeom prst="rect">
            <a:avLst/>
          </a:prstGeom>
        </p:spPr>
      </p:pic>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3"/>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84</a:t>
            </a:fld>
            <a:endParaRPr lang="it-IT"/>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9675792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p:txBody>
          <a:bodyPr/>
          <a:lstStyle/>
          <a:p>
            <a:r>
              <a:rPr lang="en-US" noProof="0"/>
              <a:t>Building data pipelines</a:t>
            </a:r>
          </a:p>
          <a:p>
            <a:pPr lvl="1"/>
            <a:r>
              <a:rPr lang="en-US" noProof="0"/>
              <a:t>Frame the problem and look at the big picture</a:t>
            </a:r>
          </a:p>
          <a:p>
            <a:pPr lvl="2"/>
            <a:r>
              <a:rPr lang="en-US" noProof="0">
                <a:solidFill>
                  <a:srgbClr val="FF0000"/>
                </a:solidFill>
              </a:rPr>
              <a:t>Knowing the objective</a:t>
            </a:r>
            <a:r>
              <a:rPr lang="en-US" noProof="0"/>
              <a:t> is important because it will determine how you frame the problem, which algorithms you will select, which performance measure you will use to evaluate your model, and how much effort you will spend tweaking it.</a:t>
            </a:r>
          </a:p>
          <a:p>
            <a:pPr lvl="2"/>
            <a:r>
              <a:rPr lang="en-US" i="1" noProof="0"/>
              <a:t>"Your boss answers that your model’s output (a prediction of a district’s median housing price) will be fed to another Machine Learning system, along with many other signals. This downstream system will determine whether it is worth investing in a given area or not. Getting this right is critical, as it directly affects revenue."</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85</a:t>
            </a:fld>
            <a:endParaRPr lang="it-IT"/>
          </a:p>
        </p:txBody>
      </p:sp>
      <p:sp>
        <p:nvSpPr>
          <p:cNvPr id="8" name="Content Placeholder 7">
            <a:extLst>
              <a:ext uri="{FF2B5EF4-FFF2-40B4-BE49-F238E27FC236}">
                <a16:creationId xmlns:a16="http://schemas.microsoft.com/office/drawing/2014/main" id="{6530361D-A812-4CEA-953F-E7E45B7CDB66}"/>
              </a:ext>
            </a:extLst>
          </p:cNvPr>
          <p:cNvSpPr>
            <a:spLocks noGrp="1"/>
          </p:cNvSpPr>
          <p:nvPr>
            <p:ph idx="13"/>
          </p:nvPr>
        </p:nvSpPr>
        <p:spPr/>
        <p:txBody>
          <a:bodyPr/>
          <a:lstStyle/>
          <a:p>
            <a:endParaRPr lang="en-US"/>
          </a:p>
        </p:txBody>
      </p:sp>
      <p:pic>
        <p:nvPicPr>
          <p:cNvPr id="11" name="Picture 10">
            <a:extLst>
              <a:ext uri="{FF2B5EF4-FFF2-40B4-BE49-F238E27FC236}">
                <a16:creationId xmlns:a16="http://schemas.microsoft.com/office/drawing/2014/main" id="{8C6E962E-ECF3-41DD-A9B5-A2C5904F8297}"/>
              </a:ext>
            </a:extLst>
          </p:cNvPr>
          <p:cNvPicPr>
            <a:picLocks noChangeAspect="1"/>
          </p:cNvPicPr>
          <p:nvPr/>
        </p:nvPicPr>
        <p:blipFill>
          <a:blip r:embed="rId2"/>
          <a:stretch>
            <a:fillRect/>
          </a:stretch>
        </p:blipFill>
        <p:spPr>
          <a:xfrm>
            <a:off x="7437120" y="5200032"/>
            <a:ext cx="4325983" cy="1475405"/>
          </a:xfrm>
          <a:prstGeom prst="rect">
            <a:avLst/>
          </a:prstGeom>
        </p:spPr>
      </p:pic>
    </p:spTree>
    <p:extLst>
      <p:ext uri="{BB962C8B-B14F-4D97-AF65-F5344CB8AC3E}">
        <p14:creationId xmlns:p14="http://schemas.microsoft.com/office/powerpoint/2010/main" val="16415726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p:txBody>
          <a:bodyPr/>
          <a:lstStyle/>
          <a:p>
            <a:r>
              <a:rPr lang="en-US" noProof="0"/>
              <a:t>Building data pipelines</a:t>
            </a:r>
          </a:p>
          <a:p>
            <a:pPr lvl="1"/>
            <a:r>
              <a:rPr lang="en-US" noProof="0"/>
              <a:t>Frame the problem and look at the big picture</a:t>
            </a:r>
          </a:p>
          <a:p>
            <a:pPr lvl="2"/>
            <a:r>
              <a:rPr lang="en-US" noProof="0"/>
              <a:t>✔Define the objective in business terms</a:t>
            </a:r>
          </a:p>
          <a:p>
            <a:pPr lvl="2"/>
            <a:r>
              <a:rPr lang="en-US" noProof="0"/>
              <a:t>✖How should performance be measured? (postponed for later)</a:t>
            </a:r>
          </a:p>
          <a:p>
            <a:pPr lvl="1"/>
            <a:r>
              <a:rPr lang="en-US" noProof="0"/>
              <a:t>Get the data</a:t>
            </a:r>
          </a:p>
          <a:p>
            <a:pPr lvl="2"/>
            <a:r>
              <a:rPr lang="en-US" noProof="0"/>
              <a:t>✔ List the data you need and how much you need</a:t>
            </a:r>
          </a:p>
          <a:p>
            <a:pPr lvl="3"/>
            <a:r>
              <a:rPr lang="en-US" noProof="0"/>
              <a:t>Data could be available in a relational database and/or spread across multiple tables/documents/files</a:t>
            </a:r>
          </a:p>
          <a:p>
            <a:pPr lvl="3"/>
            <a:r>
              <a:rPr lang="en-US" noProof="0"/>
              <a:t>In this project, however, things are much simpler</a:t>
            </a:r>
          </a:p>
          <a:p>
            <a:pPr lvl="1"/>
            <a:r>
              <a:rPr lang="en-US" noProof="0"/>
              <a:t>Explore the data to gain insights</a:t>
            </a:r>
          </a:p>
          <a:p>
            <a:pPr lvl="2"/>
            <a:r>
              <a:rPr lang="en-US" noProof="0"/>
              <a:t>✔ Create an environment to keep track of your data exploration</a:t>
            </a:r>
          </a:p>
          <a:p>
            <a:pPr lvl="3"/>
            <a:r>
              <a:rPr lang="en-US" noProof="0"/>
              <a:t>You have been provided with notebook environments</a:t>
            </a:r>
          </a:p>
          <a:p>
            <a:pPr lvl="2"/>
            <a:r>
              <a:rPr lang="en-US" noProof="0">
                <a:solidFill>
                  <a:schemeClr val="accent6"/>
                </a:solidFill>
              </a:rPr>
              <a:t>✔ Study each attribute and its characteristics</a:t>
            </a:r>
          </a:p>
          <a:p>
            <a:pPr lvl="3"/>
            <a:r>
              <a:rPr lang="en-US" noProof="0">
                <a:solidFill>
                  <a:schemeClr val="accent6"/>
                </a:solidFill>
              </a:rPr>
              <a:t>Let's do this!</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86</a:t>
            </a:fld>
            <a:endParaRPr lang="it-IT"/>
          </a:p>
        </p:txBody>
      </p:sp>
      <p:sp>
        <p:nvSpPr>
          <p:cNvPr id="11" name="Content Placeholder 10">
            <a:extLst>
              <a:ext uri="{FF2B5EF4-FFF2-40B4-BE49-F238E27FC236}">
                <a16:creationId xmlns:a16="http://schemas.microsoft.com/office/drawing/2014/main" id="{267CEC93-7A60-423F-A3FF-23EC0DD466E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1237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en-US">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3030541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noProof="0"/>
              <a:t>STORAGE: </a:t>
            </a:r>
            <a:br>
              <a:rPr lang="en-US" noProof="0"/>
            </a:br>
            <a:r>
              <a:rPr lang="en-US" noProof="0"/>
              <a:t>NoSQL DBMSs</a:t>
            </a:r>
          </a:p>
        </p:txBody>
      </p:sp>
      <p:sp>
        <p:nvSpPr>
          <p:cNvPr id="3" name="Sottotitolo 2"/>
          <p:cNvSpPr>
            <a:spLocks noGrp="1"/>
          </p:cNvSpPr>
          <p:nvPr>
            <p:ph type="subTitle" idx="1"/>
          </p:nvPr>
        </p:nvSpPr>
        <p:spPr/>
        <p:txBody>
          <a:bodyPr>
            <a:normAutofit/>
          </a:bodyPr>
          <a:lstStyle/>
          <a:p>
            <a:r>
              <a:rPr lang="en-US" i="1" noProof="0">
                <a:solidFill>
                  <a:srgbClr val="FFFFFF"/>
                </a:solidFill>
              </a:rPr>
              <a:t>Not only</a:t>
            </a:r>
            <a:r>
              <a:rPr lang="en-US" noProof="0">
                <a:solidFill>
                  <a:srgbClr val="FFFFFF"/>
                </a:solidFill>
              </a:rPr>
              <a:t> SQL</a:t>
            </a:r>
          </a:p>
        </p:txBody>
      </p:sp>
      <p:sp>
        <p:nvSpPr>
          <p:cNvPr id="6" name="Sottotitolo 2"/>
          <p:cNvSpPr txBox="1">
            <a:spLocks/>
          </p:cNvSpPr>
          <p:nvPr/>
        </p:nvSpPr>
        <p:spPr>
          <a:xfrm>
            <a:off x="2346960" y="2243941"/>
            <a:ext cx="7543800" cy="296006"/>
          </a:xfrm>
          <a:prstGeom prst="rect">
            <a:avLst/>
          </a:prstGeom>
        </p:spPr>
        <p:txBody>
          <a:bodyPr vert="horz" lIns="68580" tIns="34290" rIns="68580" bIns="34290" rtlCol="0">
            <a:normAutofit lnSpcReduction="10000"/>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endParaRPr lang="it-IT" sz="1800">
              <a:latin typeface="Calibri" panose="020F0502020204030204" pitchFamily="34" charset="0"/>
            </a:endParaRPr>
          </a:p>
        </p:txBody>
      </p:sp>
    </p:spTree>
    <p:extLst>
      <p:ext uri="{BB962C8B-B14F-4D97-AF65-F5344CB8AC3E}">
        <p14:creationId xmlns:p14="http://schemas.microsoft.com/office/powerpoint/2010/main" val="11978525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Introduction</a:t>
            </a:r>
          </a:p>
        </p:txBody>
      </p:sp>
      <p:sp>
        <p:nvSpPr>
          <p:cNvPr id="4" name="Segnaposto contenuto 3"/>
          <p:cNvSpPr>
            <a:spLocks noGrp="1"/>
          </p:cNvSpPr>
          <p:nvPr>
            <p:ph idx="1"/>
          </p:nvPr>
        </p:nvSpPr>
        <p:spPr/>
        <p:txBody>
          <a:bodyPr/>
          <a:lstStyle/>
          <a:p>
            <a:r>
              <a:rPr lang="en-US"/>
              <a:t>What is NoSQL</a:t>
            </a:r>
          </a:p>
          <a:p>
            <a:r>
              <a:rPr lang="en-US"/>
              <a:t>Where does it come from, and why</a:t>
            </a:r>
          </a:p>
        </p:txBody>
      </p:sp>
      <p:sp>
        <p:nvSpPr>
          <p:cNvPr id="5" name="Segnaposto contenuto 4"/>
          <p:cNvSpPr>
            <a:spLocks noGrp="1"/>
          </p:cNvSpPr>
          <p:nvPr>
            <p:ph idx="13"/>
          </p:nvPr>
        </p:nvSpPr>
        <p:spPr/>
        <p:txBody>
          <a:bodyPr/>
          <a:lstStyle/>
          <a:p>
            <a:endParaRPr lang="en-GB"/>
          </a:p>
        </p:txBody>
      </p:sp>
    </p:spTree>
    <p:extLst>
      <p:ext uri="{BB962C8B-B14F-4D97-AF65-F5344CB8AC3E}">
        <p14:creationId xmlns:p14="http://schemas.microsoft.com/office/powerpoint/2010/main" val="3024722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a:t>No easy answers</a:t>
            </a:r>
          </a:p>
          <a:p>
            <a:endParaRPr lang="en-US" noProof="0"/>
          </a:p>
          <a:p>
            <a:r>
              <a:rPr lang="en-US" noProof="0"/>
              <a:t>Big-data (distributed) architectures require a lot of skills</a:t>
            </a:r>
          </a:p>
          <a:p>
            <a:pPr lvl="1"/>
            <a:r>
              <a:rPr lang="en-US" b="1" noProof="0"/>
              <a:t>Configuration</a:t>
            </a:r>
            <a:r>
              <a:rPr lang="en-US" noProof="0"/>
              <a:t>: how do I set up dozens of new machines?</a:t>
            </a:r>
          </a:p>
          <a:p>
            <a:pPr lvl="1"/>
            <a:r>
              <a:rPr lang="en-US" b="1" noProof="0"/>
              <a:t>Networking</a:t>
            </a:r>
            <a:r>
              <a:rPr lang="en-US" noProof="0"/>
              <a:t>: how do I cable dozens of machines?</a:t>
            </a:r>
          </a:p>
          <a:p>
            <a:pPr lvl="1"/>
            <a:r>
              <a:rPr lang="en-US" b="1" noProof="0"/>
              <a:t>Management</a:t>
            </a:r>
            <a:r>
              <a:rPr lang="en-US" noProof="0"/>
              <a:t>: how do I replace a broken disk?</a:t>
            </a:r>
          </a:p>
          <a:p>
            <a:pPr lvl="1"/>
            <a:r>
              <a:rPr lang="en-US" b="1" noProof="0"/>
              <a:t>Upgrade</a:t>
            </a:r>
            <a:r>
              <a:rPr lang="en-US" noProof="0"/>
              <a:t>: how do I extend the cluster with new services/machines?</a:t>
            </a:r>
          </a:p>
          <a:p>
            <a:pPr lvl="1"/>
            <a:r>
              <a:rPr lang="en-US" noProof="0"/>
              <a:t>(energy and cooling, software licenses, insurance...)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9</a:t>
            </a:fld>
            <a:endParaRPr lang="it-IT"/>
          </a:p>
        </p:txBody>
      </p:sp>
      <p:sp>
        <p:nvSpPr>
          <p:cNvPr id="2" name="Segnaposto contenuto 1">
            <a:extLst>
              <a:ext uri="{FF2B5EF4-FFF2-40B4-BE49-F238E27FC236}">
                <a16:creationId xmlns:a16="http://schemas.microsoft.com/office/drawing/2014/main" id="{1C453AA4-E48F-4236-A6CE-A13C108B50C0}"/>
              </a:ext>
            </a:extLst>
          </p:cNvPr>
          <p:cNvSpPr>
            <a:spLocks noGrp="1"/>
          </p:cNvSpPr>
          <p:nvPr>
            <p:ph idx="13"/>
          </p:nvPr>
        </p:nvSpPr>
        <p:spPr/>
        <p:txBody>
          <a:bodyPr/>
          <a:lstStyle/>
          <a:p>
            <a:r>
              <a:rPr lang="en-US" noProof="0">
                <a:hlinkClick r:id="rId2"/>
              </a:rPr>
              <a:t>https://aws.amazon.com/compliance/data-center/data-centers/</a:t>
            </a:r>
            <a:r>
              <a:rPr lang="en-US" noProof="0"/>
              <a:t> </a:t>
            </a:r>
          </a:p>
        </p:txBody>
      </p:sp>
    </p:spTree>
    <p:extLst>
      <p:ext uri="{BB962C8B-B14F-4D97-AF65-F5344CB8AC3E}">
        <p14:creationId xmlns:p14="http://schemas.microsoft.com/office/powerpoint/2010/main" val="30454174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Strengths of RDBMSs</a:t>
            </a:r>
          </a:p>
        </p:txBody>
      </p:sp>
      <p:sp>
        <p:nvSpPr>
          <p:cNvPr id="3" name="Segnaposto contenuto 2"/>
          <p:cNvSpPr>
            <a:spLocks noGrp="1"/>
          </p:cNvSpPr>
          <p:nvPr>
            <p:ph idx="1"/>
          </p:nvPr>
        </p:nvSpPr>
        <p:spPr/>
        <p:txBody>
          <a:bodyPr/>
          <a:lstStyle/>
          <a:p>
            <a:r>
              <a:rPr lang="en-US">
                <a:solidFill>
                  <a:schemeClr val="accent2"/>
                </a:solidFill>
              </a:rPr>
              <a:t>ACID properties</a:t>
            </a:r>
          </a:p>
          <a:p>
            <a:pPr lvl="1"/>
            <a:r>
              <a:rPr lang="en-US"/>
              <a:t>Provides guarantees in terms of consistency and concurrent accesses</a:t>
            </a:r>
          </a:p>
          <a:p>
            <a:r>
              <a:rPr lang="en-US">
                <a:solidFill>
                  <a:schemeClr val="accent2"/>
                </a:solidFill>
              </a:rPr>
              <a:t>Data integration and normalization of schemas</a:t>
            </a:r>
          </a:p>
          <a:p>
            <a:pPr lvl="1"/>
            <a:r>
              <a:rPr lang="en-US"/>
              <a:t>Several application can share and reuse the same information</a:t>
            </a:r>
          </a:p>
          <a:p>
            <a:r>
              <a:rPr lang="en-US">
                <a:solidFill>
                  <a:schemeClr val="accent2"/>
                </a:solidFill>
              </a:rPr>
              <a:t>Standard model and query language</a:t>
            </a:r>
          </a:p>
          <a:p>
            <a:pPr lvl="1"/>
            <a:r>
              <a:rPr lang="en-US"/>
              <a:t>The relational model and SQL are very well-known standards</a:t>
            </a:r>
          </a:p>
          <a:p>
            <a:pPr lvl="1"/>
            <a:r>
              <a:rPr lang="en-US"/>
              <a:t>The same theoretical background is shared by the different implementations</a:t>
            </a:r>
          </a:p>
          <a:p>
            <a:r>
              <a:rPr lang="en-US">
                <a:solidFill>
                  <a:schemeClr val="accent2"/>
                </a:solidFill>
              </a:rPr>
              <a:t>Robustness</a:t>
            </a:r>
          </a:p>
          <a:p>
            <a:pPr lvl="1"/>
            <a:r>
              <a:rPr lang="en-US"/>
              <a:t>Have been used for over 40 years</a:t>
            </a:r>
          </a:p>
        </p:txBody>
      </p:sp>
    </p:spTree>
    <p:extLst>
      <p:ext uri="{BB962C8B-B14F-4D97-AF65-F5344CB8AC3E}">
        <p14:creationId xmlns:p14="http://schemas.microsoft.com/office/powerpoint/2010/main" val="17527476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Weaknesses of RDBMS</a:t>
            </a:r>
          </a:p>
        </p:txBody>
      </p:sp>
      <p:sp>
        <p:nvSpPr>
          <p:cNvPr id="3" name="Segnaposto contenuto 2"/>
          <p:cNvSpPr>
            <a:spLocks noGrp="1"/>
          </p:cNvSpPr>
          <p:nvPr>
            <p:ph idx="1"/>
          </p:nvPr>
        </p:nvSpPr>
        <p:spPr/>
        <p:txBody>
          <a:bodyPr>
            <a:normAutofit lnSpcReduction="10000"/>
          </a:bodyPr>
          <a:lstStyle/>
          <a:p>
            <a:r>
              <a:rPr lang="en-US" noProof="0">
                <a:solidFill>
                  <a:srgbClr val="BF5B09"/>
                </a:solidFill>
              </a:rPr>
              <a:t>Impedance mismatch</a:t>
            </a:r>
          </a:p>
          <a:p>
            <a:pPr lvl="1"/>
            <a:r>
              <a:rPr lang="en-US" noProof="0"/>
              <a:t>Data are stored according to the relational model, but applications to modify them typically rely on the object-oriented model</a:t>
            </a:r>
          </a:p>
          <a:p>
            <a:pPr lvl="1"/>
            <a:r>
              <a:rPr lang="en-US" noProof="0"/>
              <a:t>Many solutions, no standard</a:t>
            </a:r>
          </a:p>
          <a:p>
            <a:pPr lvl="2"/>
            <a:r>
              <a:rPr lang="en-US"/>
              <a:t>E.g.: Object Oriented DBMS (OODBMS), Object-Relational DBMS (ORDBMS), Object-Relational Mapping (ORM) frameworks</a:t>
            </a:r>
          </a:p>
          <a:p>
            <a:r>
              <a:rPr lang="en-US" noProof="0">
                <a:solidFill>
                  <a:srgbClr val="FF0000"/>
                </a:solidFill>
              </a:rPr>
              <a:t>Painful scaling-out</a:t>
            </a:r>
          </a:p>
          <a:p>
            <a:pPr lvl="1"/>
            <a:r>
              <a:rPr lang="en-US" noProof="0"/>
              <a:t>Not suited for a cluster architecture</a:t>
            </a:r>
          </a:p>
          <a:p>
            <a:pPr lvl="1"/>
            <a:r>
              <a:rPr lang="en-US" noProof="0"/>
              <a:t>Distributing an RDBMS is </a:t>
            </a:r>
            <a:r>
              <a:rPr lang="en-US"/>
              <a:t>neither e</a:t>
            </a:r>
            <a:r>
              <a:rPr lang="en-US" noProof="0" err="1"/>
              <a:t>asy</a:t>
            </a:r>
            <a:r>
              <a:rPr lang="en-US" noProof="0"/>
              <a:t> nor cheap (e.g., Oracle RAC)</a:t>
            </a:r>
          </a:p>
          <a:p>
            <a:r>
              <a:rPr lang="en-US">
                <a:solidFill>
                  <a:schemeClr val="accent2"/>
                </a:solidFill>
              </a:rPr>
              <a:t>Consistency vs latency</a:t>
            </a:r>
          </a:p>
          <a:p>
            <a:pPr lvl="1"/>
            <a:r>
              <a:rPr lang="en-US"/>
              <a:t>Consistency is a must – even at the expense of latency</a:t>
            </a:r>
          </a:p>
          <a:p>
            <a:pPr lvl="1"/>
            <a:r>
              <a:rPr lang="en-US" noProof="0"/>
              <a:t>Today's applications require high reading/writing throughput with low latency</a:t>
            </a:r>
          </a:p>
          <a:p>
            <a:r>
              <a:rPr lang="en-US">
                <a:solidFill>
                  <a:schemeClr val="accent2"/>
                </a:solidFill>
              </a:rPr>
              <a:t>Schema rigidity</a:t>
            </a:r>
          </a:p>
          <a:p>
            <a:pPr lvl="1"/>
            <a:r>
              <a:rPr lang="en-US" noProof="0"/>
              <a:t>Schema evolution is often expensive</a:t>
            </a:r>
          </a:p>
        </p:txBody>
      </p:sp>
    </p:spTree>
    <p:extLst>
      <p:ext uri="{BB962C8B-B14F-4D97-AF65-F5344CB8AC3E}">
        <p14:creationId xmlns:p14="http://schemas.microsoft.com/office/powerpoint/2010/main" val="40664323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What NoSQL means</a:t>
            </a:r>
          </a:p>
        </p:txBody>
      </p:sp>
      <p:sp>
        <p:nvSpPr>
          <p:cNvPr id="3" name="Segnaposto contenuto 2"/>
          <p:cNvSpPr>
            <a:spLocks noGrp="1"/>
          </p:cNvSpPr>
          <p:nvPr>
            <p:ph idx="1"/>
          </p:nvPr>
        </p:nvSpPr>
        <p:spPr/>
        <p:txBody>
          <a:bodyPr>
            <a:normAutofit/>
          </a:bodyPr>
          <a:lstStyle/>
          <a:p>
            <a:r>
              <a:rPr lang="en-US" noProof="0"/>
              <a:t>The term has been first used in '98 by Carlo </a:t>
            </a:r>
            <a:r>
              <a:rPr lang="en-US" noProof="0" err="1"/>
              <a:t>Strozzi</a:t>
            </a:r>
            <a:endParaRPr lang="en-US" noProof="0"/>
          </a:p>
          <a:p>
            <a:pPr lvl="1"/>
            <a:r>
              <a:rPr lang="en-US" noProof="0"/>
              <a:t>It referred to </a:t>
            </a:r>
            <a:r>
              <a:rPr lang="en-US"/>
              <a:t>an open-source RDBMS that used a query language different from </a:t>
            </a:r>
            <a:r>
              <a:rPr lang="en-US" noProof="0"/>
              <a:t>SQL</a:t>
            </a:r>
          </a:p>
          <a:p>
            <a:r>
              <a:rPr lang="en-US" noProof="0"/>
              <a:t>In 2009 it was adopted by a meetup in San Francisco </a:t>
            </a:r>
          </a:p>
          <a:p>
            <a:pPr lvl="1"/>
            <a:r>
              <a:rPr lang="en-US" noProof="0"/>
              <a:t>Goal: discuss open-source projects related to the newest databases from Google and Amazon</a:t>
            </a:r>
          </a:p>
          <a:p>
            <a:pPr lvl="1"/>
            <a:r>
              <a:rPr lang="en-US" noProof="0"/>
              <a:t>Participants: Voldemort, Cassandra, </a:t>
            </a:r>
            <a:r>
              <a:rPr lang="en-US" noProof="0" err="1"/>
              <a:t>Dynomite</a:t>
            </a:r>
            <a:r>
              <a:rPr lang="en-US" noProof="0"/>
              <a:t>, HBase, </a:t>
            </a:r>
            <a:r>
              <a:rPr lang="en-US" noProof="0" err="1"/>
              <a:t>Hypertable</a:t>
            </a:r>
            <a:r>
              <a:rPr lang="en-US" noProof="0"/>
              <a:t>, CouchDB, MongoDB</a:t>
            </a:r>
          </a:p>
          <a:p>
            <a:r>
              <a:rPr lang="en-US" noProof="0"/>
              <a:t>Today, </a:t>
            </a:r>
            <a:r>
              <a:rPr lang="en-US" noProof="0">
                <a:solidFill>
                  <a:srgbClr val="FF0000"/>
                </a:solidFill>
              </a:rPr>
              <a:t>NoSQL</a:t>
            </a:r>
            <a:r>
              <a:rPr lang="en-US" noProof="0"/>
              <a:t> indicates </a:t>
            </a:r>
            <a:r>
              <a:rPr lang="en-US" noProof="0">
                <a:solidFill>
                  <a:srgbClr val="0070C0"/>
                </a:solidFill>
              </a:rPr>
              <a:t>DBMSs</a:t>
            </a:r>
            <a:r>
              <a:rPr lang="en-US" noProof="0"/>
              <a:t> adopting a </a:t>
            </a:r>
            <a:r>
              <a:rPr lang="en-US" noProof="0">
                <a:solidFill>
                  <a:srgbClr val="0070C0"/>
                </a:solidFill>
              </a:rPr>
              <a:t>different data model from the relational one</a:t>
            </a:r>
          </a:p>
          <a:p>
            <a:pPr lvl="1"/>
            <a:r>
              <a:rPr lang="en-US" noProof="0"/>
              <a:t>NoSQL = Not Only SQL </a:t>
            </a:r>
          </a:p>
          <a:p>
            <a:pPr lvl="1"/>
            <a:r>
              <a:rPr lang="en-US" noProof="0"/>
              <a:t>According to </a:t>
            </a:r>
            <a:r>
              <a:rPr lang="en-US" noProof="0" err="1"/>
              <a:t>Strozzi</a:t>
            </a:r>
            <a:r>
              <a:rPr lang="en-US" noProof="0"/>
              <a:t> himself, </a:t>
            </a:r>
            <a:r>
              <a:rPr lang="en-US" noProof="0" err="1"/>
              <a:t>NoREL</a:t>
            </a:r>
            <a:r>
              <a:rPr lang="en-US" noProof="0"/>
              <a:t> would have been a more proper noun</a:t>
            </a:r>
          </a:p>
          <a:p>
            <a:pPr lvl="1"/>
            <a:endParaRPr lang="en-US" noProof="0"/>
          </a:p>
        </p:txBody>
      </p:sp>
    </p:spTree>
    <p:extLst>
      <p:ext uri="{BB962C8B-B14F-4D97-AF65-F5344CB8AC3E}">
        <p14:creationId xmlns:p14="http://schemas.microsoft.com/office/powerpoint/2010/main" val="38201657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The first NoSQL systems</a:t>
            </a:r>
          </a:p>
        </p:txBody>
      </p:sp>
      <p:sp>
        <p:nvSpPr>
          <p:cNvPr id="3" name="Segnaposto contenuto 2"/>
          <p:cNvSpPr>
            <a:spLocks noGrp="1"/>
          </p:cNvSpPr>
          <p:nvPr>
            <p:ph idx="1"/>
          </p:nvPr>
        </p:nvSpPr>
        <p:spPr/>
        <p:txBody>
          <a:bodyPr>
            <a:normAutofit/>
          </a:bodyPr>
          <a:lstStyle/>
          <a:p>
            <a:r>
              <a:rPr lang="en-US">
                <a:solidFill>
                  <a:schemeClr val="accent2"/>
                </a:solidFill>
              </a:rPr>
              <a:t>LiveJournal, 2003</a:t>
            </a:r>
          </a:p>
          <a:p>
            <a:pPr lvl="1"/>
            <a:r>
              <a:rPr lang="en-US"/>
              <a:t>Goal: reduce the number of queries on a DB from a pool of web servers</a:t>
            </a:r>
          </a:p>
          <a:p>
            <a:pPr lvl="1"/>
            <a:r>
              <a:rPr lang="en-US"/>
              <a:t>Solution: </a:t>
            </a:r>
            <a:r>
              <a:rPr lang="en-US">
                <a:solidFill>
                  <a:srgbClr val="0070C0"/>
                </a:solidFill>
              </a:rPr>
              <a:t>Memcached</a:t>
            </a:r>
            <a:r>
              <a:rPr lang="en-US"/>
              <a:t>, designed to keep queries and results in RAM</a:t>
            </a:r>
          </a:p>
          <a:p>
            <a:r>
              <a:rPr lang="en-US">
                <a:solidFill>
                  <a:schemeClr val="accent2"/>
                </a:solidFill>
              </a:rPr>
              <a:t>Google, 2005</a:t>
            </a:r>
          </a:p>
          <a:p>
            <a:pPr lvl="1"/>
            <a:r>
              <a:rPr lang="en-US"/>
              <a:t>Goal: handle Big Data (web indexing, Maps, Gmail, etc.)</a:t>
            </a:r>
          </a:p>
          <a:p>
            <a:pPr lvl="1"/>
            <a:r>
              <a:rPr lang="en-US"/>
              <a:t>Solution: </a:t>
            </a:r>
            <a:r>
              <a:rPr lang="en-US" err="1">
                <a:solidFill>
                  <a:srgbClr val="0070C0"/>
                </a:solidFill>
              </a:rPr>
              <a:t>BigTable</a:t>
            </a:r>
            <a:r>
              <a:rPr lang="en-US"/>
              <a:t>, designed for scalability and high performance on Petabytes of data</a:t>
            </a:r>
          </a:p>
          <a:p>
            <a:r>
              <a:rPr lang="en-US">
                <a:solidFill>
                  <a:schemeClr val="accent2"/>
                </a:solidFill>
              </a:rPr>
              <a:t>Amazon, 2007</a:t>
            </a:r>
          </a:p>
          <a:p>
            <a:pPr lvl="1"/>
            <a:r>
              <a:rPr lang="en-US"/>
              <a:t>Goal: ensure availability and reliability of its e-commerce service 24/7</a:t>
            </a:r>
          </a:p>
          <a:p>
            <a:pPr lvl="1"/>
            <a:r>
              <a:rPr lang="en-US"/>
              <a:t>Solution: </a:t>
            </a:r>
            <a:r>
              <a:rPr lang="en-US">
                <a:solidFill>
                  <a:srgbClr val="0070C0"/>
                </a:solidFill>
              </a:rPr>
              <a:t>DynamoDB</a:t>
            </a:r>
            <a:r>
              <a:rPr lang="en-US"/>
              <a:t>, characterized by strong simplicity for data storage and manipulation</a:t>
            </a:r>
          </a:p>
        </p:txBody>
      </p:sp>
    </p:spTree>
    <p:extLst>
      <p:ext uri="{BB962C8B-B14F-4D97-AF65-F5344CB8AC3E}">
        <p14:creationId xmlns:p14="http://schemas.microsoft.com/office/powerpoint/2010/main" val="23501067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NoSQL common features</a:t>
            </a:r>
          </a:p>
        </p:txBody>
      </p:sp>
      <p:sp>
        <p:nvSpPr>
          <p:cNvPr id="3" name="Segnaposto contenuto 2"/>
          <p:cNvSpPr>
            <a:spLocks noGrp="1"/>
          </p:cNvSpPr>
          <p:nvPr>
            <p:ph idx="1"/>
          </p:nvPr>
        </p:nvSpPr>
        <p:spPr/>
        <p:txBody>
          <a:bodyPr>
            <a:normAutofit lnSpcReduction="10000"/>
          </a:bodyPr>
          <a:lstStyle/>
          <a:p>
            <a:r>
              <a:rPr lang="en-US" noProof="0"/>
              <a:t>Not just rows and tables</a:t>
            </a:r>
          </a:p>
          <a:p>
            <a:pPr lvl="1"/>
            <a:r>
              <a:rPr lang="en-US" noProof="0"/>
              <a:t>Several data model adopted to store and manipulate data</a:t>
            </a:r>
          </a:p>
          <a:p>
            <a:r>
              <a:rPr lang="en-US" noProof="0"/>
              <a:t>Freedom from joins</a:t>
            </a:r>
          </a:p>
          <a:p>
            <a:pPr lvl="1"/>
            <a:r>
              <a:rPr lang="en-US" noProof="0"/>
              <a:t>Joins are either not supported or discouraged</a:t>
            </a:r>
          </a:p>
          <a:p>
            <a:r>
              <a:rPr lang="en-US" noProof="0"/>
              <a:t>Freedom from rigid schemas</a:t>
            </a:r>
          </a:p>
          <a:p>
            <a:pPr lvl="1"/>
            <a:r>
              <a:rPr lang="en-US" noProof="0"/>
              <a:t>Data can be stored or queried without pre-defining a schema (</a:t>
            </a:r>
            <a:r>
              <a:rPr lang="en-US" i="1" noProof="0" err="1"/>
              <a:t>schemaless</a:t>
            </a:r>
            <a:r>
              <a:rPr lang="en-US" i="1" noProof="0"/>
              <a:t> </a:t>
            </a:r>
            <a:r>
              <a:rPr lang="en-US" noProof="0"/>
              <a:t>or </a:t>
            </a:r>
            <a:r>
              <a:rPr lang="en-US" i="1" noProof="0"/>
              <a:t>soft-schema</a:t>
            </a:r>
            <a:r>
              <a:rPr lang="en-US" noProof="0"/>
              <a:t>)</a:t>
            </a:r>
          </a:p>
          <a:p>
            <a:r>
              <a:rPr lang="en-US" noProof="0"/>
              <a:t>Distributed, shared-nothing architecture</a:t>
            </a:r>
          </a:p>
          <a:p>
            <a:pPr lvl="1"/>
            <a:r>
              <a:rPr lang="en-US" noProof="0"/>
              <a:t>Trivial scalability in a </a:t>
            </a:r>
            <a:r>
              <a:rPr lang="en-US"/>
              <a:t>distributed environment with no performance </a:t>
            </a:r>
            <a:r>
              <a:rPr lang="en-US" noProof="0"/>
              <a:t>decay</a:t>
            </a:r>
          </a:p>
          <a:p>
            <a:pPr lvl="1"/>
            <a:r>
              <a:rPr lang="en-US" noProof="0"/>
              <a:t>Each </a:t>
            </a:r>
            <a:r>
              <a:rPr lang="en-US"/>
              <a:t>workstation uses its own disks and RAM</a:t>
            </a:r>
          </a:p>
          <a:p>
            <a:endParaRPr lang="en-US" noProof="0"/>
          </a:p>
          <a:p>
            <a:r>
              <a:rPr lang="en-US"/>
              <a:t>SQL is dead, long live SQL!</a:t>
            </a:r>
          </a:p>
          <a:p>
            <a:pPr lvl="1"/>
            <a:r>
              <a:rPr lang="en-US"/>
              <a:t>Some systems do adopt SQL (or a SQL-like language)</a:t>
            </a:r>
          </a:p>
        </p:txBody>
      </p:sp>
    </p:spTree>
    <p:extLst>
      <p:ext uri="{BB962C8B-B14F-4D97-AF65-F5344CB8AC3E}">
        <p14:creationId xmlns:p14="http://schemas.microsoft.com/office/powerpoint/2010/main" val="13079507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NoSQL in the Big Data world</a:t>
            </a:r>
          </a:p>
        </p:txBody>
      </p:sp>
      <p:sp>
        <p:nvSpPr>
          <p:cNvPr id="3" name="Segnaposto contenuto 2"/>
          <p:cNvSpPr>
            <a:spLocks noGrp="1"/>
          </p:cNvSpPr>
          <p:nvPr>
            <p:ph idx="1"/>
          </p:nvPr>
        </p:nvSpPr>
        <p:spPr/>
        <p:txBody>
          <a:bodyPr/>
          <a:lstStyle/>
          <a:p>
            <a:r>
              <a:rPr lang="en-US">
                <a:solidFill>
                  <a:srgbClr val="FF0000"/>
                </a:solidFill>
              </a:rPr>
              <a:t>NoSQL</a:t>
            </a:r>
            <a:r>
              <a:rPr lang="en-US"/>
              <a:t> systems are mainly used for operational workloads (</a:t>
            </a:r>
            <a:r>
              <a:rPr lang="en-US">
                <a:solidFill>
                  <a:srgbClr val="FF0000"/>
                </a:solidFill>
              </a:rPr>
              <a:t>OLTP</a:t>
            </a:r>
            <a:r>
              <a:rPr lang="en-US"/>
              <a:t>)</a:t>
            </a:r>
          </a:p>
          <a:p>
            <a:pPr lvl="1"/>
            <a:r>
              <a:rPr lang="en-US"/>
              <a:t>Optimized for high read and write throughput on small amounts of data</a:t>
            </a:r>
          </a:p>
          <a:p>
            <a:r>
              <a:rPr lang="en-US">
                <a:solidFill>
                  <a:schemeClr val="accent2"/>
                </a:solidFill>
              </a:rPr>
              <a:t>Big Data </a:t>
            </a:r>
            <a:r>
              <a:rPr lang="en-US"/>
              <a:t>technologies are mainly used for analytical workloads (</a:t>
            </a:r>
            <a:r>
              <a:rPr lang="en-US">
                <a:solidFill>
                  <a:schemeClr val="accent2"/>
                </a:solidFill>
              </a:rPr>
              <a:t>OLAP</a:t>
            </a:r>
            <a:r>
              <a:rPr lang="en-US"/>
              <a:t>)</a:t>
            </a:r>
          </a:p>
          <a:p>
            <a:pPr lvl="1"/>
            <a:r>
              <a:rPr lang="en-US"/>
              <a:t>Optimized for high read throughput on large amounts of data</a:t>
            </a:r>
          </a:p>
          <a:p>
            <a:endParaRPr lang="en-US"/>
          </a:p>
          <a:p>
            <a:r>
              <a:rPr lang="en-US"/>
              <a:t>Can NoSQL systems be used for OLAP?</a:t>
            </a:r>
          </a:p>
          <a:p>
            <a:pPr lvl="1"/>
            <a:r>
              <a:rPr lang="en-US"/>
              <a:t>Possibly, but through Big Data analytical tools (e.g., Spark)</a:t>
            </a:r>
          </a:p>
        </p:txBody>
      </p:sp>
    </p:spTree>
    <p:extLst>
      <p:ext uri="{BB962C8B-B14F-4D97-AF65-F5344CB8AC3E}">
        <p14:creationId xmlns:p14="http://schemas.microsoft.com/office/powerpoint/2010/main" val="28603725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Data models</a:t>
            </a:r>
          </a:p>
        </p:txBody>
      </p:sp>
      <p:sp>
        <p:nvSpPr>
          <p:cNvPr id="4" name="Segnaposto contenuto 3"/>
          <p:cNvSpPr>
            <a:spLocks noGrp="1"/>
          </p:cNvSpPr>
          <p:nvPr>
            <p:ph idx="1"/>
          </p:nvPr>
        </p:nvSpPr>
        <p:spPr/>
        <p:txBody>
          <a:bodyPr/>
          <a:lstStyle/>
          <a:p>
            <a:endParaRPr lang="en-GB"/>
          </a:p>
        </p:txBody>
      </p:sp>
      <p:sp>
        <p:nvSpPr>
          <p:cNvPr id="5" name="Segnaposto contenuto 4"/>
          <p:cNvSpPr>
            <a:spLocks noGrp="1"/>
          </p:cNvSpPr>
          <p:nvPr>
            <p:ph idx="13"/>
          </p:nvPr>
        </p:nvSpPr>
        <p:spPr/>
        <p:txBody>
          <a:bodyPr/>
          <a:lstStyle/>
          <a:p>
            <a:endParaRPr lang="en-GB"/>
          </a:p>
        </p:txBody>
      </p:sp>
    </p:spTree>
    <p:extLst>
      <p:ext uri="{BB962C8B-B14F-4D97-AF65-F5344CB8AC3E}">
        <p14:creationId xmlns:p14="http://schemas.microsoft.com/office/powerpoint/2010/main" val="2886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NoSQL: several data models</a:t>
            </a:r>
          </a:p>
        </p:txBody>
      </p:sp>
      <p:sp>
        <p:nvSpPr>
          <p:cNvPr id="3" name="Segnaposto contenuto 2"/>
          <p:cNvSpPr>
            <a:spLocks noGrp="1"/>
          </p:cNvSpPr>
          <p:nvPr>
            <p:ph idx="1"/>
          </p:nvPr>
        </p:nvSpPr>
        <p:spPr/>
        <p:txBody>
          <a:bodyPr anchor="t"/>
          <a:lstStyle/>
          <a:p>
            <a:r>
              <a:rPr lang="en-US"/>
              <a:t>One of the key challenges is to understand which one fits best with the required application</a:t>
            </a:r>
          </a:p>
        </p:txBody>
      </p:sp>
      <p:graphicFrame>
        <p:nvGraphicFramePr>
          <p:cNvPr id="4" name="Tabella 3"/>
          <p:cNvGraphicFramePr>
            <a:graphicFrameLocks noGrp="1"/>
          </p:cNvGraphicFramePr>
          <p:nvPr>
            <p:extLst>
              <p:ext uri="{D42A27DB-BD31-4B8C-83A1-F6EECF244321}">
                <p14:modId xmlns:p14="http://schemas.microsoft.com/office/powerpoint/2010/main" val="2213620077"/>
              </p:ext>
            </p:extLst>
          </p:nvPr>
        </p:nvGraphicFramePr>
        <p:xfrm>
          <a:off x="1994997" y="3010990"/>
          <a:ext cx="8202006" cy="2837876"/>
        </p:xfrm>
        <a:graphic>
          <a:graphicData uri="http://schemas.openxmlformats.org/drawingml/2006/table">
            <a:tbl>
              <a:tblPr firstRow="1" bandRow="1">
                <a:tableStyleId>{073A0DAA-6AF3-43AB-8588-CEC1D06C72B9}</a:tableStyleId>
              </a:tblPr>
              <a:tblGrid>
                <a:gridCol w="1349456">
                  <a:extLst>
                    <a:ext uri="{9D8B030D-6E8A-4147-A177-3AD203B41FA5}">
                      <a16:colId xmlns:a16="http://schemas.microsoft.com/office/drawing/2014/main" val="20000"/>
                    </a:ext>
                  </a:extLst>
                </a:gridCol>
                <a:gridCol w="3881699">
                  <a:extLst>
                    <a:ext uri="{9D8B030D-6E8A-4147-A177-3AD203B41FA5}">
                      <a16:colId xmlns:a16="http://schemas.microsoft.com/office/drawing/2014/main" val="20001"/>
                    </a:ext>
                  </a:extLst>
                </a:gridCol>
                <a:gridCol w="2970851">
                  <a:extLst>
                    <a:ext uri="{9D8B030D-6E8A-4147-A177-3AD203B41FA5}">
                      <a16:colId xmlns:a16="http://schemas.microsoft.com/office/drawing/2014/main" val="20002"/>
                    </a:ext>
                  </a:extLst>
                </a:gridCol>
              </a:tblGrid>
              <a:tr h="353540">
                <a:tc>
                  <a:txBody>
                    <a:bodyPr/>
                    <a:lstStyle/>
                    <a:p>
                      <a:r>
                        <a:rPr lang="en-US" sz="1600" noProof="0">
                          <a:latin typeface="Helvetica" panose="020B0604020202020204" pitchFamily="34" charset="0"/>
                          <a:cs typeface="Helvetica" panose="020B0604020202020204" pitchFamily="34" charset="0"/>
                        </a:rPr>
                        <a:t>Model</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Description</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Use cases</a:t>
                      </a:r>
                    </a:p>
                  </a:txBody>
                  <a:tcPr marL="68580" marR="68580" marT="34290" marB="34290"/>
                </a:tc>
                <a:extLst>
                  <a:ext uri="{0D108BD9-81ED-4DB2-BD59-A6C34878D82A}">
                    <a16:rowId xmlns:a16="http://schemas.microsoft.com/office/drawing/2014/main" val="10000"/>
                  </a:ext>
                </a:extLst>
              </a:tr>
              <a:tr h="621084">
                <a:tc>
                  <a:txBody>
                    <a:bodyPr/>
                    <a:lstStyle/>
                    <a:p>
                      <a:r>
                        <a:rPr lang="en-US" sz="1600" noProof="0">
                          <a:latin typeface="Helvetica" panose="020B0604020202020204" pitchFamily="34" charset="0"/>
                          <a:cs typeface="Helvetica" panose="020B0604020202020204" pitchFamily="34" charset="0"/>
                        </a:rPr>
                        <a:t>Key-value</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Associates any kind of value to a string</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Dictionary,</a:t>
                      </a:r>
                      <a:r>
                        <a:rPr lang="en-US" sz="1600" baseline="0" noProof="0">
                          <a:latin typeface="Helvetica" panose="020B0604020202020204" pitchFamily="34" charset="0"/>
                          <a:cs typeface="Helvetica" panose="020B0604020202020204" pitchFamily="34" charset="0"/>
                        </a:rPr>
                        <a:t> lookup table, cache, file and images storage</a:t>
                      </a:r>
                      <a:endParaRPr lang="en-US" sz="1600" noProof="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1"/>
                  </a:ext>
                </a:extLst>
              </a:tr>
              <a:tr h="621084">
                <a:tc>
                  <a:txBody>
                    <a:bodyPr/>
                    <a:lstStyle/>
                    <a:p>
                      <a:r>
                        <a:rPr lang="en-US" sz="1600" noProof="0">
                          <a:latin typeface="Helvetica" panose="020B0604020202020204" pitchFamily="34" charset="0"/>
                          <a:cs typeface="Helvetica" panose="020B0604020202020204" pitchFamily="34" charset="0"/>
                        </a:rPr>
                        <a:t>Document</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Stores hierarchical</a:t>
                      </a:r>
                      <a:r>
                        <a:rPr lang="en-US" sz="1600" baseline="0" noProof="0">
                          <a:latin typeface="Helvetica" panose="020B0604020202020204" pitchFamily="34" charset="0"/>
                          <a:cs typeface="Helvetica" panose="020B0604020202020204" pitchFamily="34" charset="0"/>
                        </a:rPr>
                        <a:t> data in a tree-like structure</a:t>
                      </a:r>
                      <a:endParaRPr lang="en-US" sz="1600" noProof="0">
                        <a:latin typeface="Helvetica" panose="020B0604020202020204" pitchFamily="34" charset="0"/>
                        <a:cs typeface="Helvetica" panose="020B0604020202020204" pitchFamily="34" charset="0"/>
                      </a:endParaRP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Documents, anything</a:t>
                      </a:r>
                      <a:r>
                        <a:rPr lang="en-US" sz="1600" baseline="0" noProof="0">
                          <a:latin typeface="Helvetica" panose="020B0604020202020204" pitchFamily="34" charset="0"/>
                          <a:cs typeface="Helvetica" panose="020B0604020202020204" pitchFamily="34" charset="0"/>
                        </a:rPr>
                        <a:t> that fits into a hierarchical structure</a:t>
                      </a:r>
                      <a:endParaRPr lang="en-US" sz="1600" noProof="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2"/>
                  </a:ext>
                </a:extLst>
              </a:tr>
              <a:tr h="621084">
                <a:tc>
                  <a:txBody>
                    <a:bodyPr/>
                    <a:lstStyle/>
                    <a:p>
                      <a:r>
                        <a:rPr lang="en-US" sz="1600" noProof="0">
                          <a:latin typeface="Helvetica" panose="020B0604020202020204" pitchFamily="34" charset="0"/>
                          <a:cs typeface="Helvetica" panose="020B0604020202020204" pitchFamily="34" charset="0"/>
                        </a:rPr>
                        <a:t>Wide</a:t>
                      </a:r>
                      <a:r>
                        <a:rPr lang="en-US" sz="1600" baseline="0" noProof="0">
                          <a:latin typeface="Helvetica" panose="020B0604020202020204" pitchFamily="34" charset="0"/>
                          <a:cs typeface="Helvetica" panose="020B0604020202020204" pitchFamily="34" charset="0"/>
                        </a:rPr>
                        <a:t>-column</a:t>
                      </a:r>
                      <a:endParaRPr lang="en-US" sz="1600" noProof="0">
                        <a:latin typeface="Helvetica" panose="020B0604020202020204" pitchFamily="34" charset="0"/>
                        <a:cs typeface="Helvetica" panose="020B0604020202020204" pitchFamily="34" charset="0"/>
                      </a:endParaRP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Stores sparse</a:t>
                      </a:r>
                      <a:r>
                        <a:rPr lang="en-US" sz="1600" baseline="0" noProof="0">
                          <a:latin typeface="Helvetica" panose="020B0604020202020204" pitchFamily="34" charset="0"/>
                          <a:cs typeface="Helvetica" panose="020B0604020202020204" pitchFamily="34" charset="0"/>
                        </a:rPr>
                        <a:t> matrixes where a cell is identified by the row and column keys</a:t>
                      </a:r>
                      <a:endParaRPr lang="en-US" sz="1600" noProof="0">
                        <a:latin typeface="Helvetica" panose="020B0604020202020204" pitchFamily="34" charset="0"/>
                        <a:cs typeface="Helvetica" panose="020B0604020202020204" pitchFamily="34" charset="0"/>
                      </a:endParaRP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Crawling, high-variability systems</a:t>
                      </a:r>
                      <a:r>
                        <a:rPr lang="en-US" sz="1600" baseline="0" noProof="0">
                          <a:latin typeface="Helvetica" panose="020B0604020202020204" pitchFamily="34" charset="0"/>
                          <a:cs typeface="Helvetica" panose="020B0604020202020204" pitchFamily="34" charset="0"/>
                        </a:rPr>
                        <a:t>, sparse matrixes</a:t>
                      </a:r>
                      <a:endParaRPr lang="en-US" sz="1600" noProof="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3"/>
                  </a:ext>
                </a:extLst>
              </a:tr>
              <a:tr h="621084">
                <a:tc>
                  <a:txBody>
                    <a:bodyPr/>
                    <a:lstStyle/>
                    <a:p>
                      <a:r>
                        <a:rPr lang="en-US" sz="1600" noProof="0">
                          <a:latin typeface="Helvetica" panose="020B0604020202020204" pitchFamily="34" charset="0"/>
                          <a:cs typeface="Helvetica" panose="020B0604020202020204" pitchFamily="34" charset="0"/>
                        </a:rPr>
                        <a:t>Graph</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Stores vertices</a:t>
                      </a:r>
                      <a:r>
                        <a:rPr lang="en-US" sz="1600" baseline="0" noProof="0">
                          <a:latin typeface="Helvetica" panose="020B0604020202020204" pitchFamily="34" charset="0"/>
                          <a:cs typeface="Helvetica" panose="020B0604020202020204" pitchFamily="34" charset="0"/>
                        </a:rPr>
                        <a:t> and arches</a:t>
                      </a:r>
                      <a:endParaRPr lang="en-US" sz="1600" noProof="0">
                        <a:latin typeface="Helvetica" panose="020B0604020202020204" pitchFamily="34" charset="0"/>
                        <a:cs typeface="Helvetica" panose="020B0604020202020204" pitchFamily="34" charset="0"/>
                      </a:endParaRPr>
                    </a:p>
                  </a:txBody>
                  <a:tcPr marL="68580" marR="68580" marT="34290" marB="34290"/>
                </a:tc>
                <a:tc>
                  <a:txBody>
                    <a:bodyPr/>
                    <a:lstStyle/>
                    <a:p>
                      <a:r>
                        <a:rPr lang="en-US" sz="1600" noProof="0" dirty="0">
                          <a:latin typeface="Helvetica" panose="020B0604020202020204" pitchFamily="34" charset="0"/>
                          <a:cs typeface="Helvetica" panose="020B0604020202020204" pitchFamily="34" charset="0"/>
                        </a:rPr>
                        <a:t>Social network queries,</a:t>
                      </a:r>
                      <a:r>
                        <a:rPr lang="en-US" sz="1600" baseline="0" noProof="0" dirty="0">
                          <a:latin typeface="Helvetica" panose="020B0604020202020204" pitchFamily="34" charset="0"/>
                          <a:cs typeface="Helvetica" panose="020B0604020202020204" pitchFamily="34" charset="0"/>
                        </a:rPr>
                        <a:t> inference, pattern matching</a:t>
                      </a:r>
                      <a:endParaRPr lang="en-US" sz="1600" noProof="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8890022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Running example</a:t>
            </a:r>
          </a:p>
        </p:txBody>
      </p:sp>
      <p:sp>
        <p:nvSpPr>
          <p:cNvPr id="4" name="Segnaposto contenuto 3"/>
          <p:cNvSpPr>
            <a:spLocks noGrp="1"/>
          </p:cNvSpPr>
          <p:nvPr>
            <p:ph idx="1"/>
          </p:nvPr>
        </p:nvSpPr>
        <p:spPr/>
        <p:txBody>
          <a:bodyPr anchor="t"/>
          <a:lstStyle/>
          <a:p>
            <a:r>
              <a:rPr lang="en-US"/>
              <a:t>Typical use case: customers, orders and products</a:t>
            </a:r>
          </a:p>
          <a:p>
            <a:endParaRPr lang="en-US"/>
          </a:p>
        </p:txBody>
      </p:sp>
      <p:pic>
        <p:nvPicPr>
          <p:cNvPr id="5" name="Immagine 4"/>
          <p:cNvPicPr>
            <a:picLocks noChangeAspect="1"/>
          </p:cNvPicPr>
          <p:nvPr/>
        </p:nvPicPr>
        <p:blipFill>
          <a:blip r:embed="rId2"/>
          <a:stretch>
            <a:fillRect/>
          </a:stretch>
        </p:blipFill>
        <p:spPr>
          <a:xfrm>
            <a:off x="3731909" y="2449788"/>
            <a:ext cx="4730225" cy="3637973"/>
          </a:xfrm>
          <a:prstGeom prst="rect">
            <a:avLst/>
          </a:prstGeom>
        </p:spPr>
      </p:pic>
      <p:sp>
        <p:nvSpPr>
          <p:cNvPr id="6" name="Segnaposto contenuto 2"/>
          <p:cNvSpPr txBox="1">
            <a:spLocks/>
          </p:cNvSpPr>
          <p:nvPr/>
        </p:nvSpPr>
        <p:spPr>
          <a:xfrm>
            <a:off x="3284221" y="2241551"/>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sp>
        <p:nvSpPr>
          <p:cNvPr id="8" name="Segnaposto contenuto 2"/>
          <p:cNvSpPr txBox="1">
            <a:spLocks/>
          </p:cNvSpPr>
          <p:nvPr/>
        </p:nvSpPr>
        <p:spPr>
          <a:xfrm>
            <a:off x="2346960" y="1790187"/>
            <a:ext cx="7543800" cy="346888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it-IT"/>
          </a:p>
        </p:txBody>
      </p:sp>
    </p:spTree>
    <p:extLst>
      <p:ext uri="{BB962C8B-B14F-4D97-AF65-F5344CB8AC3E}">
        <p14:creationId xmlns:p14="http://schemas.microsoft.com/office/powerpoint/2010/main" val="7791381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Relational: data model</a:t>
            </a:r>
          </a:p>
        </p:txBody>
      </p:sp>
      <p:sp>
        <p:nvSpPr>
          <p:cNvPr id="3" name="Segnaposto contenuto 2"/>
          <p:cNvSpPr>
            <a:spLocks noGrp="1"/>
          </p:cNvSpPr>
          <p:nvPr>
            <p:ph idx="1"/>
          </p:nvPr>
        </p:nvSpPr>
        <p:spPr/>
        <p:txBody>
          <a:bodyPr anchor="t"/>
          <a:lstStyle/>
          <a:p>
            <a:r>
              <a:rPr lang="en-US"/>
              <a:t>Based on tables and rows</a:t>
            </a:r>
          </a:p>
        </p:txBody>
      </p:sp>
      <p:pic>
        <p:nvPicPr>
          <p:cNvPr id="4" name="Immagine 3"/>
          <p:cNvPicPr>
            <a:picLocks noChangeAspect="1"/>
          </p:cNvPicPr>
          <p:nvPr/>
        </p:nvPicPr>
        <p:blipFill>
          <a:blip r:embed="rId2"/>
          <a:stretch>
            <a:fillRect/>
          </a:stretch>
        </p:blipFill>
        <p:spPr>
          <a:xfrm>
            <a:off x="3225641" y="2275512"/>
            <a:ext cx="5786438" cy="2928937"/>
          </a:xfrm>
          <a:prstGeom prst="rect">
            <a:avLst/>
          </a:prstGeom>
        </p:spPr>
      </p:pic>
    </p:spTree>
    <p:extLst>
      <p:ext uri="{BB962C8B-B14F-4D97-AF65-F5344CB8AC3E}">
        <p14:creationId xmlns:p14="http://schemas.microsoft.com/office/powerpoint/2010/main" val="26741555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APEID" val=" 2"/>
</p:tagLst>
</file>

<file path=ppt/tags/tag10.xml><?xml version="1.0" encoding="utf-8"?>
<p:tagLst xmlns:a="http://schemas.openxmlformats.org/drawingml/2006/main" xmlns:r="http://schemas.openxmlformats.org/officeDocument/2006/relationships" xmlns:p="http://schemas.openxmlformats.org/presentationml/2006/main">
  <p:tag name="SHAPEID" val=" 23"/>
</p:tagLst>
</file>

<file path=ppt/tags/tag11.xml><?xml version="1.0" encoding="utf-8"?>
<p:tagLst xmlns:a="http://schemas.openxmlformats.org/drawingml/2006/main" xmlns:r="http://schemas.openxmlformats.org/officeDocument/2006/relationships" xmlns:p="http://schemas.openxmlformats.org/presentationml/2006/main">
  <p:tag name="SHAPEID" val=" 3"/>
</p:tagLst>
</file>

<file path=ppt/tags/tag2.xml><?xml version="1.0" encoding="utf-8"?>
<p:tagLst xmlns:a="http://schemas.openxmlformats.org/drawingml/2006/main" xmlns:r="http://schemas.openxmlformats.org/officeDocument/2006/relationships" xmlns:p="http://schemas.openxmlformats.org/presentationml/2006/main">
  <p:tag name="SHAPEID" val=" 11"/>
</p:tagLst>
</file>

<file path=ppt/tags/tag3.xml><?xml version="1.0" encoding="utf-8"?>
<p:tagLst xmlns:a="http://schemas.openxmlformats.org/drawingml/2006/main" xmlns:r="http://schemas.openxmlformats.org/officeDocument/2006/relationships" xmlns:p="http://schemas.openxmlformats.org/presentationml/2006/main">
  <p:tag name="SHAPEID" val=" 12"/>
</p:tagLst>
</file>

<file path=ppt/tags/tag4.xml><?xml version="1.0" encoding="utf-8"?>
<p:tagLst xmlns:a="http://schemas.openxmlformats.org/drawingml/2006/main" xmlns:r="http://schemas.openxmlformats.org/officeDocument/2006/relationships" xmlns:p="http://schemas.openxmlformats.org/presentationml/2006/main">
  <p:tag name="SHAPEID" val=" 5"/>
</p:tagLst>
</file>

<file path=ppt/tags/tag5.xml><?xml version="1.0" encoding="utf-8"?>
<p:tagLst xmlns:a="http://schemas.openxmlformats.org/drawingml/2006/main" xmlns:r="http://schemas.openxmlformats.org/officeDocument/2006/relationships" xmlns:p="http://schemas.openxmlformats.org/presentationml/2006/main">
  <p:tag name="SHAPEID" val=" 22"/>
</p:tagLst>
</file>

<file path=ppt/tags/tag6.xml><?xml version="1.0" encoding="utf-8"?>
<p:tagLst xmlns:a="http://schemas.openxmlformats.org/drawingml/2006/main" xmlns:r="http://schemas.openxmlformats.org/officeDocument/2006/relationships" xmlns:p="http://schemas.openxmlformats.org/presentationml/2006/main">
  <p:tag name="SHAPEID" val=" 2"/>
</p:tagLst>
</file>

<file path=ppt/tags/tag7.xml><?xml version="1.0" encoding="utf-8"?>
<p:tagLst xmlns:a="http://schemas.openxmlformats.org/drawingml/2006/main" xmlns:r="http://schemas.openxmlformats.org/officeDocument/2006/relationships" xmlns:p="http://schemas.openxmlformats.org/presentationml/2006/main">
  <p:tag name="SHAPEID" val=" 12"/>
</p:tagLst>
</file>

<file path=ppt/tags/tag8.xml><?xml version="1.0" encoding="utf-8"?>
<p:tagLst xmlns:a="http://schemas.openxmlformats.org/drawingml/2006/main" xmlns:r="http://schemas.openxmlformats.org/officeDocument/2006/relationships" xmlns:p="http://schemas.openxmlformats.org/presentationml/2006/main">
  <p:tag name="SHAPEID" val=" 5"/>
</p:tagLst>
</file>

<file path=ppt/tags/tag9.xml><?xml version="1.0" encoding="utf-8"?>
<p:tagLst xmlns:a="http://schemas.openxmlformats.org/drawingml/2006/main" xmlns:r="http://schemas.openxmlformats.org/officeDocument/2006/relationships" xmlns:p="http://schemas.openxmlformats.org/presentationml/2006/main">
  <p:tag name="SHAPEID" val=" 22"/>
</p:tagLst>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227</TotalTime>
  <Words>34264</Words>
  <Application>Microsoft Office PowerPoint</Application>
  <PresentationFormat>Widescreen</PresentationFormat>
  <Paragraphs>5116</Paragraphs>
  <Slides>432</Slides>
  <Notes>51</Notes>
  <HiddenSlides>96</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432</vt:i4>
      </vt:variant>
    </vt:vector>
  </HeadingPairs>
  <TitlesOfParts>
    <vt:vector size="447" baseType="lpstr">
      <vt:lpstr>Arial</vt:lpstr>
      <vt:lpstr>Arial MT</vt:lpstr>
      <vt:lpstr>Calibri</vt:lpstr>
      <vt:lpstr>Cambria</vt:lpstr>
      <vt:lpstr>Cambria Math</vt:lpstr>
      <vt:lpstr>Consolas</vt:lpstr>
      <vt:lpstr>CourierPrime</vt:lpstr>
      <vt:lpstr>CourierPrime-Italic</vt:lpstr>
      <vt:lpstr>Helvetica</vt:lpstr>
      <vt:lpstr>NimbusSanL-Regu</vt:lpstr>
      <vt:lpstr>TeX-feymr10</vt:lpstr>
      <vt:lpstr>Times New Roman</vt:lpstr>
      <vt:lpstr>Verdana</vt:lpstr>
      <vt:lpstr>Wingdings</vt:lpstr>
      <vt:lpstr>Tema di Office</vt:lpstr>
      <vt:lpstr>BIG DATA AND  CLOUD PLATFORMS</vt:lpstr>
      <vt:lpstr>whoami</vt:lpstr>
      <vt:lpstr>Table of Contents and Exam</vt:lpstr>
      <vt:lpstr>Table of Contents and Exam</vt:lpstr>
      <vt:lpstr>Dictionary</vt:lpstr>
      <vt:lpstr>Set up</vt:lpstr>
      <vt:lpstr>Set up</vt:lpstr>
      <vt:lpstr>So far</vt:lpstr>
      <vt:lpstr>So far</vt:lpstr>
      <vt:lpstr>So far</vt:lpstr>
      <vt:lpstr>So far</vt:lpstr>
      <vt:lpstr>Teaching material</vt:lpstr>
      <vt:lpstr>Teaching material</vt:lpstr>
      <vt:lpstr>BIG DATA AND  CLOUD PLATFORMS</vt:lpstr>
      <vt:lpstr>How did we get here?</vt:lpstr>
      <vt:lpstr>How did we get here?</vt:lpstr>
      <vt:lpstr>Data platform</vt:lpstr>
      <vt:lpstr>Data platform</vt:lpstr>
      <vt:lpstr>Case study: photo gallery</vt:lpstr>
      <vt:lpstr>Data platform</vt:lpstr>
      <vt:lpstr>Data platform</vt:lpstr>
      <vt:lpstr>Data platform: OLTP vs OLAP</vt:lpstr>
      <vt:lpstr>Data platform: OLTP vs OLAP</vt:lpstr>
      <vt:lpstr>Data platform</vt:lpstr>
      <vt:lpstr>Data platform</vt:lpstr>
      <vt:lpstr>Data platform</vt:lpstr>
      <vt:lpstr>Data platform: DWH vs Data Lake</vt:lpstr>
      <vt:lpstr>Data platform: DWH vs Data Lake</vt:lpstr>
      <vt:lpstr>Data platform: DWH</vt:lpstr>
      <vt:lpstr>Data platform</vt:lpstr>
      <vt:lpstr>Data platform</vt:lpstr>
      <vt:lpstr>Data platform</vt:lpstr>
      <vt:lpstr>Managing data platforms</vt:lpstr>
      <vt:lpstr>Managing data platforms</vt:lpstr>
      <vt:lpstr>Data provenance</vt:lpstr>
      <vt:lpstr>Data provenance</vt:lpstr>
      <vt:lpstr>Data provenance</vt:lpstr>
      <vt:lpstr>Data provenance</vt:lpstr>
      <vt:lpstr>Data provenance</vt:lpstr>
      <vt:lpstr>Data provenance</vt:lpstr>
      <vt:lpstr>Data provenance</vt:lpstr>
      <vt:lpstr>Compression</vt:lpstr>
      <vt:lpstr>Data profiling</vt:lpstr>
      <vt:lpstr>Data profiling</vt:lpstr>
      <vt:lpstr>Data profiling</vt:lpstr>
      <vt:lpstr>Entity resolution</vt:lpstr>
      <vt:lpstr>Data versioning</vt:lpstr>
      <vt:lpstr>Data versioning</vt:lpstr>
      <vt:lpstr>In action</vt:lpstr>
      <vt:lpstr>Data platform</vt:lpstr>
      <vt:lpstr>Data lakehouse</vt:lpstr>
      <vt:lpstr>Data lakehouse</vt:lpstr>
      <vt:lpstr>Data platform</vt:lpstr>
      <vt:lpstr>Data platform</vt:lpstr>
      <vt:lpstr>Data platform</vt:lpstr>
      <vt:lpstr>Data platform: related job positions</vt:lpstr>
      <vt:lpstr>From DevOps…</vt:lpstr>
      <vt:lpstr>… to DataOps</vt:lpstr>
      <vt:lpstr>DataOps</vt:lpstr>
      <vt:lpstr>Data fabric</vt:lpstr>
      <vt:lpstr>Data fabric</vt:lpstr>
      <vt:lpstr>Data fabric</vt:lpstr>
      <vt:lpstr>Data fabric</vt:lpstr>
      <vt:lpstr>Data fabric</vt:lpstr>
      <vt:lpstr>Data mesh</vt:lpstr>
      <vt:lpstr>Data mesh</vt:lpstr>
      <vt:lpstr>What makes data a product?</vt:lpstr>
      <vt:lpstr>Data mesh vs data fabric</vt:lpstr>
      <vt:lpstr>Data mesh vs data fabric</vt:lpstr>
      <vt:lpstr>Data mesh vs data fabric</vt:lpstr>
      <vt:lpstr>Data mesh vs data fabric</vt:lpstr>
      <vt:lpstr>(Some) References</vt:lpstr>
      <vt:lpstr>Example of data platform: Hadoop-based</vt:lpstr>
      <vt:lpstr>On-premises manual provisioning </vt:lpstr>
      <vt:lpstr>Example of data platform: MOSES</vt:lpstr>
      <vt:lpstr>Summing up</vt:lpstr>
      <vt:lpstr>BIG DATA AND  CLOUD PLATFORMS</vt:lpstr>
      <vt:lpstr>A necessary introduction</vt:lpstr>
      <vt:lpstr>Computational thinking</vt:lpstr>
      <vt:lpstr>Computational thinking</vt:lpstr>
      <vt:lpstr>Integrated analytics lab</vt:lpstr>
      <vt:lpstr>Integrated analytics lab</vt:lpstr>
      <vt:lpstr>Integrated analytics lab</vt:lpstr>
      <vt:lpstr>Integrated analytics lab</vt:lpstr>
      <vt:lpstr>Integrated analytics lab</vt:lpstr>
      <vt:lpstr>Integrated analytics lab</vt:lpstr>
      <vt:lpstr>In action</vt:lpstr>
      <vt:lpstr>STORAGE:  NoSQL DBMSs</vt:lpstr>
      <vt:lpstr>Introduction</vt:lpstr>
      <vt:lpstr>Strengths of RDBMSs</vt:lpstr>
      <vt:lpstr>Weaknesses of RDBMS</vt:lpstr>
      <vt:lpstr>What NoSQL means</vt:lpstr>
      <vt:lpstr>The first NoSQL systems</vt:lpstr>
      <vt:lpstr>NoSQL common features</vt:lpstr>
      <vt:lpstr>NoSQL in the Big Data world</vt:lpstr>
      <vt:lpstr>Data models</vt:lpstr>
      <vt:lpstr>NoSQL: several data models</vt:lpstr>
      <vt:lpstr>Running example</vt:lpstr>
      <vt:lpstr>Relational: data model</vt:lpstr>
      <vt:lpstr>Data modeling example: relational model</vt:lpstr>
      <vt:lpstr>Graph: data model</vt:lpstr>
      <vt:lpstr>Graph: querying</vt:lpstr>
      <vt:lpstr>Data modeling example:  graph model</vt:lpstr>
      <vt:lpstr>Graph vs Aggregate modeling</vt:lpstr>
      <vt:lpstr>Document: data model</vt:lpstr>
      <vt:lpstr>Document: querying</vt:lpstr>
      <vt:lpstr>Data modeling example: aggregate model (2)</vt:lpstr>
      <vt:lpstr>Data modeling example: aggregate model (1)</vt:lpstr>
      <vt:lpstr>Data modeling example:  document model (1)</vt:lpstr>
      <vt:lpstr>Data modeling example:  document model (2)</vt:lpstr>
      <vt:lpstr>Key-value: data model</vt:lpstr>
      <vt:lpstr>Key-value: querying</vt:lpstr>
      <vt:lpstr>Data modeling example:  key-value model</vt:lpstr>
      <vt:lpstr>Wide column: data model</vt:lpstr>
      <vt:lpstr>Wide column: querying</vt:lpstr>
      <vt:lpstr>Wide column: ≠ columnar</vt:lpstr>
      <vt:lpstr>Data modeling example:  wide-column model</vt:lpstr>
      <vt:lpstr>Aggregate modeling strategy</vt:lpstr>
      <vt:lpstr>Sharding data</vt:lpstr>
      <vt:lpstr>Sharding data</vt:lpstr>
      <vt:lpstr>Sharding</vt:lpstr>
      <vt:lpstr>Sharding strategy</vt:lpstr>
      <vt:lpstr>Sharding strategy</vt:lpstr>
      <vt:lpstr>Sharding strategy</vt:lpstr>
      <vt:lpstr>Sharding strategy</vt:lpstr>
      <vt:lpstr>Replication</vt:lpstr>
      <vt:lpstr>Master-Slave Replication</vt:lpstr>
      <vt:lpstr>Master-Slave Replication</vt:lpstr>
      <vt:lpstr>Peer-to-Peer Replication</vt:lpstr>
      <vt:lpstr>Peer-to-Peer Replication</vt:lpstr>
      <vt:lpstr>Handling conflicts</vt:lpstr>
      <vt:lpstr>The quorum mechanism</vt:lpstr>
      <vt:lpstr>Managing consistency</vt:lpstr>
      <vt:lpstr>RDBMS vs NoSQL: different philosophies</vt:lpstr>
      <vt:lpstr>RDBMS vs NoSQL: different philosophies</vt:lpstr>
      <vt:lpstr>Consistency: an example</vt:lpstr>
      <vt:lpstr>Consistency in RDBMSs: ACID</vt:lpstr>
      <vt:lpstr>Consistency in RDBMSs: ACID</vt:lpstr>
      <vt:lpstr>Consistency in NoSQL</vt:lpstr>
      <vt:lpstr>Consistency in NoSQL: CAP</vt:lpstr>
      <vt:lpstr>Consistency in NoSQL: CAP</vt:lpstr>
      <vt:lpstr>Consistency in NoSQL:  relaxing CAP</vt:lpstr>
      <vt:lpstr>Consistency in NoSQL: PACELC</vt:lpstr>
      <vt:lpstr>Consistency in NoSQL: BASE</vt:lpstr>
      <vt:lpstr>Consistency in NoSQL: summary</vt:lpstr>
      <vt:lpstr>One size does not fit all</vt:lpstr>
      <vt:lpstr>Key-Value: popular DBs</vt:lpstr>
      <vt:lpstr>Key-Value: when to use</vt:lpstr>
      <vt:lpstr>Key-Value: real use cases</vt:lpstr>
      <vt:lpstr>Key-Value: when to avoid</vt:lpstr>
      <vt:lpstr>Document: popular DBs</vt:lpstr>
      <vt:lpstr>Document: when to use</vt:lpstr>
      <vt:lpstr>Document: real use cases</vt:lpstr>
      <vt:lpstr>Document: when to avoid</vt:lpstr>
      <vt:lpstr>Wide column: popular DBs</vt:lpstr>
      <vt:lpstr>Wide column: when to use</vt:lpstr>
      <vt:lpstr>Wide column: real use cases</vt:lpstr>
      <vt:lpstr>Wide column: when to avoid</vt:lpstr>
      <vt:lpstr>Graph: popular DBs</vt:lpstr>
      <vt:lpstr>Graph: when to use</vt:lpstr>
      <vt:lpstr>Graph: real use cases</vt:lpstr>
      <vt:lpstr>Graph: when to avoid</vt:lpstr>
      <vt:lpstr>Polyglot persistence</vt:lpstr>
      <vt:lpstr>Polyglot persistence</vt:lpstr>
      <vt:lpstr>Traditional approach</vt:lpstr>
      <vt:lpstr>Polyglot data management</vt:lpstr>
      <vt:lpstr>Service-oriented polyglot data management</vt:lpstr>
      <vt:lpstr>Supporting existing technologies</vt:lpstr>
      <vt:lpstr>Beyond NoSQL</vt:lpstr>
      <vt:lpstr>BIG DATA AND  CLOUD PLATFORMS</vt:lpstr>
      <vt:lpstr>PowerPoint Presentation</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Data-driven companies</vt:lpstr>
      <vt:lpstr>Why going cloud?</vt:lpstr>
      <vt:lpstr>Why going cloud?</vt:lpstr>
      <vt:lpstr>Why going cloud?</vt:lpstr>
      <vt:lpstr>Why going cloud?</vt:lpstr>
      <vt:lpstr>Why going cloud?</vt:lpstr>
      <vt:lpstr>Why going cloud?</vt:lpstr>
      <vt:lpstr>Why going cloud?</vt:lpstr>
      <vt:lpstr>Is cloud a silver bullet?</vt:lpstr>
      <vt:lpstr>Is cloud a silver bullet?</vt:lpstr>
      <vt:lpstr>Is cloud a silver bullet?</vt:lpstr>
      <vt:lpstr>PowerPoint Presentation</vt:lpstr>
      <vt:lpstr>Cloud computing: types of cloud</vt:lpstr>
      <vt:lpstr>Cloud computing: types of cloud</vt:lpstr>
      <vt:lpstr>Cloud computing: principal vendors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PowerPoint Presentation</vt:lpstr>
      <vt:lpstr>BIG DATA AND  CLOUD PLATFORMS</vt:lpstr>
      <vt:lpstr>Context: Soil moisture monitoring</vt:lpstr>
      <vt:lpstr>Context: Soil moisture monitoring</vt:lpstr>
      <vt:lpstr>Context: Soil moisture monitoring</vt:lpstr>
      <vt:lpstr>Context: Soil moisture monitoring</vt:lpstr>
      <vt:lpstr>Context: Soil moisture monitoring</vt:lpstr>
      <vt:lpstr>Reference scenario</vt:lpstr>
      <vt:lpstr>Reference scenario</vt:lpstr>
      <vt:lpstr>Sensor layouts and symmetry assumptions</vt:lpstr>
      <vt:lpstr>Reference scenario</vt:lpstr>
      <vt:lpstr>Reference scenario</vt:lpstr>
      <vt:lpstr>Reference scenario</vt:lpstr>
      <vt:lpstr>In action</vt:lpstr>
      <vt:lpstr>Data lake: AWS S3</vt:lpstr>
      <vt:lpstr>Data exploration: AWS SageMaker</vt:lpstr>
      <vt:lpstr>ETL: AWS Glue</vt:lpstr>
      <vt:lpstr>ETL: AWS Glue</vt:lpstr>
      <vt:lpstr>ETL: AWS Glue</vt:lpstr>
      <vt:lpstr>ETL: AWS Glue</vt:lpstr>
      <vt:lpstr>ETL: AWS Glue</vt:lpstr>
      <vt:lpstr>ETL: AWS Glue</vt:lpstr>
      <vt:lpstr>ETL: AWS Glue</vt:lpstr>
      <vt:lpstr>ETL: AWS Glue</vt:lpstr>
      <vt:lpstr>DWH: AWS RDS</vt:lpstr>
      <vt:lpstr>DWH: AWS RDS</vt:lpstr>
      <vt:lpstr>DWH: AWS RDS</vt:lpstr>
      <vt:lpstr>DWH: AWS RDS</vt:lpstr>
      <vt:lpstr>DWH: AWS RDS</vt:lpstr>
      <vt:lpstr>Designing the DWH</vt:lpstr>
      <vt:lpstr>BIG DATA AND  CLOUD PLATFORMS</vt:lpstr>
      <vt:lpstr>Data pipeline</vt:lpstr>
      <vt:lpstr>Data pipeline</vt:lpstr>
      <vt:lpstr>Data pipeline - AWS</vt:lpstr>
      <vt:lpstr>Data pipeline - Google cloud</vt:lpstr>
      <vt:lpstr>A tentative organization</vt:lpstr>
      <vt:lpstr>A tentative organization</vt:lpstr>
      <vt:lpstr>Data pipeline</vt:lpstr>
      <vt:lpstr>A tentative organization</vt:lpstr>
      <vt:lpstr>A tentative organization</vt:lpstr>
      <vt:lpstr>PowerPoint Presentation</vt:lpstr>
      <vt:lpstr>Storage</vt:lpstr>
      <vt:lpstr>Storage models</vt:lpstr>
      <vt:lpstr>Storage models (AWS)</vt:lpstr>
      <vt:lpstr>Storage models (AWS)</vt:lpstr>
      <vt:lpstr>Storage models (Google Cloud)</vt:lpstr>
      <vt:lpstr>Storage models (AWS)</vt:lpstr>
      <vt:lpstr>AWS S3</vt:lpstr>
      <vt:lpstr>Storage: access frequency (AWS)</vt:lpstr>
      <vt:lpstr>Storage: access frequency (AWS)</vt:lpstr>
      <vt:lpstr>Storage: access frequency (Google Cloud)</vt:lpstr>
      <vt:lpstr>Organizing the data lake</vt:lpstr>
      <vt:lpstr>Organizing the data lake</vt:lpstr>
      <vt:lpstr>Organizing the data lake</vt:lpstr>
      <vt:lpstr>Organizing the data lake</vt:lpstr>
      <vt:lpstr>Organizing the data lake</vt:lpstr>
      <vt:lpstr>Organizing the data lake</vt:lpstr>
      <vt:lpstr>Data Lakehouse</vt:lpstr>
      <vt:lpstr>Data Independence</vt:lpstr>
      <vt:lpstr>Data Lakehouse</vt:lpstr>
      <vt:lpstr>Data Lakehouse</vt:lpstr>
      <vt:lpstr>Data Lakehouse</vt:lpstr>
      <vt:lpstr>Data Lakehouse</vt:lpstr>
      <vt:lpstr>Dataset Search for Data Discovery, Augmentation, and Explanation</vt:lpstr>
      <vt:lpstr>Data Lakehouse</vt:lpstr>
      <vt:lpstr>Delta Lake</vt:lpstr>
      <vt:lpstr>Delta Lake</vt:lpstr>
      <vt:lpstr>Delta Lake</vt:lpstr>
      <vt:lpstr>Delta Lake</vt:lpstr>
      <vt:lpstr>Lakehouse</vt:lpstr>
      <vt:lpstr>BIG DATA AND  CLOUD PLATFORMS</vt:lpstr>
      <vt:lpstr>PowerPoint Presentation</vt:lpstr>
      <vt:lpstr>Supporting data pipelines</vt:lpstr>
      <vt:lpstr>Single instance: AWS EC2</vt:lpstr>
      <vt:lpstr>Single instance: AWS EC2</vt:lpstr>
      <vt:lpstr>Single instance: AWS EC2</vt:lpstr>
      <vt:lpstr>Cluster: AWS EMR</vt:lpstr>
      <vt:lpstr>Motivation</vt:lpstr>
      <vt:lpstr>AWS EMR</vt:lpstr>
      <vt:lpstr>AWS EMR</vt:lpstr>
      <vt:lpstr>AWS EMR</vt:lpstr>
      <vt:lpstr>AWS EMR</vt:lpstr>
      <vt:lpstr>AWS EMR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Cluster lifecycle</vt:lpstr>
      <vt:lpstr>Cluster lifecycle</vt:lpstr>
      <vt:lpstr>Cluster lifecycle</vt:lpstr>
      <vt:lpstr>Running the cluster</vt:lpstr>
      <vt:lpstr>Running the cluster</vt:lpstr>
      <vt:lpstr>Running a notebook</vt:lpstr>
      <vt:lpstr>Running a notebook</vt:lpstr>
      <vt:lpstr>Running a notebook</vt:lpstr>
      <vt:lpstr>Running a Spark Job</vt:lpstr>
      <vt:lpstr>Other services: HUE</vt:lpstr>
      <vt:lpstr>Other services: HUE</vt:lpstr>
      <vt:lpstr>Set Up an SSH Tunnel</vt:lpstr>
      <vt:lpstr>Connect to HUE</vt:lpstr>
      <vt:lpstr>Connect using SSH</vt:lpstr>
      <vt:lpstr>PowerPoint Presentation</vt:lpstr>
      <vt:lpstr>BIG DATA AND  CLOUD PLATFORMS</vt:lpstr>
      <vt:lpstr>Migration</vt:lpstr>
      <vt:lpstr>Case study</vt:lpstr>
      <vt:lpstr>Migration</vt:lpstr>
      <vt:lpstr>Migration</vt:lpstr>
      <vt:lpstr>Migration</vt:lpstr>
      <vt:lpstr>Migration</vt:lpstr>
      <vt:lpstr>On-premises </vt:lpstr>
      <vt:lpstr>On-premises</vt:lpstr>
      <vt:lpstr>On-premises</vt:lpstr>
      <vt:lpstr>On-premises</vt:lpstr>
      <vt:lpstr>Migration</vt:lpstr>
      <vt:lpstr>On cloud v1</vt:lpstr>
      <vt:lpstr>On cloud v1</vt:lpstr>
      <vt:lpstr>Migration</vt:lpstr>
      <vt:lpstr>Migration</vt:lpstr>
      <vt:lpstr>Migration</vt:lpstr>
      <vt:lpstr>Migration</vt:lpstr>
      <vt:lpstr>On cloud v2</vt:lpstr>
      <vt:lpstr>On cloud v2</vt:lpstr>
      <vt:lpstr>On cloud v2</vt:lpstr>
      <vt:lpstr>Migration</vt:lpstr>
      <vt:lpstr>Migration</vt:lpstr>
      <vt:lpstr>Migration</vt:lpstr>
      <vt:lpstr>On cloud v3</vt:lpstr>
      <vt:lpstr>On cloud v3</vt:lpstr>
      <vt:lpstr>Migration</vt:lpstr>
      <vt:lpstr>Migration</vt:lpstr>
      <vt:lpstr>Case study</vt:lpstr>
      <vt:lpstr>The WeLASER project</vt:lpstr>
      <vt:lpstr>The WeLASER project</vt:lpstr>
      <vt:lpstr>Data sources</vt:lpstr>
      <vt:lpstr>Workload</vt:lpstr>
      <vt:lpstr>On-premises</vt:lpstr>
      <vt:lpstr>On cloud v1</vt:lpstr>
      <vt:lpstr>On cloud v2</vt:lpstr>
      <vt:lpstr>Cost vs price</vt:lpstr>
      <vt:lpstr>Cost vs price</vt:lpstr>
      <vt:lpstr>BIG DATA AND  CLOUD PLATFORMS</vt:lpstr>
      <vt:lpstr>PowerPoint Presentation</vt:lpstr>
      <vt:lpstr>Reference scenario: batch vs stream</vt:lpstr>
      <vt:lpstr>Batch vs. Streaming systems</vt:lpstr>
      <vt:lpstr>Batch vs. Streaming systems</vt:lpstr>
      <vt:lpstr>Reference scenario: batch vs stream</vt:lpstr>
      <vt:lpstr>Ingestion: batch</vt:lpstr>
      <vt:lpstr>Ingestion: batch</vt:lpstr>
      <vt:lpstr>Ingestion: batch (AWS)</vt:lpstr>
      <vt:lpstr>AWS Snowmobile</vt:lpstr>
      <vt:lpstr>Ingestion: stream</vt:lpstr>
      <vt:lpstr>Ingestion: stream</vt:lpstr>
      <vt:lpstr>Ingestion: stream</vt:lpstr>
      <vt:lpstr>Ingestion: stream</vt:lpstr>
      <vt:lpstr>Ingestion: stream</vt:lpstr>
      <vt:lpstr>Ingestion: stream</vt:lpstr>
      <vt:lpstr>Ingestion: stream</vt:lpstr>
      <vt:lpstr>Ingestion: stream</vt:lpstr>
      <vt:lpstr>Ingestion: stream</vt:lpstr>
      <vt:lpstr>Ingestion: stream (AWS)</vt:lpstr>
      <vt:lpstr>Ingestion: stream (AWS)</vt:lpstr>
      <vt:lpstr>Ingestion: stream</vt:lpstr>
      <vt:lpstr>PowerPoint Presentation</vt:lpstr>
      <vt:lpstr>Serverless computing/processing</vt:lpstr>
      <vt:lpstr>Serverless computing (AWS Lambda)</vt:lpstr>
      <vt:lpstr>Serverless computing (FaaS)</vt:lpstr>
      <vt:lpstr>Patterns for data pipelines</vt:lpstr>
      <vt:lpstr>Command pattern</vt:lpstr>
      <vt:lpstr>Pipes and filters pattern</vt:lpstr>
      <vt:lpstr>Messaging pattern</vt:lpstr>
      <vt:lpstr>Priority queue pattern</vt:lpstr>
      <vt:lpstr>That’s all, folks!</vt:lpstr>
      <vt:lpstr>Feedbacks?</vt:lpstr>
      <vt:lpstr>Exams</vt:lpstr>
      <vt:lpstr>BIG DATA AND  CLOUD PLATFORMS</vt:lpstr>
      <vt:lpstr>A tentative organization</vt:lpstr>
      <vt:lpstr>Identity and Access Management</vt:lpstr>
      <vt:lpstr>Identity and Access Management</vt:lpstr>
      <vt:lpstr>Identity and Access Management</vt:lpstr>
      <vt:lpstr>AWS</vt:lpstr>
      <vt:lpstr>AWS Web console</vt:lpstr>
      <vt:lpstr>AWS Web console</vt:lpstr>
      <vt:lpstr>AWS CLI</vt:lpstr>
      <vt:lpstr>AWS CLI</vt:lpstr>
      <vt:lpstr>AWS CLI</vt:lpstr>
      <vt:lpstr>Object storage: S3</vt:lpstr>
      <vt:lpstr>BIG DATA AND  CLOUD PLATFORMS</vt:lpstr>
      <vt:lpstr>Requirements</vt:lpstr>
      <vt:lpstr>AWS SAM CLI</vt:lpstr>
      <vt:lpstr>AWS services</vt:lpstr>
      <vt:lpstr>Case study</vt:lpstr>
      <vt:lpstr>Case study</vt:lpstr>
      <vt:lpstr>Frequent itemset mining</vt:lpstr>
      <vt:lpstr>Case study</vt:lpstr>
      <vt:lpstr>Reference pipeline</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Lambda: create a function</vt:lpstr>
      <vt:lpstr>Lambda: attaching a role</vt:lpstr>
      <vt:lpstr>Lambda: attaching a role</vt:lpstr>
      <vt:lpstr>Lambda: attaching a role</vt:lpstr>
      <vt:lpstr>Lambda: attaching a role</vt:lpstr>
      <vt:lpstr>Lambda: create a function</vt:lpstr>
      <vt:lpstr>Lambda: create a function</vt:lpstr>
      <vt:lpstr>AWS Toolkit</vt:lpstr>
      <vt:lpstr>AWS Toolkit</vt:lpstr>
      <vt:lpstr>AWS Toolkit</vt:lpstr>
      <vt:lpstr>AWS Toolkit</vt:lpstr>
      <vt:lpstr>Data pipeline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Business Intelligence</dc:title>
  <dc:creator>Matteo Francia</dc:creator>
  <cp:lastModifiedBy>Matteo Francia</cp:lastModifiedBy>
  <cp:revision>2</cp:revision>
  <dcterms:created xsi:type="dcterms:W3CDTF">2019-03-06T18:10:20Z</dcterms:created>
  <dcterms:modified xsi:type="dcterms:W3CDTF">2023-12-06T11:24:47Z</dcterms:modified>
</cp:coreProperties>
</file>